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wmf" ContentType="image/x-wmf"/>
  <Default Extension="rels" ContentType="application/vnd.openxmlformats-package.relationships+xml"/>
  <Default Extension="xml" ContentType="application/xml"/>
  <Default Extension="1" ContentType="image/jpeg"/>
  <Default Extension="pptx" ContentType="application/vnd.openxmlformats-officedocument.presentationml.presentation"/>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27"/>
  </p:notesMasterIdLst>
  <p:handoutMasterIdLst>
    <p:handoutMasterId r:id="rId28"/>
  </p:handoutMasterIdLst>
  <p:sldIdLst>
    <p:sldId id="256" r:id="rId5"/>
    <p:sldId id="257" r:id="rId6"/>
    <p:sldId id="264" r:id="rId7"/>
    <p:sldId id="260" r:id="rId8"/>
    <p:sldId id="261" r:id="rId9"/>
    <p:sldId id="265" r:id="rId10"/>
    <p:sldId id="266" r:id="rId11"/>
    <p:sldId id="267" r:id="rId12"/>
    <p:sldId id="273" r:id="rId13"/>
    <p:sldId id="269" r:id="rId14"/>
    <p:sldId id="262" r:id="rId15"/>
    <p:sldId id="270" r:id="rId16"/>
    <p:sldId id="263" r:id="rId17"/>
    <p:sldId id="268" r:id="rId18"/>
    <p:sldId id="274" r:id="rId19"/>
    <p:sldId id="276" r:id="rId20"/>
    <p:sldId id="277" r:id="rId21"/>
    <p:sldId id="271" r:id="rId22"/>
    <p:sldId id="272" r:id="rId23"/>
    <p:sldId id="279" r:id="rId24"/>
    <p:sldId id="275" r:id="rId25"/>
    <p:sldId id="278" r:id="rId26"/>
  </p:sldIdLst>
  <p:sldSz cx="12192000" cy="6858000"/>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FF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428" autoAdjust="0"/>
    <p:restoredTop sz="94712" autoAdjust="0"/>
  </p:normalViewPr>
  <p:slideViewPr>
    <p:cSldViewPr snapToGrid="0">
      <p:cViewPr varScale="1">
        <p:scale>
          <a:sx n="70" d="100"/>
          <a:sy n="70" d="100"/>
        </p:scale>
        <p:origin x="690" y="66"/>
      </p:cViewPr>
      <p:guideLst/>
    </p:cSldViewPr>
  </p:slideViewPr>
  <p:notesTextViewPr>
    <p:cViewPr>
      <p:scale>
        <a:sx n="3" d="2"/>
        <a:sy n="3" d="2"/>
      </p:scale>
      <p:origin x="0" y="0"/>
    </p:cViewPr>
  </p:notesTextViewPr>
  <p:sorterViewPr>
    <p:cViewPr>
      <p:scale>
        <a:sx n="100" d="100"/>
        <a:sy n="100" d="100"/>
      </p:scale>
      <p:origin x="0" y="-10133"/>
    </p:cViewPr>
  </p:sorterViewPr>
  <p:notesViewPr>
    <p:cSldViewPr snapToGrid="0" showGuides="1">
      <p:cViewPr varScale="1">
        <p:scale>
          <a:sx n="60" d="100"/>
          <a:sy n="60" d="100"/>
        </p:scale>
        <p:origin x="3187"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162F69A6-0780-49EA-A6A8-3965C12489B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0269CC2-8DD6-4402-82F3-18F164A732FF}">
      <dgm:prSet/>
      <dgm:spPr/>
      <dgm:t>
        <a:bodyPr/>
        <a:lstStyle/>
        <a:p>
          <a:pPr>
            <a:lnSpc>
              <a:spcPct val="100000"/>
            </a:lnSpc>
          </a:pPr>
          <a:r>
            <a:rPr lang="en-US" dirty="0"/>
            <a:t>Role of the Mentor Teacher</a:t>
          </a:r>
        </a:p>
      </dgm:t>
    </dgm:pt>
    <dgm:pt modelId="{4A8A3B18-A3DE-475C-8BF1-FB4B84DDA43B}" type="parTrans" cxnId="{813C1BD6-5A4A-43F4-8BF7-0645F72381AA}">
      <dgm:prSet/>
      <dgm:spPr/>
      <dgm:t>
        <a:bodyPr/>
        <a:lstStyle/>
        <a:p>
          <a:endParaRPr lang="en-US"/>
        </a:p>
      </dgm:t>
    </dgm:pt>
    <dgm:pt modelId="{2DAA2C1D-14F6-4BCA-B047-0B53ADD46F43}" type="sibTrans" cxnId="{813C1BD6-5A4A-43F4-8BF7-0645F72381AA}">
      <dgm:prSet/>
      <dgm:spPr/>
      <dgm:t>
        <a:bodyPr/>
        <a:lstStyle/>
        <a:p>
          <a:endParaRPr lang="en-US"/>
        </a:p>
      </dgm:t>
    </dgm:pt>
    <dgm:pt modelId="{2B87ECDB-C552-42F6-9B52-6548A18B206B}">
      <dgm:prSet/>
      <dgm:spPr/>
      <dgm:t>
        <a:bodyPr/>
        <a:lstStyle/>
        <a:p>
          <a:pPr>
            <a:lnSpc>
              <a:spcPct val="100000"/>
            </a:lnSpc>
          </a:pPr>
          <a:r>
            <a:rPr lang="en-US" dirty="0"/>
            <a:t>Qualifications and Responsibilities</a:t>
          </a:r>
        </a:p>
      </dgm:t>
    </dgm:pt>
    <dgm:pt modelId="{0DC560D9-C62C-41BA-8D68-CB78933BFF0C}" type="parTrans" cxnId="{91AFA996-5E3B-401C-B400-E70DBD4A4AB6}">
      <dgm:prSet/>
      <dgm:spPr/>
      <dgm:t>
        <a:bodyPr/>
        <a:lstStyle/>
        <a:p>
          <a:endParaRPr lang="en-US"/>
        </a:p>
      </dgm:t>
    </dgm:pt>
    <dgm:pt modelId="{80EFB54F-1AC8-40D9-981D-4C85160A5799}" type="sibTrans" cxnId="{91AFA996-5E3B-401C-B400-E70DBD4A4AB6}">
      <dgm:prSet/>
      <dgm:spPr/>
      <dgm:t>
        <a:bodyPr/>
        <a:lstStyle/>
        <a:p>
          <a:endParaRPr lang="en-US"/>
        </a:p>
      </dgm:t>
    </dgm:pt>
    <dgm:pt modelId="{419DF63C-9792-4EF5-9125-1EEF4D07C33F}">
      <dgm:prSet/>
      <dgm:spPr/>
      <dgm:t>
        <a:bodyPr/>
        <a:lstStyle/>
        <a:p>
          <a:pPr>
            <a:lnSpc>
              <a:spcPct val="100000"/>
            </a:lnSpc>
          </a:pPr>
          <a:r>
            <a:rPr lang="en-US" dirty="0"/>
            <a:t>What Makes a Good Mentor Teacher?</a:t>
          </a:r>
        </a:p>
      </dgm:t>
    </dgm:pt>
    <dgm:pt modelId="{2B95E8EF-82FE-4F54-970D-D55C9AD8EC00}" type="parTrans" cxnId="{024B121E-3EE5-42C9-97D1-5E0D27C29DC3}">
      <dgm:prSet/>
      <dgm:spPr/>
      <dgm:t>
        <a:bodyPr/>
        <a:lstStyle/>
        <a:p>
          <a:endParaRPr lang="en-US"/>
        </a:p>
      </dgm:t>
    </dgm:pt>
    <dgm:pt modelId="{EA8773AB-BB82-4BF6-944E-80CD2086CE93}" type="sibTrans" cxnId="{024B121E-3EE5-42C9-97D1-5E0D27C29DC3}">
      <dgm:prSet/>
      <dgm:spPr/>
      <dgm:t>
        <a:bodyPr/>
        <a:lstStyle/>
        <a:p>
          <a:endParaRPr lang="en-US"/>
        </a:p>
      </dgm:t>
    </dgm:pt>
    <dgm:pt modelId="{1B1E513F-BEB7-483A-8F12-A8210AEF19E9}">
      <dgm:prSet/>
      <dgm:spPr/>
      <dgm:t>
        <a:bodyPr/>
        <a:lstStyle/>
        <a:p>
          <a:pPr>
            <a:lnSpc>
              <a:spcPct val="100000"/>
            </a:lnSpc>
          </a:pPr>
          <a:r>
            <a:rPr lang="en-US" dirty="0"/>
            <a:t>Working Effectively with an Intern</a:t>
          </a:r>
        </a:p>
      </dgm:t>
    </dgm:pt>
    <dgm:pt modelId="{DB284026-3063-4705-B72C-ADE04469BE6D}" type="parTrans" cxnId="{9CD469EF-CF99-411A-B4B3-5B2C59AF684C}">
      <dgm:prSet/>
      <dgm:spPr/>
      <dgm:t>
        <a:bodyPr/>
        <a:lstStyle/>
        <a:p>
          <a:endParaRPr lang="en-US"/>
        </a:p>
      </dgm:t>
    </dgm:pt>
    <dgm:pt modelId="{D99C9B80-BA48-46B7-8B67-372E2AFD9E86}" type="sibTrans" cxnId="{9CD469EF-CF99-411A-B4B3-5B2C59AF684C}">
      <dgm:prSet/>
      <dgm:spPr/>
      <dgm:t>
        <a:bodyPr/>
        <a:lstStyle/>
        <a:p>
          <a:endParaRPr lang="en-US"/>
        </a:p>
      </dgm:t>
    </dgm:pt>
    <dgm:pt modelId="{F4A56385-3827-49D1-B533-953BA75136B7}">
      <dgm:prSet/>
      <dgm:spPr/>
      <dgm:t>
        <a:bodyPr/>
        <a:lstStyle/>
        <a:p>
          <a:pPr>
            <a:lnSpc>
              <a:spcPct val="100000"/>
            </a:lnSpc>
          </a:pPr>
          <a:r>
            <a:rPr lang="en-US" dirty="0"/>
            <a:t>Critical Tasks Beginning Teachers Need Help With</a:t>
          </a:r>
        </a:p>
      </dgm:t>
    </dgm:pt>
    <dgm:pt modelId="{5C6E35C5-B6D6-42D4-9FF2-63E3FEC1E45F}" type="parTrans" cxnId="{D572C096-14C8-487B-ABCD-6354192B80BA}">
      <dgm:prSet/>
      <dgm:spPr/>
      <dgm:t>
        <a:bodyPr/>
        <a:lstStyle/>
        <a:p>
          <a:endParaRPr lang="en-US"/>
        </a:p>
      </dgm:t>
    </dgm:pt>
    <dgm:pt modelId="{E866DA3A-B427-429E-A892-4812B432ED79}" type="sibTrans" cxnId="{D572C096-14C8-487B-ABCD-6354192B80BA}">
      <dgm:prSet/>
      <dgm:spPr/>
      <dgm:t>
        <a:bodyPr/>
        <a:lstStyle/>
        <a:p>
          <a:endParaRPr lang="en-US"/>
        </a:p>
      </dgm:t>
    </dgm:pt>
    <dgm:pt modelId="{05261D3E-3CC7-4C85-9E09-D67FC777908C}" type="pres">
      <dgm:prSet presAssocID="{162F69A6-0780-49EA-A6A8-3965C12489B2}" presName="root" presStyleCnt="0">
        <dgm:presLayoutVars>
          <dgm:dir/>
          <dgm:resizeHandles val="exact"/>
        </dgm:presLayoutVars>
      </dgm:prSet>
      <dgm:spPr/>
    </dgm:pt>
    <dgm:pt modelId="{25C6FE9B-AED9-47D9-807F-76A517615FC1}" type="pres">
      <dgm:prSet presAssocID="{30269CC2-8DD6-4402-82F3-18F164A732FF}" presName="compNode" presStyleCnt="0"/>
      <dgm:spPr/>
    </dgm:pt>
    <dgm:pt modelId="{99698387-9DF3-4127-A7DE-FCE3F05A3470}" type="pres">
      <dgm:prSet presAssocID="{30269CC2-8DD6-4402-82F3-18F164A732FF}" presName="bgRect" presStyleLbl="bgShp" presStyleIdx="0" presStyleCnt="5"/>
      <dgm:spPr/>
    </dgm:pt>
    <dgm:pt modelId="{B52E1101-E263-4511-8D8F-5A215C912C41}" type="pres">
      <dgm:prSet presAssocID="{30269CC2-8DD6-4402-82F3-18F164A732FF}"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Questions"/>
        </a:ext>
      </dgm:extLst>
    </dgm:pt>
    <dgm:pt modelId="{18EFBBAF-BD9F-4030-B8A4-57CCEB350921}" type="pres">
      <dgm:prSet presAssocID="{30269CC2-8DD6-4402-82F3-18F164A732FF}" presName="spaceRect" presStyleCnt="0"/>
      <dgm:spPr/>
    </dgm:pt>
    <dgm:pt modelId="{F113ED77-1650-49A8-987A-A13C2A50CEA5}" type="pres">
      <dgm:prSet presAssocID="{30269CC2-8DD6-4402-82F3-18F164A732FF}" presName="parTx" presStyleLbl="revTx" presStyleIdx="0" presStyleCnt="5">
        <dgm:presLayoutVars>
          <dgm:chMax val="0"/>
          <dgm:chPref val="0"/>
        </dgm:presLayoutVars>
      </dgm:prSet>
      <dgm:spPr/>
    </dgm:pt>
    <dgm:pt modelId="{084D1940-F8FF-48AA-A0CA-908C7645C951}" type="pres">
      <dgm:prSet presAssocID="{2DAA2C1D-14F6-4BCA-B047-0B53ADD46F43}" presName="sibTrans" presStyleCnt="0"/>
      <dgm:spPr/>
    </dgm:pt>
    <dgm:pt modelId="{922A9066-91F0-4494-8CF8-01F8511B6028}" type="pres">
      <dgm:prSet presAssocID="{2B87ECDB-C552-42F6-9B52-6548A18B206B}" presName="compNode" presStyleCnt="0"/>
      <dgm:spPr/>
    </dgm:pt>
    <dgm:pt modelId="{FA3369E0-5B38-4FDD-A9F5-22B9810A03F7}" type="pres">
      <dgm:prSet presAssocID="{2B87ECDB-C552-42F6-9B52-6548A18B206B}" presName="bgRect" presStyleLbl="bgShp" presStyleIdx="1" presStyleCnt="5"/>
      <dgm:spPr>
        <a:xfrm>
          <a:off x="0" y="1249576"/>
          <a:ext cx="6791323" cy="995920"/>
        </a:xfrm>
      </dgm:spPr>
    </dgm:pt>
    <dgm:pt modelId="{FADE9C4E-BFE3-4374-BE2C-676ED238ACF2}" type="pres">
      <dgm:prSet presAssocID="{2B87ECDB-C552-42F6-9B52-6548A18B206B}" presName="iconRect"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Graduation cap"/>
        </a:ext>
      </dgm:extLst>
    </dgm:pt>
    <dgm:pt modelId="{7000F0F2-143F-4CAE-BA6B-E9C401E5437A}" type="pres">
      <dgm:prSet presAssocID="{2B87ECDB-C552-42F6-9B52-6548A18B206B}" presName="spaceRect" presStyleCnt="0"/>
      <dgm:spPr/>
    </dgm:pt>
    <dgm:pt modelId="{AC018808-9CEA-4C61-8875-3E922AA167D7}" type="pres">
      <dgm:prSet presAssocID="{2B87ECDB-C552-42F6-9B52-6548A18B206B}" presName="parTx" presStyleLbl="revTx" presStyleIdx="1" presStyleCnt="5">
        <dgm:presLayoutVars>
          <dgm:chMax val="0"/>
          <dgm:chPref val="0"/>
        </dgm:presLayoutVars>
      </dgm:prSet>
      <dgm:spPr/>
    </dgm:pt>
    <dgm:pt modelId="{CE46B6BD-FA9F-4C65-8E75-D8C24C71657B}" type="pres">
      <dgm:prSet presAssocID="{80EFB54F-1AC8-40D9-981D-4C85160A5799}" presName="sibTrans" presStyleCnt="0"/>
      <dgm:spPr/>
    </dgm:pt>
    <dgm:pt modelId="{B12160B6-4EC8-4B4D-A1B2-F7F5F2795F75}" type="pres">
      <dgm:prSet presAssocID="{419DF63C-9792-4EF5-9125-1EEF4D07C33F}" presName="compNode" presStyleCnt="0"/>
      <dgm:spPr/>
    </dgm:pt>
    <dgm:pt modelId="{DB8ABDAA-976A-4A84-A3C3-277080E19DCA}" type="pres">
      <dgm:prSet presAssocID="{419DF63C-9792-4EF5-9125-1EEF4D07C33F}" presName="bgRect" presStyleLbl="bgShp" presStyleIdx="2" presStyleCnt="5" custLinFactNeighborX="-3787" custLinFactNeighborY="319"/>
      <dgm:spPr>
        <a:xfrm>
          <a:off x="0" y="2494477"/>
          <a:ext cx="6791323" cy="995920"/>
        </a:xfrm>
      </dgm:spPr>
    </dgm:pt>
    <dgm:pt modelId="{D335376E-740A-4A47-BC5B-3381DE731CE0}" type="pres">
      <dgm:prSet presAssocID="{419DF63C-9792-4EF5-9125-1EEF4D07C33F}"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lassroom"/>
        </a:ext>
      </dgm:extLst>
    </dgm:pt>
    <dgm:pt modelId="{BCDE90E0-E45B-4C79-BE60-A53702208276}" type="pres">
      <dgm:prSet presAssocID="{419DF63C-9792-4EF5-9125-1EEF4D07C33F}" presName="spaceRect" presStyleCnt="0"/>
      <dgm:spPr/>
    </dgm:pt>
    <dgm:pt modelId="{8409F791-340A-4625-9294-3E680D66DB63}" type="pres">
      <dgm:prSet presAssocID="{419DF63C-9792-4EF5-9125-1EEF4D07C33F}" presName="parTx" presStyleLbl="revTx" presStyleIdx="2" presStyleCnt="5">
        <dgm:presLayoutVars>
          <dgm:chMax val="0"/>
          <dgm:chPref val="0"/>
        </dgm:presLayoutVars>
      </dgm:prSet>
      <dgm:spPr/>
    </dgm:pt>
    <dgm:pt modelId="{D4892BA4-47FA-499C-84FA-3A971E9AFE41}" type="pres">
      <dgm:prSet presAssocID="{EA8773AB-BB82-4BF6-944E-80CD2086CE93}" presName="sibTrans" presStyleCnt="0"/>
      <dgm:spPr/>
    </dgm:pt>
    <dgm:pt modelId="{390D1410-0CB7-44D5-903C-C35615DE86E1}" type="pres">
      <dgm:prSet presAssocID="{1B1E513F-BEB7-483A-8F12-A8210AEF19E9}" presName="compNode" presStyleCnt="0"/>
      <dgm:spPr/>
    </dgm:pt>
    <dgm:pt modelId="{C2FCE80A-DCA0-4D7F-8F72-19CB2337E588}" type="pres">
      <dgm:prSet presAssocID="{1B1E513F-BEB7-483A-8F12-A8210AEF19E9}" presName="bgRect" presStyleLbl="bgShp" presStyleIdx="3" presStyleCnt="5" custLinFactNeighborX="0" custLinFactNeighborY="-2623"/>
      <dgm:spPr>
        <a:xfrm>
          <a:off x="0" y="3739377"/>
          <a:ext cx="6791323" cy="995920"/>
        </a:xfrm>
      </dgm:spPr>
    </dgm:pt>
    <dgm:pt modelId="{1B0B9210-632F-4BB5-B140-1FA20D3CF123}" type="pres">
      <dgm:prSet presAssocID="{1B1E513F-BEB7-483A-8F12-A8210AEF19E9}" presName="iconRect" presStyleLbl="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Head with gears"/>
        </a:ext>
      </dgm:extLst>
    </dgm:pt>
    <dgm:pt modelId="{E9B85894-F3EF-4216-9DD4-962DCF409217}" type="pres">
      <dgm:prSet presAssocID="{1B1E513F-BEB7-483A-8F12-A8210AEF19E9}" presName="spaceRect" presStyleCnt="0"/>
      <dgm:spPr/>
    </dgm:pt>
    <dgm:pt modelId="{3CBA7321-E2AC-48FD-B351-CE3C9A4CE924}" type="pres">
      <dgm:prSet presAssocID="{1B1E513F-BEB7-483A-8F12-A8210AEF19E9}" presName="parTx" presStyleLbl="revTx" presStyleIdx="3" presStyleCnt="5">
        <dgm:presLayoutVars>
          <dgm:chMax val="0"/>
          <dgm:chPref val="0"/>
        </dgm:presLayoutVars>
      </dgm:prSet>
      <dgm:spPr/>
    </dgm:pt>
    <dgm:pt modelId="{5E25F319-BBA5-4820-B2FC-14F8D56BF078}" type="pres">
      <dgm:prSet presAssocID="{D99C9B80-BA48-46B7-8B67-372E2AFD9E86}" presName="sibTrans" presStyleCnt="0"/>
      <dgm:spPr/>
    </dgm:pt>
    <dgm:pt modelId="{A9DA4473-F7AD-4D05-A89E-4317469C9CAC}" type="pres">
      <dgm:prSet presAssocID="{F4A56385-3827-49D1-B533-953BA75136B7}" presName="compNode" presStyleCnt="0"/>
      <dgm:spPr/>
    </dgm:pt>
    <dgm:pt modelId="{343A76ED-9DD6-4B0A-830E-16ED952B3D06}" type="pres">
      <dgm:prSet presAssocID="{F4A56385-3827-49D1-B533-953BA75136B7}" presName="bgRect" presStyleLbl="bgShp" presStyleIdx="4" presStyleCnt="5"/>
      <dgm:spPr>
        <a:xfrm>
          <a:off x="0" y="4984278"/>
          <a:ext cx="6791323" cy="995920"/>
        </a:xfrm>
      </dgm:spPr>
    </dgm:pt>
    <dgm:pt modelId="{C21BED67-1F13-4312-815B-B5C34DAA27F9}" type="pres">
      <dgm:prSet presAssocID="{F4A56385-3827-49D1-B533-953BA75136B7}"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Checklist RTL"/>
        </a:ext>
      </dgm:extLst>
    </dgm:pt>
    <dgm:pt modelId="{8854FDB6-04FD-4DEB-9AB6-DDB7E532A353}" type="pres">
      <dgm:prSet presAssocID="{F4A56385-3827-49D1-B533-953BA75136B7}" presName="spaceRect" presStyleCnt="0"/>
      <dgm:spPr/>
    </dgm:pt>
    <dgm:pt modelId="{9260EF14-C09B-4543-88B7-7F45704CBA36}" type="pres">
      <dgm:prSet presAssocID="{F4A56385-3827-49D1-B533-953BA75136B7}" presName="parTx" presStyleLbl="revTx" presStyleIdx="4" presStyleCnt="5">
        <dgm:presLayoutVars>
          <dgm:chMax val="0"/>
          <dgm:chPref val="0"/>
        </dgm:presLayoutVars>
      </dgm:prSet>
      <dgm:spPr/>
    </dgm:pt>
  </dgm:ptLst>
  <dgm:cxnLst>
    <dgm:cxn modelId="{024B121E-3EE5-42C9-97D1-5E0D27C29DC3}" srcId="{162F69A6-0780-49EA-A6A8-3965C12489B2}" destId="{419DF63C-9792-4EF5-9125-1EEF4D07C33F}" srcOrd="2" destOrd="0" parTransId="{2B95E8EF-82FE-4F54-970D-D55C9AD8EC00}" sibTransId="{EA8773AB-BB82-4BF6-944E-80CD2086CE93}"/>
    <dgm:cxn modelId="{D7E7903A-483E-4876-8C77-EEB10661B95B}" type="presOf" srcId="{1B1E513F-BEB7-483A-8F12-A8210AEF19E9}" destId="{3CBA7321-E2AC-48FD-B351-CE3C9A4CE924}" srcOrd="0" destOrd="0" presId="urn:microsoft.com/office/officeart/2018/2/layout/IconVerticalSolidList"/>
    <dgm:cxn modelId="{C9B7BD43-67DC-4CD4-86B0-92B8BFA59068}" type="presOf" srcId="{2B87ECDB-C552-42F6-9B52-6548A18B206B}" destId="{AC018808-9CEA-4C61-8875-3E922AA167D7}" srcOrd="0" destOrd="0" presId="urn:microsoft.com/office/officeart/2018/2/layout/IconVerticalSolidList"/>
    <dgm:cxn modelId="{92648A4D-7D0D-48F5-96E4-BF8EC541B3A9}" type="presOf" srcId="{419DF63C-9792-4EF5-9125-1EEF4D07C33F}" destId="{8409F791-340A-4625-9294-3E680D66DB63}" srcOrd="0" destOrd="0" presId="urn:microsoft.com/office/officeart/2018/2/layout/IconVerticalSolidList"/>
    <dgm:cxn modelId="{DF18896F-7F42-4500-8AD0-6181E8694E28}" type="presOf" srcId="{F4A56385-3827-49D1-B533-953BA75136B7}" destId="{9260EF14-C09B-4543-88B7-7F45704CBA36}" srcOrd="0" destOrd="0" presId="urn:microsoft.com/office/officeart/2018/2/layout/IconVerticalSolidList"/>
    <dgm:cxn modelId="{91AFA996-5E3B-401C-B400-E70DBD4A4AB6}" srcId="{162F69A6-0780-49EA-A6A8-3965C12489B2}" destId="{2B87ECDB-C552-42F6-9B52-6548A18B206B}" srcOrd="1" destOrd="0" parTransId="{0DC560D9-C62C-41BA-8D68-CB78933BFF0C}" sibTransId="{80EFB54F-1AC8-40D9-981D-4C85160A5799}"/>
    <dgm:cxn modelId="{D572C096-14C8-487B-ABCD-6354192B80BA}" srcId="{162F69A6-0780-49EA-A6A8-3965C12489B2}" destId="{F4A56385-3827-49D1-B533-953BA75136B7}" srcOrd="4" destOrd="0" parTransId="{5C6E35C5-B6D6-42D4-9FF2-63E3FEC1E45F}" sibTransId="{E866DA3A-B427-429E-A892-4812B432ED79}"/>
    <dgm:cxn modelId="{813C1BD6-5A4A-43F4-8BF7-0645F72381AA}" srcId="{162F69A6-0780-49EA-A6A8-3965C12489B2}" destId="{30269CC2-8DD6-4402-82F3-18F164A732FF}" srcOrd="0" destOrd="0" parTransId="{4A8A3B18-A3DE-475C-8BF1-FB4B84DDA43B}" sibTransId="{2DAA2C1D-14F6-4BCA-B047-0B53ADD46F43}"/>
    <dgm:cxn modelId="{7F77D1ED-2343-4635-9FDF-CF5C9D2B3315}" type="presOf" srcId="{162F69A6-0780-49EA-A6A8-3965C12489B2}" destId="{05261D3E-3CC7-4C85-9E09-D67FC777908C}" srcOrd="0" destOrd="0" presId="urn:microsoft.com/office/officeart/2018/2/layout/IconVerticalSolidList"/>
    <dgm:cxn modelId="{9CD469EF-CF99-411A-B4B3-5B2C59AF684C}" srcId="{162F69A6-0780-49EA-A6A8-3965C12489B2}" destId="{1B1E513F-BEB7-483A-8F12-A8210AEF19E9}" srcOrd="3" destOrd="0" parTransId="{DB284026-3063-4705-B72C-ADE04469BE6D}" sibTransId="{D99C9B80-BA48-46B7-8B67-372E2AFD9E86}"/>
    <dgm:cxn modelId="{175EB5FF-CD0E-4495-8FA8-F19D1233730A}" type="presOf" srcId="{30269CC2-8DD6-4402-82F3-18F164A732FF}" destId="{F113ED77-1650-49A8-987A-A13C2A50CEA5}" srcOrd="0" destOrd="0" presId="urn:microsoft.com/office/officeart/2018/2/layout/IconVerticalSolidList"/>
    <dgm:cxn modelId="{B6784D09-C55E-4568-A257-9A4C076E72A2}" type="presParOf" srcId="{05261D3E-3CC7-4C85-9E09-D67FC777908C}" destId="{25C6FE9B-AED9-47D9-807F-76A517615FC1}" srcOrd="0" destOrd="0" presId="urn:microsoft.com/office/officeart/2018/2/layout/IconVerticalSolidList"/>
    <dgm:cxn modelId="{918FF3CA-876D-40FA-841A-AB5A28A77ED2}" type="presParOf" srcId="{25C6FE9B-AED9-47D9-807F-76A517615FC1}" destId="{99698387-9DF3-4127-A7DE-FCE3F05A3470}" srcOrd="0" destOrd="0" presId="urn:microsoft.com/office/officeart/2018/2/layout/IconVerticalSolidList"/>
    <dgm:cxn modelId="{9E8C0B32-A7B3-460A-83CF-493652F6403A}" type="presParOf" srcId="{25C6FE9B-AED9-47D9-807F-76A517615FC1}" destId="{B52E1101-E263-4511-8D8F-5A215C912C41}" srcOrd="1" destOrd="0" presId="urn:microsoft.com/office/officeart/2018/2/layout/IconVerticalSolidList"/>
    <dgm:cxn modelId="{BF3562AE-51B6-4827-AC2A-02A6C7EE6F5E}" type="presParOf" srcId="{25C6FE9B-AED9-47D9-807F-76A517615FC1}" destId="{18EFBBAF-BD9F-4030-B8A4-57CCEB350921}" srcOrd="2" destOrd="0" presId="urn:microsoft.com/office/officeart/2018/2/layout/IconVerticalSolidList"/>
    <dgm:cxn modelId="{04E3ADEA-CCED-42DB-834F-C02041D4F81B}" type="presParOf" srcId="{25C6FE9B-AED9-47D9-807F-76A517615FC1}" destId="{F113ED77-1650-49A8-987A-A13C2A50CEA5}" srcOrd="3" destOrd="0" presId="urn:microsoft.com/office/officeart/2018/2/layout/IconVerticalSolidList"/>
    <dgm:cxn modelId="{F6438E6C-D016-4A64-9005-13CAA2685ADD}" type="presParOf" srcId="{05261D3E-3CC7-4C85-9E09-D67FC777908C}" destId="{084D1940-F8FF-48AA-A0CA-908C7645C951}" srcOrd="1" destOrd="0" presId="urn:microsoft.com/office/officeart/2018/2/layout/IconVerticalSolidList"/>
    <dgm:cxn modelId="{CEB88A46-381C-4FB3-B5C2-36F0205865FC}" type="presParOf" srcId="{05261D3E-3CC7-4C85-9E09-D67FC777908C}" destId="{922A9066-91F0-4494-8CF8-01F8511B6028}" srcOrd="2" destOrd="0" presId="urn:microsoft.com/office/officeart/2018/2/layout/IconVerticalSolidList"/>
    <dgm:cxn modelId="{D1B45BFC-BE7D-41A5-ACF1-DDC855C4E453}" type="presParOf" srcId="{922A9066-91F0-4494-8CF8-01F8511B6028}" destId="{FA3369E0-5B38-4FDD-A9F5-22B9810A03F7}" srcOrd="0" destOrd="0" presId="urn:microsoft.com/office/officeart/2018/2/layout/IconVerticalSolidList"/>
    <dgm:cxn modelId="{4643A976-3E27-4CAA-B7FC-B0B83CAF8B1F}" type="presParOf" srcId="{922A9066-91F0-4494-8CF8-01F8511B6028}" destId="{FADE9C4E-BFE3-4374-BE2C-676ED238ACF2}" srcOrd="1" destOrd="0" presId="urn:microsoft.com/office/officeart/2018/2/layout/IconVerticalSolidList"/>
    <dgm:cxn modelId="{D766C06F-7B8D-459C-9FB9-C58229C29760}" type="presParOf" srcId="{922A9066-91F0-4494-8CF8-01F8511B6028}" destId="{7000F0F2-143F-4CAE-BA6B-E9C401E5437A}" srcOrd="2" destOrd="0" presId="urn:microsoft.com/office/officeart/2018/2/layout/IconVerticalSolidList"/>
    <dgm:cxn modelId="{150742EF-413B-4B94-8C6E-7E0DC782FB81}" type="presParOf" srcId="{922A9066-91F0-4494-8CF8-01F8511B6028}" destId="{AC018808-9CEA-4C61-8875-3E922AA167D7}" srcOrd="3" destOrd="0" presId="urn:microsoft.com/office/officeart/2018/2/layout/IconVerticalSolidList"/>
    <dgm:cxn modelId="{8C73B2A2-55AA-4BE8-A101-760B33AD8140}" type="presParOf" srcId="{05261D3E-3CC7-4C85-9E09-D67FC777908C}" destId="{CE46B6BD-FA9F-4C65-8E75-D8C24C71657B}" srcOrd="3" destOrd="0" presId="urn:microsoft.com/office/officeart/2018/2/layout/IconVerticalSolidList"/>
    <dgm:cxn modelId="{18BE3019-0E90-4C32-A988-157009864AD2}" type="presParOf" srcId="{05261D3E-3CC7-4C85-9E09-D67FC777908C}" destId="{B12160B6-4EC8-4B4D-A1B2-F7F5F2795F75}" srcOrd="4" destOrd="0" presId="urn:microsoft.com/office/officeart/2018/2/layout/IconVerticalSolidList"/>
    <dgm:cxn modelId="{2EEC68C7-29BF-4C02-91C1-17C5C78737B5}" type="presParOf" srcId="{B12160B6-4EC8-4B4D-A1B2-F7F5F2795F75}" destId="{DB8ABDAA-976A-4A84-A3C3-277080E19DCA}" srcOrd="0" destOrd="0" presId="urn:microsoft.com/office/officeart/2018/2/layout/IconVerticalSolidList"/>
    <dgm:cxn modelId="{F1D89C2A-76D1-4569-963D-1C92D0A16E1C}" type="presParOf" srcId="{B12160B6-4EC8-4B4D-A1B2-F7F5F2795F75}" destId="{D335376E-740A-4A47-BC5B-3381DE731CE0}" srcOrd="1" destOrd="0" presId="urn:microsoft.com/office/officeart/2018/2/layout/IconVerticalSolidList"/>
    <dgm:cxn modelId="{4E76AE4D-E418-463B-994D-6DDD4BE738C0}" type="presParOf" srcId="{B12160B6-4EC8-4B4D-A1B2-F7F5F2795F75}" destId="{BCDE90E0-E45B-4C79-BE60-A53702208276}" srcOrd="2" destOrd="0" presId="urn:microsoft.com/office/officeart/2018/2/layout/IconVerticalSolidList"/>
    <dgm:cxn modelId="{A3104C94-C425-4DC0-8A01-7FDFF0F35AAA}" type="presParOf" srcId="{B12160B6-4EC8-4B4D-A1B2-F7F5F2795F75}" destId="{8409F791-340A-4625-9294-3E680D66DB63}" srcOrd="3" destOrd="0" presId="urn:microsoft.com/office/officeart/2018/2/layout/IconVerticalSolidList"/>
    <dgm:cxn modelId="{605473B3-8AA5-4EE0-BFBA-3AB749038A35}" type="presParOf" srcId="{05261D3E-3CC7-4C85-9E09-D67FC777908C}" destId="{D4892BA4-47FA-499C-84FA-3A971E9AFE41}" srcOrd="5" destOrd="0" presId="urn:microsoft.com/office/officeart/2018/2/layout/IconVerticalSolidList"/>
    <dgm:cxn modelId="{CC9F31C5-774B-4FC3-9646-7E0EFDB54727}" type="presParOf" srcId="{05261D3E-3CC7-4C85-9E09-D67FC777908C}" destId="{390D1410-0CB7-44D5-903C-C35615DE86E1}" srcOrd="6" destOrd="0" presId="urn:microsoft.com/office/officeart/2018/2/layout/IconVerticalSolidList"/>
    <dgm:cxn modelId="{34A9E1BF-6D83-4701-9E7B-CBCD8074AEAA}" type="presParOf" srcId="{390D1410-0CB7-44D5-903C-C35615DE86E1}" destId="{C2FCE80A-DCA0-4D7F-8F72-19CB2337E588}" srcOrd="0" destOrd="0" presId="urn:microsoft.com/office/officeart/2018/2/layout/IconVerticalSolidList"/>
    <dgm:cxn modelId="{2682A58B-536A-49D1-A507-E48E245F1609}" type="presParOf" srcId="{390D1410-0CB7-44D5-903C-C35615DE86E1}" destId="{1B0B9210-632F-4BB5-B140-1FA20D3CF123}" srcOrd="1" destOrd="0" presId="urn:microsoft.com/office/officeart/2018/2/layout/IconVerticalSolidList"/>
    <dgm:cxn modelId="{59D669F7-8B16-4888-95F6-5986C0AFE631}" type="presParOf" srcId="{390D1410-0CB7-44D5-903C-C35615DE86E1}" destId="{E9B85894-F3EF-4216-9DD4-962DCF409217}" srcOrd="2" destOrd="0" presId="urn:microsoft.com/office/officeart/2018/2/layout/IconVerticalSolidList"/>
    <dgm:cxn modelId="{BD8D7B70-D5A5-475A-9EAE-2DF74A65E7A7}" type="presParOf" srcId="{390D1410-0CB7-44D5-903C-C35615DE86E1}" destId="{3CBA7321-E2AC-48FD-B351-CE3C9A4CE924}" srcOrd="3" destOrd="0" presId="urn:microsoft.com/office/officeart/2018/2/layout/IconVerticalSolidList"/>
    <dgm:cxn modelId="{A54D5403-F787-4964-8489-63C75BE2EFB6}" type="presParOf" srcId="{05261D3E-3CC7-4C85-9E09-D67FC777908C}" destId="{5E25F319-BBA5-4820-B2FC-14F8D56BF078}" srcOrd="7" destOrd="0" presId="urn:microsoft.com/office/officeart/2018/2/layout/IconVerticalSolidList"/>
    <dgm:cxn modelId="{B5AAF852-AE2E-40BE-BC22-1382A2AD5A44}" type="presParOf" srcId="{05261D3E-3CC7-4C85-9E09-D67FC777908C}" destId="{A9DA4473-F7AD-4D05-A89E-4317469C9CAC}" srcOrd="8" destOrd="0" presId="urn:microsoft.com/office/officeart/2018/2/layout/IconVerticalSolidList"/>
    <dgm:cxn modelId="{80161854-1670-4BD7-9912-A0DFE5201001}" type="presParOf" srcId="{A9DA4473-F7AD-4D05-A89E-4317469C9CAC}" destId="{343A76ED-9DD6-4B0A-830E-16ED952B3D06}" srcOrd="0" destOrd="0" presId="urn:microsoft.com/office/officeart/2018/2/layout/IconVerticalSolidList"/>
    <dgm:cxn modelId="{17AEC66B-BBFF-4EF5-B894-6B5A992F362F}" type="presParOf" srcId="{A9DA4473-F7AD-4D05-A89E-4317469C9CAC}" destId="{C21BED67-1F13-4312-815B-B5C34DAA27F9}" srcOrd="1" destOrd="0" presId="urn:microsoft.com/office/officeart/2018/2/layout/IconVerticalSolidList"/>
    <dgm:cxn modelId="{D35FF1B4-6B78-4ECE-976F-17DFD749DB9F}" type="presParOf" srcId="{A9DA4473-F7AD-4D05-A89E-4317469C9CAC}" destId="{8854FDB6-04FD-4DEB-9AB6-DDB7E532A353}" srcOrd="2" destOrd="0" presId="urn:microsoft.com/office/officeart/2018/2/layout/IconVerticalSolidList"/>
    <dgm:cxn modelId="{00C148E5-B634-4CBF-973D-0F5A3C5E09C8}" type="presParOf" srcId="{A9DA4473-F7AD-4D05-A89E-4317469C9CAC}" destId="{9260EF14-C09B-4543-88B7-7F45704CBA36}"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0ECF89-2783-4E78-A209-A16EF114A1AA}" type="doc">
      <dgm:prSet loTypeId="urn:microsoft.com/office/officeart/2016/7/layout/LinProcess3" loCatId="list" qsTypeId="urn:microsoft.com/office/officeart/2005/8/quickstyle/simple1" qsCatId="simple" csTypeId="urn:microsoft.com/office/officeart/2018/5/colors/Iconchunking_neutralicontext_colorful1" csCatId="colorful" phldr="1"/>
      <dgm:spPr/>
      <dgm:t>
        <a:bodyPr/>
        <a:lstStyle/>
        <a:p>
          <a:endParaRPr lang="en-US"/>
        </a:p>
      </dgm:t>
    </dgm:pt>
    <dgm:pt modelId="{C2A3EC29-44BC-4E51-92DE-E27BF9CD4489}">
      <dgm:prSet custT="1"/>
      <dgm:spPr>
        <a:gradFill rotWithShape="0">
          <a:gsLst>
            <a:gs pos="1000">
              <a:srgbClr val="000000">
                <a:lumMod val="85000"/>
                <a:lumOff val="15000"/>
              </a:srgbClr>
            </a:gs>
            <a:gs pos="100000">
              <a:srgbClr val="17B2D1">
                <a:lumMod val="50000"/>
              </a:srgbClr>
            </a:gs>
          </a:gsLst>
          <a:lin ang="12600000" scaled="0"/>
        </a:gradFill>
        <a:ln w="12700" cap="flat" cmpd="sng" algn="ctr">
          <a:noFill/>
          <a:prstDash val="solid"/>
          <a:miter lim="800000"/>
        </a:ln>
        <a:effectLst/>
      </dgm:spPr>
      <dgm:t>
        <a:bodyPr spcFirstLastPara="0" vert="horz" wrap="square" lIns="256199" tIns="330200" rIns="256199" bIns="330200" numCol="1" spcCol="1270" anchor="t" anchorCtr="0"/>
        <a:lstStyle/>
        <a:p>
          <a:pPr marL="0" lvl="0" indent="0" algn="l" defTabSz="711200">
            <a:lnSpc>
              <a:spcPct val="90000"/>
            </a:lnSpc>
            <a:spcBef>
              <a:spcPct val="0"/>
            </a:spcBef>
            <a:spcAft>
              <a:spcPct val="35000"/>
            </a:spcAft>
            <a:buNone/>
          </a:pPr>
          <a:r>
            <a:rPr lang="en-US" sz="1600" b="1" u="sng" kern="1200" dirty="0">
              <a:solidFill>
                <a:srgbClr val="FFFFFF"/>
              </a:solidFill>
              <a:latin typeface="Calibri"/>
              <a:ea typeface="+mn-ea"/>
              <a:cs typeface="+mn-cs"/>
            </a:rPr>
            <a:t>Responsibilities</a:t>
          </a:r>
          <a:br>
            <a:rPr lang="en-US" sz="1600" kern="1200" dirty="0">
              <a:solidFill>
                <a:srgbClr val="FFFFFF"/>
              </a:solidFill>
              <a:latin typeface="Calibri"/>
              <a:ea typeface="+mn-ea"/>
              <a:cs typeface="+mn-cs"/>
            </a:rPr>
          </a:br>
          <a:r>
            <a:rPr lang="en-US" sz="1600" kern="1200" dirty="0">
              <a:solidFill>
                <a:srgbClr val="FFFFFF"/>
              </a:solidFill>
              <a:latin typeface="Calibri"/>
              <a:ea typeface="+mn-ea"/>
              <a:cs typeface="+mn-cs"/>
            </a:rPr>
            <a:t>Provide to the Teacher Intern campus-based support and solution-oriented responses.</a:t>
          </a:r>
        </a:p>
        <a:p>
          <a:pPr marL="0" lvl="0" indent="0" algn="l" defTabSz="711200">
            <a:lnSpc>
              <a:spcPct val="90000"/>
            </a:lnSpc>
            <a:spcBef>
              <a:spcPct val="0"/>
            </a:spcBef>
            <a:spcAft>
              <a:spcPct val="35000"/>
            </a:spcAft>
            <a:buNone/>
          </a:pPr>
          <a:r>
            <a:rPr lang="en-US" sz="1600" kern="1200" dirty="0">
              <a:solidFill>
                <a:srgbClr val="FFFFFF"/>
              </a:solidFill>
              <a:latin typeface="Calibri"/>
              <a:ea typeface="+mn-ea"/>
              <a:cs typeface="+mn-cs"/>
            </a:rPr>
            <a:t>Meet regularly with the Teacher Intern to assist with teaching practice, planning, trouble-shooting and problem solving.</a:t>
          </a:r>
        </a:p>
        <a:p>
          <a:pPr marL="0" lvl="0" indent="0" algn="l" defTabSz="711200">
            <a:lnSpc>
              <a:spcPct val="90000"/>
            </a:lnSpc>
            <a:spcBef>
              <a:spcPct val="0"/>
            </a:spcBef>
            <a:spcAft>
              <a:spcPct val="35000"/>
            </a:spcAft>
            <a:buNone/>
          </a:pPr>
          <a:r>
            <a:rPr lang="en-US" sz="1600" kern="1200" noProof="1">
              <a:solidFill>
                <a:srgbClr val="FFFFFF"/>
              </a:solidFill>
              <a:latin typeface="Calibri"/>
              <a:ea typeface="+mn-ea"/>
              <a:cs typeface="+mn-cs"/>
            </a:rPr>
            <a:t>Observe the Teacher Intern a minimum of 4 times during the school year, completing forms for each and submitting and providing feedback to the Teacher Intern and allow Teacher  Intern to observe Mentor Teacher with conferences to follow each.</a:t>
          </a:r>
        </a:p>
        <a:p>
          <a:pPr marL="0" lvl="0" indent="0" algn="l" defTabSz="711200">
            <a:lnSpc>
              <a:spcPct val="90000"/>
            </a:lnSpc>
            <a:spcBef>
              <a:spcPct val="0"/>
            </a:spcBef>
            <a:spcAft>
              <a:spcPct val="35000"/>
            </a:spcAft>
            <a:buNone/>
          </a:pPr>
          <a:endParaRPr lang="en-US" sz="1600" kern="1200" noProof="1">
            <a:solidFill>
              <a:srgbClr val="FFFFFF"/>
            </a:solidFill>
            <a:latin typeface="Calibri"/>
            <a:ea typeface="+mn-ea"/>
            <a:cs typeface="+mn-cs"/>
          </a:endParaRPr>
        </a:p>
        <a:p>
          <a:pPr marL="0" lvl="0" indent="0" algn="l" defTabSz="711200">
            <a:lnSpc>
              <a:spcPct val="90000"/>
            </a:lnSpc>
            <a:spcBef>
              <a:spcPct val="0"/>
            </a:spcBef>
            <a:spcAft>
              <a:spcPct val="35000"/>
            </a:spcAft>
            <a:buNone/>
          </a:pPr>
          <a:endParaRPr lang="en-US" sz="1600" kern="1200" dirty="0">
            <a:solidFill>
              <a:srgbClr val="FFFFFF"/>
            </a:solidFill>
            <a:latin typeface="Calibri"/>
            <a:ea typeface="+mn-ea"/>
            <a:cs typeface="+mn-cs"/>
          </a:endParaRPr>
        </a:p>
      </dgm:t>
    </dgm:pt>
    <dgm:pt modelId="{CE6B5045-A42D-4562-9588-2342D0E47934}" type="parTrans" cxnId="{B49FD08F-C9D7-4FC0-B446-ED9717719A00}">
      <dgm:prSet/>
      <dgm:spPr/>
      <dgm:t>
        <a:bodyPr/>
        <a:lstStyle/>
        <a:p>
          <a:endParaRPr lang="en-US"/>
        </a:p>
      </dgm:t>
    </dgm:pt>
    <dgm:pt modelId="{10254594-A53F-49FE-B0F2-BC233EE7109F}" type="sibTrans" cxnId="{B49FD08F-C9D7-4FC0-B446-ED9717719A00}">
      <dgm:prSet/>
      <dgm:spPr>
        <a:solidFill>
          <a:schemeClr val="accent2"/>
        </a:solidFill>
        <a:ln>
          <a:noFill/>
        </a:ln>
        <a:effectLst/>
      </dgm:spPr>
      <dgm:t>
        <a:bodyPr/>
        <a:lstStyle/>
        <a:p>
          <a:endParaRPr lang="en-US" dirty="0"/>
        </a:p>
      </dgm:t>
    </dgm:pt>
    <dgm:pt modelId="{CE11A269-561D-4BA1-BC45-87F6759FD368}">
      <dgm:prSet custT="1"/>
      <dgm:spPr>
        <a:gradFill rotWithShape="0">
          <a:gsLst>
            <a:gs pos="1000">
              <a:srgbClr val="000000">
                <a:lumMod val="85000"/>
                <a:lumOff val="15000"/>
              </a:srgbClr>
            </a:gs>
            <a:gs pos="100000">
              <a:srgbClr val="17B2D1">
                <a:lumMod val="50000"/>
              </a:srgbClr>
            </a:gs>
          </a:gsLst>
          <a:lin ang="12600000" scaled="0"/>
        </a:gradFill>
        <a:ln w="12700" cap="flat" cmpd="sng" algn="ctr">
          <a:noFill/>
          <a:prstDash val="solid"/>
          <a:miter lim="800000"/>
        </a:ln>
        <a:effectLst/>
      </dgm:spPr>
      <dgm:t>
        <a:bodyPr spcFirstLastPara="0" vert="horz" wrap="square" lIns="256199" tIns="330200" rIns="256199" bIns="330200" numCol="1" spcCol="1270" anchor="t" anchorCtr="0"/>
        <a:lstStyle/>
        <a:p>
          <a:pPr marL="0" lvl="0" indent="0" algn="l" defTabSz="711200">
            <a:lnSpc>
              <a:spcPct val="90000"/>
            </a:lnSpc>
            <a:spcBef>
              <a:spcPct val="0"/>
            </a:spcBef>
            <a:spcAft>
              <a:spcPct val="35000"/>
            </a:spcAft>
            <a:buNone/>
          </a:pPr>
          <a:r>
            <a:rPr lang="en-US" sz="1600" b="1" u="sng" kern="1200" dirty="0">
              <a:solidFill>
                <a:srgbClr val="FFFFFF"/>
              </a:solidFill>
              <a:latin typeface="Calibri"/>
              <a:ea typeface="+mn-ea"/>
              <a:cs typeface="+mn-cs"/>
            </a:rPr>
            <a:t>Qualifications</a:t>
          </a:r>
          <a:br>
            <a:rPr lang="en-US" sz="1600" kern="1200" dirty="0">
              <a:solidFill>
                <a:srgbClr val="FFFFFF"/>
              </a:solidFill>
              <a:latin typeface="Calibri"/>
              <a:ea typeface="+mn-ea"/>
              <a:cs typeface="+mn-cs"/>
            </a:rPr>
          </a:br>
          <a:r>
            <a:rPr lang="en-US" sz="1600" kern="1200" dirty="0">
              <a:solidFill>
                <a:srgbClr val="FFFFFF"/>
              </a:solidFill>
              <a:latin typeface="Calibri"/>
              <a:ea typeface="+mn-ea"/>
              <a:cs typeface="+mn-cs"/>
            </a:rPr>
            <a:t>Certification in the area and at the level of the Intern.</a:t>
          </a:r>
        </a:p>
        <a:p>
          <a:pPr marL="0" lvl="0" indent="0" algn="l" defTabSz="711200">
            <a:lnSpc>
              <a:spcPct val="90000"/>
            </a:lnSpc>
            <a:spcBef>
              <a:spcPct val="0"/>
            </a:spcBef>
            <a:spcAft>
              <a:spcPct val="35000"/>
            </a:spcAft>
            <a:buNone/>
          </a:pPr>
          <a:r>
            <a:rPr lang="en-US" sz="1600" kern="1200" noProof="1">
              <a:solidFill>
                <a:srgbClr val="FFFFFF"/>
              </a:solidFill>
              <a:latin typeface="Calibri"/>
              <a:ea typeface="+mn-ea"/>
              <a:cs typeface="+mn-cs"/>
            </a:rPr>
            <a:t>Employed as a teacher on the same campus as the Intern.</a:t>
          </a:r>
        </a:p>
        <a:p>
          <a:pPr marL="0" lvl="0" indent="0" algn="l" defTabSz="711200">
            <a:lnSpc>
              <a:spcPct val="90000"/>
            </a:lnSpc>
            <a:spcBef>
              <a:spcPct val="0"/>
            </a:spcBef>
            <a:spcAft>
              <a:spcPct val="35000"/>
            </a:spcAft>
            <a:buNone/>
          </a:pPr>
          <a:r>
            <a:rPr lang="en-US" sz="1600" kern="1200" noProof="1">
              <a:solidFill>
                <a:srgbClr val="FFFFFF"/>
              </a:solidFill>
              <a:latin typeface="Calibri"/>
              <a:ea typeface="+mn-ea"/>
              <a:cs typeface="+mn-cs"/>
            </a:rPr>
            <a:t>3-5 years teaching experience</a:t>
          </a:r>
        </a:p>
        <a:p>
          <a:pPr marL="0" lvl="0" indent="0" algn="l" defTabSz="711200">
            <a:lnSpc>
              <a:spcPct val="90000"/>
            </a:lnSpc>
            <a:spcBef>
              <a:spcPct val="0"/>
            </a:spcBef>
            <a:spcAft>
              <a:spcPct val="35000"/>
            </a:spcAft>
            <a:buNone/>
          </a:pPr>
          <a:r>
            <a:rPr lang="en-US" sz="1600" kern="1200" noProof="1">
              <a:solidFill>
                <a:srgbClr val="FFFFFF"/>
              </a:solidFill>
              <a:latin typeface="Calibri"/>
              <a:ea typeface="+mn-ea"/>
              <a:cs typeface="+mn-cs"/>
            </a:rPr>
            <a:t>Demonstrated success in improving student learning, as evidenced by data </a:t>
          </a:r>
        </a:p>
        <a:p>
          <a:pPr marL="0" lvl="0" indent="0" algn="l" defTabSz="711200">
            <a:lnSpc>
              <a:spcPct val="90000"/>
            </a:lnSpc>
            <a:spcBef>
              <a:spcPct val="0"/>
            </a:spcBef>
            <a:spcAft>
              <a:spcPct val="35000"/>
            </a:spcAft>
            <a:buNone/>
          </a:pPr>
          <a:r>
            <a:rPr lang="en-US" sz="1600" kern="1200" noProof="1">
              <a:solidFill>
                <a:srgbClr val="FFFFFF"/>
              </a:solidFill>
              <a:latin typeface="Calibri"/>
              <a:ea typeface="+mn-ea"/>
              <a:cs typeface="+mn-cs"/>
            </a:rPr>
            <a:t>A willingness to provide quality instruction and guidance through modeling, conferencing and encouraging the Teacher Intern. </a:t>
          </a:r>
        </a:p>
        <a:p>
          <a:pPr marL="0" lvl="0" indent="0" algn="l" defTabSz="711200">
            <a:lnSpc>
              <a:spcPct val="90000"/>
            </a:lnSpc>
            <a:spcBef>
              <a:spcPct val="0"/>
            </a:spcBef>
            <a:spcAft>
              <a:spcPct val="35000"/>
            </a:spcAft>
            <a:buNone/>
          </a:pPr>
          <a:endParaRPr lang="en-US" sz="1600" kern="1200" dirty="0">
            <a:solidFill>
              <a:srgbClr val="FFFFFF"/>
            </a:solidFill>
            <a:latin typeface="Calibri"/>
            <a:ea typeface="+mn-ea"/>
            <a:cs typeface="+mn-cs"/>
          </a:endParaRPr>
        </a:p>
      </dgm:t>
    </dgm:pt>
    <dgm:pt modelId="{C9DED455-19B5-45BA-AEF1-572CA46E947B}" type="sibTrans" cxnId="{2E9E5A02-0CE8-4569-9B67-05EE24CE2438}">
      <dgm:prSet/>
      <dgm:spPr>
        <a:solidFill>
          <a:schemeClr val="accent2"/>
        </a:solidFill>
        <a:ln>
          <a:noFill/>
        </a:ln>
        <a:effectLst/>
      </dgm:spPr>
      <dgm:t>
        <a:bodyPr/>
        <a:lstStyle/>
        <a:p>
          <a:endParaRPr lang="en-US" dirty="0"/>
        </a:p>
      </dgm:t>
    </dgm:pt>
    <dgm:pt modelId="{4A66CBC3-2E89-46E5-B2EA-1705F05E6FDD}" type="parTrans" cxnId="{2E9E5A02-0CE8-4569-9B67-05EE24CE2438}">
      <dgm:prSet/>
      <dgm:spPr/>
      <dgm:t>
        <a:bodyPr/>
        <a:lstStyle/>
        <a:p>
          <a:endParaRPr lang="en-US"/>
        </a:p>
      </dgm:t>
    </dgm:pt>
    <dgm:pt modelId="{ACE795D8-4182-4DF1-B098-DD0AD48044C8}" type="pres">
      <dgm:prSet presAssocID="{BB0ECF89-2783-4E78-A209-A16EF114A1AA}" presName="Name0" presStyleCnt="0">
        <dgm:presLayoutVars>
          <dgm:animLvl val="lvl"/>
          <dgm:resizeHandles val="exact"/>
        </dgm:presLayoutVars>
      </dgm:prSet>
      <dgm:spPr/>
    </dgm:pt>
    <dgm:pt modelId="{9A0277E3-55B2-4FAA-BDD3-FFC27311B05B}" type="pres">
      <dgm:prSet presAssocID="{CE11A269-561D-4BA1-BC45-87F6759FD368}" presName="compositeNode" presStyleCnt="0">
        <dgm:presLayoutVars>
          <dgm:bulletEnabled val="1"/>
        </dgm:presLayoutVars>
      </dgm:prSet>
      <dgm:spPr/>
    </dgm:pt>
    <dgm:pt modelId="{AE95CEBE-1AD7-41D4-9CEE-5BA77CA8C01E}" type="pres">
      <dgm:prSet presAssocID="{CE11A269-561D-4BA1-BC45-87F6759FD368}" presName="bgRect" presStyleLbl="bgAccFollowNode1" presStyleIdx="0" presStyleCnt="2" custScaleX="117080" custLinFactNeighborX="-1003" custLinFactNeighborY="-1341"/>
      <dgm:spPr>
        <a:xfrm>
          <a:off x="3614737" y="0"/>
          <a:ext cx="3286125" cy="4351338"/>
        </a:xfrm>
        <a:prstGeom prst="rect">
          <a:avLst/>
        </a:prstGeom>
      </dgm:spPr>
    </dgm:pt>
    <dgm:pt modelId="{AFA09309-0DCE-4477-82D3-AAF980A85A37}" type="pres">
      <dgm:prSet presAssocID="{C9DED455-19B5-45BA-AEF1-572CA46E947B}" presName="sibTransNodeCircle" presStyleLbl="alignNode1" presStyleIdx="0" presStyleCnt="4" custScaleX="64171" custScaleY="65414" custLinFactX="-45621" custLinFactNeighborX="-100000" custLinFactNeighborY="-42214">
        <dgm:presLayoutVars>
          <dgm:chMax val="0"/>
          <dgm:bulletEnabled/>
        </dgm:presLayoutVars>
      </dgm:prSet>
      <dgm:spPr>
        <a:xfrm>
          <a:off x="4605099" y="435133"/>
          <a:ext cx="1305401" cy="1305401"/>
        </a:xfrm>
        <a:prstGeom prst="rect">
          <a:avLst/>
        </a:prstGeom>
      </dgm:spPr>
    </dgm:pt>
    <dgm:pt modelId="{70685E0F-5EC9-4D84-80D5-F2F78DC3CFFC}" type="pres">
      <dgm:prSet presAssocID="{CE11A269-561D-4BA1-BC45-87F6759FD368}" presName="bottomLine" presStyleLbl="alignNode1" presStyleIdx="1" presStyleCnt="4">
        <dgm:presLayoutVars/>
      </dgm:prSet>
      <dgm:spPr/>
    </dgm:pt>
    <dgm:pt modelId="{E8E0C55E-232A-41CA-87BA-45B86ABED6ED}" type="pres">
      <dgm:prSet presAssocID="{CE11A269-561D-4BA1-BC45-87F6759FD368}" presName="nodeText" presStyleLbl="bgAccFollowNode1" presStyleIdx="0" presStyleCnt="2">
        <dgm:presLayoutVars>
          <dgm:bulletEnabled val="1"/>
        </dgm:presLayoutVars>
      </dgm:prSet>
      <dgm:spPr/>
    </dgm:pt>
    <dgm:pt modelId="{556726A2-0416-41E0-99B4-BCA6885784BC}" type="pres">
      <dgm:prSet presAssocID="{C9DED455-19B5-45BA-AEF1-572CA46E947B}" presName="sibTrans" presStyleCnt="0"/>
      <dgm:spPr/>
    </dgm:pt>
    <dgm:pt modelId="{F4C4AEC7-6D64-4C71-ADC5-0F5CC45360C6}" type="pres">
      <dgm:prSet presAssocID="{C2A3EC29-44BC-4E51-92DE-E27BF9CD4489}" presName="compositeNode" presStyleCnt="0">
        <dgm:presLayoutVars>
          <dgm:bulletEnabled val="1"/>
        </dgm:presLayoutVars>
      </dgm:prSet>
      <dgm:spPr/>
    </dgm:pt>
    <dgm:pt modelId="{3AF3868F-681F-4EF9-8B83-F3B0F354A4C4}" type="pres">
      <dgm:prSet presAssocID="{C2A3EC29-44BC-4E51-92DE-E27BF9CD4489}" presName="bgRect" presStyleLbl="bgAccFollowNode1" presStyleIdx="1" presStyleCnt="2" custScaleX="120794" custLinFactNeighborX="316" custLinFactNeighborY="160"/>
      <dgm:spPr>
        <a:xfrm>
          <a:off x="7229475" y="0"/>
          <a:ext cx="3286125" cy="4351338"/>
        </a:xfrm>
        <a:prstGeom prst="rect">
          <a:avLst/>
        </a:prstGeom>
      </dgm:spPr>
    </dgm:pt>
    <dgm:pt modelId="{9718E67E-2C8C-4093-AB5F-E3BEFAAEA31B}" type="pres">
      <dgm:prSet presAssocID="{10254594-A53F-49FE-B0F2-BC233EE7109F}" presName="sibTransNodeCircle" presStyleLbl="alignNode1" presStyleIdx="2" presStyleCnt="4" custScaleX="60853" custScaleY="63692" custLinFactX="-36985" custLinFactNeighborX="-100000" custLinFactNeighborY="-38417">
        <dgm:presLayoutVars>
          <dgm:chMax val="0"/>
          <dgm:bulletEnabled/>
        </dgm:presLayoutVars>
      </dgm:prSet>
      <dgm:spPr>
        <a:xfrm>
          <a:off x="8219836" y="435133"/>
          <a:ext cx="1305401" cy="1305401"/>
        </a:xfrm>
        <a:prstGeom prst="rect">
          <a:avLst/>
        </a:prstGeom>
      </dgm:spPr>
    </dgm:pt>
    <dgm:pt modelId="{13CAC05E-7817-4F00-94BF-9DC0F20DF1D8}" type="pres">
      <dgm:prSet presAssocID="{C2A3EC29-44BC-4E51-92DE-E27BF9CD4489}" presName="bottomLine" presStyleLbl="alignNode1" presStyleIdx="3" presStyleCnt="4">
        <dgm:presLayoutVars/>
      </dgm:prSet>
      <dgm:spPr/>
    </dgm:pt>
    <dgm:pt modelId="{90A7E684-CAA3-435E-B654-85F1BA7D2B87}" type="pres">
      <dgm:prSet presAssocID="{C2A3EC29-44BC-4E51-92DE-E27BF9CD4489}" presName="nodeText" presStyleLbl="bgAccFollowNode1" presStyleIdx="1" presStyleCnt="2">
        <dgm:presLayoutVars>
          <dgm:bulletEnabled val="1"/>
        </dgm:presLayoutVars>
      </dgm:prSet>
      <dgm:spPr/>
    </dgm:pt>
  </dgm:ptLst>
  <dgm:cxnLst>
    <dgm:cxn modelId="{2E9E5A02-0CE8-4569-9B67-05EE24CE2438}" srcId="{BB0ECF89-2783-4E78-A209-A16EF114A1AA}" destId="{CE11A269-561D-4BA1-BC45-87F6759FD368}" srcOrd="0" destOrd="0" parTransId="{4A66CBC3-2E89-46E5-B2EA-1705F05E6FDD}" sibTransId="{C9DED455-19B5-45BA-AEF1-572CA46E947B}"/>
    <dgm:cxn modelId="{D2545B17-F0FC-41C0-8AE6-C63C564398B0}" type="presOf" srcId="{CE11A269-561D-4BA1-BC45-87F6759FD368}" destId="{AE95CEBE-1AD7-41D4-9CEE-5BA77CA8C01E}" srcOrd="0" destOrd="0" presId="urn:microsoft.com/office/officeart/2016/7/layout/LinProcess3"/>
    <dgm:cxn modelId="{36884E1A-39D3-4491-AFD6-BCBC6392A59E}" type="presOf" srcId="{CE11A269-561D-4BA1-BC45-87F6759FD368}" destId="{E8E0C55E-232A-41CA-87BA-45B86ABED6ED}" srcOrd="1" destOrd="0" presId="urn:microsoft.com/office/officeart/2016/7/layout/LinProcess3"/>
    <dgm:cxn modelId="{2229DB1B-DE4F-469E-8FA0-07BEC5B5F9D6}" type="presOf" srcId="{10254594-A53F-49FE-B0F2-BC233EE7109F}" destId="{9718E67E-2C8C-4093-AB5F-E3BEFAAEA31B}" srcOrd="0" destOrd="0" presId="urn:microsoft.com/office/officeart/2016/7/layout/LinProcess3"/>
    <dgm:cxn modelId="{0C140A6B-1B4A-4553-81FF-5591D9487696}" type="presOf" srcId="{C2A3EC29-44BC-4E51-92DE-E27BF9CD4489}" destId="{3AF3868F-681F-4EF9-8B83-F3B0F354A4C4}" srcOrd="0" destOrd="0" presId="urn:microsoft.com/office/officeart/2016/7/layout/LinProcess3"/>
    <dgm:cxn modelId="{B49FD08F-C9D7-4FC0-B446-ED9717719A00}" srcId="{BB0ECF89-2783-4E78-A209-A16EF114A1AA}" destId="{C2A3EC29-44BC-4E51-92DE-E27BF9CD4489}" srcOrd="1" destOrd="0" parTransId="{CE6B5045-A42D-4562-9588-2342D0E47934}" sibTransId="{10254594-A53F-49FE-B0F2-BC233EE7109F}"/>
    <dgm:cxn modelId="{469CA3A1-2EC0-458C-B828-8121A2D4750A}" type="presOf" srcId="{BB0ECF89-2783-4E78-A209-A16EF114A1AA}" destId="{ACE795D8-4182-4DF1-B098-DD0AD48044C8}" srcOrd="0" destOrd="0" presId="urn:microsoft.com/office/officeart/2016/7/layout/LinProcess3"/>
    <dgm:cxn modelId="{C8A4ECC3-0B95-497F-8D57-1124DFD9842C}" type="presOf" srcId="{C2A3EC29-44BC-4E51-92DE-E27BF9CD4489}" destId="{90A7E684-CAA3-435E-B654-85F1BA7D2B87}" srcOrd="1" destOrd="0" presId="urn:microsoft.com/office/officeart/2016/7/layout/LinProcess3"/>
    <dgm:cxn modelId="{8A5C10EE-3A87-49FC-9945-C0118988EF8D}" type="presOf" srcId="{C9DED455-19B5-45BA-AEF1-572CA46E947B}" destId="{AFA09309-0DCE-4477-82D3-AAF980A85A37}" srcOrd="0" destOrd="0" presId="urn:microsoft.com/office/officeart/2016/7/layout/LinProcess3"/>
    <dgm:cxn modelId="{C5C3B0C4-18DC-4916-ABAF-6A287C00BAA9}" type="presParOf" srcId="{ACE795D8-4182-4DF1-B098-DD0AD48044C8}" destId="{9A0277E3-55B2-4FAA-BDD3-FFC27311B05B}" srcOrd="0" destOrd="0" presId="urn:microsoft.com/office/officeart/2016/7/layout/LinProcess3"/>
    <dgm:cxn modelId="{FA398688-6697-4B8B-A789-FF729FC50671}" type="presParOf" srcId="{9A0277E3-55B2-4FAA-BDD3-FFC27311B05B}" destId="{AE95CEBE-1AD7-41D4-9CEE-5BA77CA8C01E}" srcOrd="0" destOrd="0" presId="urn:microsoft.com/office/officeart/2016/7/layout/LinProcess3"/>
    <dgm:cxn modelId="{67EE8417-B6AF-43C7-AA8C-3B90AB6AE1FE}" type="presParOf" srcId="{9A0277E3-55B2-4FAA-BDD3-FFC27311B05B}" destId="{AFA09309-0DCE-4477-82D3-AAF980A85A37}" srcOrd="1" destOrd="0" presId="urn:microsoft.com/office/officeart/2016/7/layout/LinProcess3"/>
    <dgm:cxn modelId="{5CE89ECF-B3C2-499B-BBDE-19538F56547F}" type="presParOf" srcId="{9A0277E3-55B2-4FAA-BDD3-FFC27311B05B}" destId="{70685E0F-5EC9-4D84-80D5-F2F78DC3CFFC}" srcOrd="2" destOrd="0" presId="urn:microsoft.com/office/officeart/2016/7/layout/LinProcess3"/>
    <dgm:cxn modelId="{D77D220A-12C7-4499-9660-B4B666A87129}" type="presParOf" srcId="{9A0277E3-55B2-4FAA-BDD3-FFC27311B05B}" destId="{E8E0C55E-232A-41CA-87BA-45B86ABED6ED}" srcOrd="3" destOrd="0" presId="urn:microsoft.com/office/officeart/2016/7/layout/LinProcess3"/>
    <dgm:cxn modelId="{F3EEB326-7683-4D4B-BE0D-D7CC3EE67CB3}" type="presParOf" srcId="{ACE795D8-4182-4DF1-B098-DD0AD48044C8}" destId="{556726A2-0416-41E0-99B4-BCA6885784BC}" srcOrd="1" destOrd="0" presId="urn:microsoft.com/office/officeart/2016/7/layout/LinProcess3"/>
    <dgm:cxn modelId="{1694C3CA-CE7E-4D7A-B769-94D0C473B6D9}" type="presParOf" srcId="{ACE795D8-4182-4DF1-B098-DD0AD48044C8}" destId="{F4C4AEC7-6D64-4C71-ADC5-0F5CC45360C6}" srcOrd="2" destOrd="0" presId="urn:microsoft.com/office/officeart/2016/7/layout/LinProcess3"/>
    <dgm:cxn modelId="{01DA811B-E595-4B26-916D-A5B9420780B1}" type="presParOf" srcId="{F4C4AEC7-6D64-4C71-ADC5-0F5CC45360C6}" destId="{3AF3868F-681F-4EF9-8B83-F3B0F354A4C4}" srcOrd="0" destOrd="0" presId="urn:microsoft.com/office/officeart/2016/7/layout/LinProcess3"/>
    <dgm:cxn modelId="{65C50157-4E89-44E0-ADFE-2CDCD946EC0C}" type="presParOf" srcId="{F4C4AEC7-6D64-4C71-ADC5-0F5CC45360C6}" destId="{9718E67E-2C8C-4093-AB5F-E3BEFAAEA31B}" srcOrd="1" destOrd="0" presId="urn:microsoft.com/office/officeart/2016/7/layout/LinProcess3"/>
    <dgm:cxn modelId="{03312845-43B9-45C8-960A-3A8CADC652DB}" type="presParOf" srcId="{F4C4AEC7-6D64-4C71-ADC5-0F5CC45360C6}" destId="{13CAC05E-7817-4F00-94BF-9DC0F20DF1D8}" srcOrd="2" destOrd="0" presId="urn:microsoft.com/office/officeart/2016/7/layout/LinProcess3"/>
    <dgm:cxn modelId="{D7A81CCE-E542-4242-8542-3C297BE2D6C9}" type="presParOf" srcId="{F4C4AEC7-6D64-4C71-ADC5-0F5CC45360C6}" destId="{90A7E684-CAA3-435E-B654-85F1BA7D2B87}" srcOrd="3" destOrd="0" presId="urn:microsoft.com/office/officeart/2016/7/layout/Lin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698387-9DF3-4127-A7DE-FCE3F05A3470}">
      <dsp:nvSpPr>
        <dsp:cNvPr id="0" name=""/>
        <dsp:cNvSpPr/>
      </dsp:nvSpPr>
      <dsp:spPr>
        <a:xfrm>
          <a:off x="0" y="4675"/>
          <a:ext cx="6791323" cy="99592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2E1101-E263-4511-8D8F-5A215C912C41}">
      <dsp:nvSpPr>
        <dsp:cNvPr id="0" name=""/>
        <dsp:cNvSpPr/>
      </dsp:nvSpPr>
      <dsp:spPr>
        <a:xfrm>
          <a:off x="301265" y="228757"/>
          <a:ext cx="547756" cy="54775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13ED77-1650-49A8-987A-A13C2A50CEA5}">
      <dsp:nvSpPr>
        <dsp:cNvPr id="0" name=""/>
        <dsp:cNvSpPr/>
      </dsp:nvSpPr>
      <dsp:spPr>
        <a:xfrm>
          <a:off x="1150288" y="4675"/>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100000"/>
            </a:lnSpc>
            <a:spcBef>
              <a:spcPct val="0"/>
            </a:spcBef>
            <a:spcAft>
              <a:spcPct val="35000"/>
            </a:spcAft>
            <a:buNone/>
          </a:pPr>
          <a:r>
            <a:rPr lang="en-US" sz="1900" kern="1200" dirty="0"/>
            <a:t>Role of the Mentor Teacher</a:t>
          </a:r>
        </a:p>
      </dsp:txBody>
      <dsp:txXfrm>
        <a:off x="1150288" y="4675"/>
        <a:ext cx="5641034" cy="995920"/>
      </dsp:txXfrm>
    </dsp:sp>
    <dsp:sp modelId="{FA3369E0-5B38-4FDD-A9F5-22B9810A03F7}">
      <dsp:nvSpPr>
        <dsp:cNvPr id="0" name=""/>
        <dsp:cNvSpPr/>
      </dsp:nvSpPr>
      <dsp:spPr>
        <a:xfrm>
          <a:off x="0" y="1249576"/>
          <a:ext cx="6791323" cy="99592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DE9C4E-BFE3-4374-BE2C-676ED238ACF2}">
      <dsp:nvSpPr>
        <dsp:cNvPr id="0" name=""/>
        <dsp:cNvSpPr/>
      </dsp:nvSpPr>
      <dsp:spPr>
        <a:xfrm>
          <a:off x="301265" y="1473658"/>
          <a:ext cx="547756" cy="54775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018808-9CEA-4C61-8875-3E922AA167D7}">
      <dsp:nvSpPr>
        <dsp:cNvPr id="0" name=""/>
        <dsp:cNvSpPr/>
      </dsp:nvSpPr>
      <dsp:spPr>
        <a:xfrm>
          <a:off x="1150288" y="1249576"/>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100000"/>
            </a:lnSpc>
            <a:spcBef>
              <a:spcPct val="0"/>
            </a:spcBef>
            <a:spcAft>
              <a:spcPct val="35000"/>
            </a:spcAft>
            <a:buNone/>
          </a:pPr>
          <a:r>
            <a:rPr lang="en-US" sz="1900" kern="1200" dirty="0"/>
            <a:t>Qualifications and Responsibilities</a:t>
          </a:r>
        </a:p>
      </dsp:txBody>
      <dsp:txXfrm>
        <a:off x="1150288" y="1249576"/>
        <a:ext cx="5641034" cy="995920"/>
      </dsp:txXfrm>
    </dsp:sp>
    <dsp:sp modelId="{DB8ABDAA-976A-4A84-A3C3-277080E19DCA}">
      <dsp:nvSpPr>
        <dsp:cNvPr id="0" name=""/>
        <dsp:cNvSpPr/>
      </dsp:nvSpPr>
      <dsp:spPr>
        <a:xfrm>
          <a:off x="0" y="2497654"/>
          <a:ext cx="6791323" cy="99592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35376E-740A-4A47-BC5B-3381DE731CE0}">
      <dsp:nvSpPr>
        <dsp:cNvPr id="0" name=""/>
        <dsp:cNvSpPr/>
      </dsp:nvSpPr>
      <dsp:spPr>
        <a:xfrm>
          <a:off x="301265" y="2718559"/>
          <a:ext cx="547756" cy="547756"/>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09F791-340A-4625-9294-3E680D66DB63}">
      <dsp:nvSpPr>
        <dsp:cNvPr id="0" name=""/>
        <dsp:cNvSpPr/>
      </dsp:nvSpPr>
      <dsp:spPr>
        <a:xfrm>
          <a:off x="1150288" y="2494477"/>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100000"/>
            </a:lnSpc>
            <a:spcBef>
              <a:spcPct val="0"/>
            </a:spcBef>
            <a:spcAft>
              <a:spcPct val="35000"/>
            </a:spcAft>
            <a:buNone/>
          </a:pPr>
          <a:r>
            <a:rPr lang="en-US" sz="1900" kern="1200" dirty="0"/>
            <a:t>What Makes a Good Mentor Teacher?</a:t>
          </a:r>
        </a:p>
      </dsp:txBody>
      <dsp:txXfrm>
        <a:off x="1150288" y="2494477"/>
        <a:ext cx="5641034" cy="995920"/>
      </dsp:txXfrm>
    </dsp:sp>
    <dsp:sp modelId="{C2FCE80A-DCA0-4D7F-8F72-19CB2337E588}">
      <dsp:nvSpPr>
        <dsp:cNvPr id="0" name=""/>
        <dsp:cNvSpPr/>
      </dsp:nvSpPr>
      <dsp:spPr>
        <a:xfrm>
          <a:off x="0" y="3713254"/>
          <a:ext cx="6791323" cy="99592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0B9210-632F-4BB5-B140-1FA20D3CF123}">
      <dsp:nvSpPr>
        <dsp:cNvPr id="0" name=""/>
        <dsp:cNvSpPr/>
      </dsp:nvSpPr>
      <dsp:spPr>
        <a:xfrm>
          <a:off x="301265" y="3963460"/>
          <a:ext cx="547756" cy="547756"/>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BA7321-E2AC-48FD-B351-CE3C9A4CE924}">
      <dsp:nvSpPr>
        <dsp:cNvPr id="0" name=""/>
        <dsp:cNvSpPr/>
      </dsp:nvSpPr>
      <dsp:spPr>
        <a:xfrm>
          <a:off x="1150288" y="3739377"/>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100000"/>
            </a:lnSpc>
            <a:spcBef>
              <a:spcPct val="0"/>
            </a:spcBef>
            <a:spcAft>
              <a:spcPct val="35000"/>
            </a:spcAft>
            <a:buNone/>
          </a:pPr>
          <a:r>
            <a:rPr lang="en-US" sz="1900" kern="1200" dirty="0"/>
            <a:t>Working Effectively with an Intern</a:t>
          </a:r>
        </a:p>
      </dsp:txBody>
      <dsp:txXfrm>
        <a:off x="1150288" y="3739377"/>
        <a:ext cx="5641034" cy="995920"/>
      </dsp:txXfrm>
    </dsp:sp>
    <dsp:sp modelId="{343A76ED-9DD6-4B0A-830E-16ED952B3D06}">
      <dsp:nvSpPr>
        <dsp:cNvPr id="0" name=""/>
        <dsp:cNvSpPr/>
      </dsp:nvSpPr>
      <dsp:spPr>
        <a:xfrm>
          <a:off x="0" y="4984278"/>
          <a:ext cx="6791323" cy="99592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1BED67-1F13-4312-815B-B5C34DAA27F9}">
      <dsp:nvSpPr>
        <dsp:cNvPr id="0" name=""/>
        <dsp:cNvSpPr/>
      </dsp:nvSpPr>
      <dsp:spPr>
        <a:xfrm>
          <a:off x="301265" y="5208360"/>
          <a:ext cx="547756" cy="54775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60EF14-C09B-4543-88B7-7F45704CBA36}">
      <dsp:nvSpPr>
        <dsp:cNvPr id="0" name=""/>
        <dsp:cNvSpPr/>
      </dsp:nvSpPr>
      <dsp:spPr>
        <a:xfrm>
          <a:off x="1150288" y="4984278"/>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100000"/>
            </a:lnSpc>
            <a:spcBef>
              <a:spcPct val="0"/>
            </a:spcBef>
            <a:spcAft>
              <a:spcPct val="35000"/>
            </a:spcAft>
            <a:buNone/>
          </a:pPr>
          <a:r>
            <a:rPr lang="en-US" sz="1900" kern="1200" dirty="0"/>
            <a:t>Critical Tasks Beginning Teachers Need Help With</a:t>
          </a:r>
        </a:p>
      </dsp:txBody>
      <dsp:txXfrm>
        <a:off x="1150288" y="4984278"/>
        <a:ext cx="5641034" cy="9959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95CEBE-1AD7-41D4-9CEE-5BA77CA8C01E}">
      <dsp:nvSpPr>
        <dsp:cNvPr id="0" name=""/>
        <dsp:cNvSpPr/>
      </dsp:nvSpPr>
      <dsp:spPr>
        <a:xfrm>
          <a:off x="0" y="0"/>
          <a:ext cx="4976236" cy="4728753"/>
        </a:xfrm>
        <a:prstGeom prst="rect">
          <a:avLst/>
        </a:prstGeom>
        <a:gradFill rotWithShape="0">
          <a:gsLst>
            <a:gs pos="1000">
              <a:srgbClr val="000000">
                <a:lumMod val="85000"/>
                <a:lumOff val="15000"/>
              </a:srgbClr>
            </a:gs>
            <a:gs pos="100000">
              <a:srgbClr val="17B2D1">
                <a:lumMod val="50000"/>
              </a:srgbClr>
            </a:gs>
          </a:gsLst>
          <a:lin ang="12600000" scaled="0"/>
        </a:gra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711200">
            <a:lnSpc>
              <a:spcPct val="90000"/>
            </a:lnSpc>
            <a:spcBef>
              <a:spcPct val="0"/>
            </a:spcBef>
            <a:spcAft>
              <a:spcPct val="35000"/>
            </a:spcAft>
            <a:buNone/>
          </a:pPr>
          <a:r>
            <a:rPr lang="en-US" sz="1600" b="1" u="sng" kern="1200" dirty="0">
              <a:solidFill>
                <a:srgbClr val="FFFFFF"/>
              </a:solidFill>
              <a:latin typeface="Calibri"/>
              <a:ea typeface="+mn-ea"/>
              <a:cs typeface="+mn-cs"/>
            </a:rPr>
            <a:t>Qualifications</a:t>
          </a:r>
          <a:br>
            <a:rPr lang="en-US" sz="1600" kern="1200" dirty="0">
              <a:solidFill>
                <a:srgbClr val="FFFFFF"/>
              </a:solidFill>
              <a:latin typeface="Calibri"/>
              <a:ea typeface="+mn-ea"/>
              <a:cs typeface="+mn-cs"/>
            </a:rPr>
          </a:br>
          <a:r>
            <a:rPr lang="en-US" sz="1600" kern="1200" dirty="0">
              <a:solidFill>
                <a:srgbClr val="FFFFFF"/>
              </a:solidFill>
              <a:latin typeface="Calibri"/>
              <a:ea typeface="+mn-ea"/>
              <a:cs typeface="+mn-cs"/>
            </a:rPr>
            <a:t>Certification in the area and at the level of the Intern.</a:t>
          </a:r>
        </a:p>
        <a:p>
          <a:pPr marL="0" lvl="0" indent="0" algn="l" defTabSz="711200">
            <a:lnSpc>
              <a:spcPct val="90000"/>
            </a:lnSpc>
            <a:spcBef>
              <a:spcPct val="0"/>
            </a:spcBef>
            <a:spcAft>
              <a:spcPct val="35000"/>
            </a:spcAft>
            <a:buNone/>
          </a:pPr>
          <a:r>
            <a:rPr lang="en-US" sz="1600" kern="1200" noProof="1">
              <a:solidFill>
                <a:srgbClr val="FFFFFF"/>
              </a:solidFill>
              <a:latin typeface="Calibri"/>
              <a:ea typeface="+mn-ea"/>
              <a:cs typeface="+mn-cs"/>
            </a:rPr>
            <a:t>Employed as a teacher on the same campus as the Intern.</a:t>
          </a:r>
        </a:p>
        <a:p>
          <a:pPr marL="0" lvl="0" indent="0" algn="l" defTabSz="711200">
            <a:lnSpc>
              <a:spcPct val="90000"/>
            </a:lnSpc>
            <a:spcBef>
              <a:spcPct val="0"/>
            </a:spcBef>
            <a:spcAft>
              <a:spcPct val="35000"/>
            </a:spcAft>
            <a:buNone/>
          </a:pPr>
          <a:r>
            <a:rPr lang="en-US" sz="1600" kern="1200" noProof="1">
              <a:solidFill>
                <a:srgbClr val="FFFFFF"/>
              </a:solidFill>
              <a:latin typeface="Calibri"/>
              <a:ea typeface="+mn-ea"/>
              <a:cs typeface="+mn-cs"/>
            </a:rPr>
            <a:t>3-5 years teaching experience</a:t>
          </a:r>
        </a:p>
        <a:p>
          <a:pPr marL="0" lvl="0" indent="0" algn="l" defTabSz="711200">
            <a:lnSpc>
              <a:spcPct val="90000"/>
            </a:lnSpc>
            <a:spcBef>
              <a:spcPct val="0"/>
            </a:spcBef>
            <a:spcAft>
              <a:spcPct val="35000"/>
            </a:spcAft>
            <a:buNone/>
          </a:pPr>
          <a:r>
            <a:rPr lang="en-US" sz="1600" kern="1200" noProof="1">
              <a:solidFill>
                <a:srgbClr val="FFFFFF"/>
              </a:solidFill>
              <a:latin typeface="Calibri"/>
              <a:ea typeface="+mn-ea"/>
              <a:cs typeface="+mn-cs"/>
            </a:rPr>
            <a:t>Demonstrated success in improving student learning, as evidenced by data </a:t>
          </a:r>
        </a:p>
        <a:p>
          <a:pPr marL="0" lvl="0" indent="0" algn="l" defTabSz="711200">
            <a:lnSpc>
              <a:spcPct val="90000"/>
            </a:lnSpc>
            <a:spcBef>
              <a:spcPct val="0"/>
            </a:spcBef>
            <a:spcAft>
              <a:spcPct val="35000"/>
            </a:spcAft>
            <a:buNone/>
          </a:pPr>
          <a:r>
            <a:rPr lang="en-US" sz="1600" kern="1200" noProof="1">
              <a:solidFill>
                <a:srgbClr val="FFFFFF"/>
              </a:solidFill>
              <a:latin typeface="Calibri"/>
              <a:ea typeface="+mn-ea"/>
              <a:cs typeface="+mn-cs"/>
            </a:rPr>
            <a:t>A willingness to provide quality instruction and guidance through modeling, conferencing and encouraging the Teacher Intern. </a:t>
          </a:r>
        </a:p>
        <a:p>
          <a:pPr marL="0" lvl="0" indent="0" algn="l" defTabSz="711200">
            <a:lnSpc>
              <a:spcPct val="90000"/>
            </a:lnSpc>
            <a:spcBef>
              <a:spcPct val="0"/>
            </a:spcBef>
            <a:spcAft>
              <a:spcPct val="35000"/>
            </a:spcAft>
            <a:buNone/>
          </a:pPr>
          <a:endParaRPr lang="en-US" sz="1600" kern="1200" dirty="0">
            <a:solidFill>
              <a:srgbClr val="FFFFFF"/>
            </a:solidFill>
            <a:latin typeface="Calibri"/>
            <a:ea typeface="+mn-ea"/>
            <a:cs typeface="+mn-cs"/>
          </a:endParaRPr>
        </a:p>
      </dsp:txBody>
      <dsp:txXfrm>
        <a:off x="0" y="1796926"/>
        <a:ext cx="4976236" cy="2837251"/>
      </dsp:txXfrm>
    </dsp:sp>
    <dsp:sp modelId="{AFA09309-0DCE-4477-82D3-AAF980A85A37}">
      <dsp:nvSpPr>
        <dsp:cNvPr id="0" name=""/>
        <dsp:cNvSpPr/>
      </dsp:nvSpPr>
      <dsp:spPr>
        <a:xfrm>
          <a:off x="0" y="119339"/>
          <a:ext cx="910346" cy="927979"/>
        </a:xfrm>
        <a:prstGeom prst="rec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602" tIns="12700" rIns="110602" bIns="12700" numCol="1" spcCol="1270" anchor="ctr" anchorCtr="0">
          <a:noAutofit/>
        </a:bodyPr>
        <a:lstStyle/>
        <a:p>
          <a:pPr marL="0" lvl="0" indent="0" algn="ctr" defTabSz="2133600">
            <a:lnSpc>
              <a:spcPct val="90000"/>
            </a:lnSpc>
            <a:spcBef>
              <a:spcPct val="0"/>
            </a:spcBef>
            <a:spcAft>
              <a:spcPct val="35000"/>
            </a:spcAft>
            <a:buNone/>
          </a:pPr>
          <a:endParaRPr lang="en-US" sz="4800" kern="1200" dirty="0"/>
        </a:p>
      </dsp:txBody>
      <dsp:txXfrm>
        <a:off x="0" y="119339"/>
        <a:ext cx="910346" cy="927979"/>
      </dsp:txXfrm>
    </dsp:sp>
    <dsp:sp modelId="{70685E0F-5EC9-4D84-80D5-F2F78DC3CFFC}">
      <dsp:nvSpPr>
        <dsp:cNvPr id="0" name=""/>
        <dsp:cNvSpPr/>
      </dsp:nvSpPr>
      <dsp:spPr>
        <a:xfrm>
          <a:off x="364417" y="4728681"/>
          <a:ext cx="4250287" cy="7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F3868F-681F-4EF9-8B83-F3B0F354A4C4}">
      <dsp:nvSpPr>
        <dsp:cNvPr id="0" name=""/>
        <dsp:cNvSpPr/>
      </dsp:nvSpPr>
      <dsp:spPr>
        <a:xfrm>
          <a:off x="5404150" y="0"/>
          <a:ext cx="5134091" cy="4728753"/>
        </a:xfrm>
        <a:prstGeom prst="rect">
          <a:avLst/>
        </a:prstGeom>
        <a:gradFill rotWithShape="0">
          <a:gsLst>
            <a:gs pos="1000">
              <a:srgbClr val="000000">
                <a:lumMod val="85000"/>
                <a:lumOff val="15000"/>
              </a:srgbClr>
            </a:gs>
            <a:gs pos="100000">
              <a:srgbClr val="17B2D1">
                <a:lumMod val="50000"/>
              </a:srgbClr>
            </a:gs>
          </a:gsLst>
          <a:lin ang="12600000" scaled="0"/>
        </a:gra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711200">
            <a:lnSpc>
              <a:spcPct val="90000"/>
            </a:lnSpc>
            <a:spcBef>
              <a:spcPct val="0"/>
            </a:spcBef>
            <a:spcAft>
              <a:spcPct val="35000"/>
            </a:spcAft>
            <a:buNone/>
          </a:pPr>
          <a:r>
            <a:rPr lang="en-US" sz="1600" b="1" u="sng" kern="1200" dirty="0">
              <a:solidFill>
                <a:srgbClr val="FFFFFF"/>
              </a:solidFill>
              <a:latin typeface="Calibri"/>
              <a:ea typeface="+mn-ea"/>
              <a:cs typeface="+mn-cs"/>
            </a:rPr>
            <a:t>Responsibilities</a:t>
          </a:r>
          <a:br>
            <a:rPr lang="en-US" sz="1600" kern="1200" dirty="0">
              <a:solidFill>
                <a:srgbClr val="FFFFFF"/>
              </a:solidFill>
              <a:latin typeface="Calibri"/>
              <a:ea typeface="+mn-ea"/>
              <a:cs typeface="+mn-cs"/>
            </a:rPr>
          </a:br>
          <a:r>
            <a:rPr lang="en-US" sz="1600" kern="1200" dirty="0">
              <a:solidFill>
                <a:srgbClr val="FFFFFF"/>
              </a:solidFill>
              <a:latin typeface="Calibri"/>
              <a:ea typeface="+mn-ea"/>
              <a:cs typeface="+mn-cs"/>
            </a:rPr>
            <a:t>Provide to the Teacher Intern campus-based support and solution-oriented responses.</a:t>
          </a:r>
        </a:p>
        <a:p>
          <a:pPr marL="0" lvl="0" indent="0" algn="l" defTabSz="711200">
            <a:lnSpc>
              <a:spcPct val="90000"/>
            </a:lnSpc>
            <a:spcBef>
              <a:spcPct val="0"/>
            </a:spcBef>
            <a:spcAft>
              <a:spcPct val="35000"/>
            </a:spcAft>
            <a:buNone/>
          </a:pPr>
          <a:r>
            <a:rPr lang="en-US" sz="1600" kern="1200" dirty="0">
              <a:solidFill>
                <a:srgbClr val="FFFFFF"/>
              </a:solidFill>
              <a:latin typeface="Calibri"/>
              <a:ea typeface="+mn-ea"/>
              <a:cs typeface="+mn-cs"/>
            </a:rPr>
            <a:t>Meet regularly with the Teacher Intern to assist with teaching practice, planning, trouble-shooting and problem solving.</a:t>
          </a:r>
        </a:p>
        <a:p>
          <a:pPr marL="0" lvl="0" indent="0" algn="l" defTabSz="711200">
            <a:lnSpc>
              <a:spcPct val="90000"/>
            </a:lnSpc>
            <a:spcBef>
              <a:spcPct val="0"/>
            </a:spcBef>
            <a:spcAft>
              <a:spcPct val="35000"/>
            </a:spcAft>
            <a:buNone/>
          </a:pPr>
          <a:r>
            <a:rPr lang="en-US" sz="1600" kern="1200" noProof="1">
              <a:solidFill>
                <a:srgbClr val="FFFFFF"/>
              </a:solidFill>
              <a:latin typeface="Calibri"/>
              <a:ea typeface="+mn-ea"/>
              <a:cs typeface="+mn-cs"/>
            </a:rPr>
            <a:t>Observe the Teacher Intern a minimum of 4 times during the school year, completing forms for each and submitting and providing feedback to the Teacher Intern and allow Teacher  Intern to observe Mentor Teacher with conferences to follow each.</a:t>
          </a:r>
        </a:p>
        <a:p>
          <a:pPr marL="0" lvl="0" indent="0" algn="l" defTabSz="711200">
            <a:lnSpc>
              <a:spcPct val="90000"/>
            </a:lnSpc>
            <a:spcBef>
              <a:spcPct val="0"/>
            </a:spcBef>
            <a:spcAft>
              <a:spcPct val="35000"/>
            </a:spcAft>
            <a:buNone/>
          </a:pPr>
          <a:endParaRPr lang="en-US" sz="1600" kern="1200" noProof="1">
            <a:solidFill>
              <a:srgbClr val="FFFFFF"/>
            </a:solidFill>
            <a:latin typeface="Calibri"/>
            <a:ea typeface="+mn-ea"/>
            <a:cs typeface="+mn-cs"/>
          </a:endParaRPr>
        </a:p>
        <a:p>
          <a:pPr marL="0" lvl="0" indent="0" algn="l" defTabSz="711200">
            <a:lnSpc>
              <a:spcPct val="90000"/>
            </a:lnSpc>
            <a:spcBef>
              <a:spcPct val="0"/>
            </a:spcBef>
            <a:spcAft>
              <a:spcPct val="35000"/>
            </a:spcAft>
            <a:buNone/>
          </a:pPr>
          <a:endParaRPr lang="en-US" sz="1600" kern="1200" dirty="0">
            <a:solidFill>
              <a:srgbClr val="FFFFFF"/>
            </a:solidFill>
            <a:latin typeface="Calibri"/>
            <a:ea typeface="+mn-ea"/>
            <a:cs typeface="+mn-cs"/>
          </a:endParaRPr>
        </a:p>
      </dsp:txBody>
      <dsp:txXfrm>
        <a:off x="5404150" y="1796926"/>
        <a:ext cx="5134091" cy="2837251"/>
      </dsp:txXfrm>
    </dsp:sp>
    <dsp:sp modelId="{9718E67E-2C8C-4093-AB5F-E3BEFAAEA31B}">
      <dsp:nvSpPr>
        <dsp:cNvPr id="0" name=""/>
        <dsp:cNvSpPr/>
      </dsp:nvSpPr>
      <dsp:spPr>
        <a:xfrm>
          <a:off x="5594810" y="185419"/>
          <a:ext cx="863276" cy="903551"/>
        </a:xfrm>
        <a:prstGeom prst="rec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602" tIns="12700" rIns="110602" bIns="12700" numCol="1" spcCol="1270" anchor="ctr" anchorCtr="0">
          <a:noAutofit/>
        </a:bodyPr>
        <a:lstStyle/>
        <a:p>
          <a:pPr marL="0" lvl="0" indent="0" algn="ctr" defTabSz="2133600">
            <a:lnSpc>
              <a:spcPct val="90000"/>
            </a:lnSpc>
            <a:spcBef>
              <a:spcPct val="0"/>
            </a:spcBef>
            <a:spcAft>
              <a:spcPct val="35000"/>
            </a:spcAft>
            <a:buNone/>
          </a:pPr>
          <a:endParaRPr lang="en-US" sz="4800" kern="1200" dirty="0"/>
        </a:p>
      </dsp:txBody>
      <dsp:txXfrm>
        <a:off x="5594810" y="185419"/>
        <a:ext cx="863276" cy="903551"/>
      </dsp:txXfrm>
    </dsp:sp>
    <dsp:sp modelId="{13CAC05E-7817-4F00-94BF-9DC0F20DF1D8}">
      <dsp:nvSpPr>
        <dsp:cNvPr id="0" name=""/>
        <dsp:cNvSpPr/>
      </dsp:nvSpPr>
      <dsp:spPr>
        <a:xfrm>
          <a:off x="5844609" y="4728681"/>
          <a:ext cx="4250287" cy="7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LinProcess3">
  <dgm:title val="Basic Linear Process"/>
  <dgm:desc val=""/>
  <dgm:catLst>
    <dgm:cat type="list" pri="500"/>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C10188-DC2C-458D-AB41-143A0BE9A310}"/>
              </a:ext>
            </a:extLst>
          </p:cNvPr>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dirty="0"/>
          </a:p>
        </p:txBody>
      </p:sp>
      <p:sp>
        <p:nvSpPr>
          <p:cNvPr id="3" name="Date Placeholder 2">
            <a:extLst>
              <a:ext uri="{FF2B5EF4-FFF2-40B4-BE49-F238E27FC236}">
                <a16:creationId xmlns:a16="http://schemas.microsoft.com/office/drawing/2014/main" id="{C9634E15-7196-43FC-B912-C4D8B4A2CE79}"/>
              </a:ext>
            </a:extLst>
          </p:cNvPr>
          <p:cNvSpPr>
            <a:spLocks noGrp="1"/>
          </p:cNvSpPr>
          <p:nvPr>
            <p:ph type="dt" sz="quarter" idx="1"/>
          </p:nvPr>
        </p:nvSpPr>
        <p:spPr>
          <a:xfrm>
            <a:off x="3898102" y="0"/>
            <a:ext cx="2982119" cy="466434"/>
          </a:xfrm>
          <a:prstGeom prst="rect">
            <a:avLst/>
          </a:prstGeom>
        </p:spPr>
        <p:txBody>
          <a:bodyPr vert="horz" lIns="92446" tIns="46223" rIns="92446" bIns="46223" rtlCol="0"/>
          <a:lstStyle>
            <a:lvl1pPr algn="r">
              <a:defRPr sz="1200"/>
            </a:lvl1pPr>
          </a:lstStyle>
          <a:p>
            <a:fld id="{68416927-5E9C-4E77-85FE-EE4C81C1DE39}" type="datetimeFigureOut">
              <a:rPr lang="en-US" smtClean="0"/>
              <a:t>7/20/2022</a:t>
            </a:fld>
            <a:endParaRPr lang="en-US" dirty="0"/>
          </a:p>
        </p:txBody>
      </p:sp>
      <p:sp>
        <p:nvSpPr>
          <p:cNvPr id="4" name="Footer Placeholder 3">
            <a:extLst>
              <a:ext uri="{FF2B5EF4-FFF2-40B4-BE49-F238E27FC236}">
                <a16:creationId xmlns:a16="http://schemas.microsoft.com/office/drawing/2014/main" id="{89EA2570-D5B6-41CB-96C2-FFC9944668E5}"/>
              </a:ext>
            </a:extLst>
          </p:cNvPr>
          <p:cNvSpPr>
            <a:spLocks noGrp="1"/>
          </p:cNvSpPr>
          <p:nvPr>
            <p:ph type="ftr" sz="quarter" idx="2"/>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5C31B37-7A69-4C30-9B63-29F8242FC246}"/>
              </a:ext>
            </a:extLst>
          </p:cNvPr>
          <p:cNvSpPr>
            <a:spLocks noGrp="1"/>
          </p:cNvSpPr>
          <p:nvPr>
            <p:ph type="sldNum" sz="quarter" idx="3"/>
          </p:nvPr>
        </p:nvSpPr>
        <p:spPr>
          <a:xfrm>
            <a:off x="3898102" y="8829967"/>
            <a:ext cx="2982119" cy="466433"/>
          </a:xfrm>
          <a:prstGeom prst="rect">
            <a:avLst/>
          </a:prstGeom>
        </p:spPr>
        <p:txBody>
          <a:bodyPr vert="horz" lIns="92446" tIns="46223" rIns="92446" bIns="46223" rtlCol="0" anchor="b"/>
          <a:lstStyle>
            <a:lvl1pPr algn="r">
              <a:defRPr sz="1200"/>
            </a:lvl1pPr>
          </a:lstStyle>
          <a:p>
            <a:fld id="{D389B6C8-888A-401B-9F9B-D41D36B6C3E9}" type="slidenum">
              <a:rPr lang="en-US" smtClean="0"/>
              <a:t>‹#›</a:t>
            </a:fld>
            <a:endParaRPr lang="en-US" dirty="0"/>
          </a:p>
        </p:txBody>
      </p:sp>
    </p:spTree>
    <p:extLst>
      <p:ext uri="{BB962C8B-B14F-4D97-AF65-F5344CB8AC3E}">
        <p14:creationId xmlns:p14="http://schemas.microsoft.com/office/powerpoint/2010/main" val="24131000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dirty="0"/>
          </a:p>
        </p:txBody>
      </p:sp>
      <p:sp>
        <p:nvSpPr>
          <p:cNvPr id="3" name="Date Placeholder 2"/>
          <p:cNvSpPr>
            <a:spLocks noGrp="1"/>
          </p:cNvSpPr>
          <p:nvPr>
            <p:ph type="dt" idx="1"/>
          </p:nvPr>
        </p:nvSpPr>
        <p:spPr>
          <a:xfrm>
            <a:off x="3898102" y="0"/>
            <a:ext cx="2982119" cy="466434"/>
          </a:xfrm>
          <a:prstGeom prst="rect">
            <a:avLst/>
          </a:prstGeom>
        </p:spPr>
        <p:txBody>
          <a:bodyPr vert="horz" lIns="92446" tIns="46223" rIns="92446" bIns="46223" rtlCol="0"/>
          <a:lstStyle>
            <a:lvl1pPr algn="r">
              <a:defRPr sz="1200"/>
            </a:lvl1pPr>
          </a:lstStyle>
          <a:p>
            <a:fld id="{FA798B7E-6604-4F74-86DB-B30627D56244}" type="datetimeFigureOut">
              <a:rPr lang="en-US" smtClean="0"/>
              <a:t>7/20/2022</a:t>
            </a:fld>
            <a:endParaRPr lang="en-US" dirty="0"/>
          </a:p>
        </p:txBody>
      </p:sp>
      <p:sp>
        <p:nvSpPr>
          <p:cNvPr id="4" name="Slide Image Placeholder 3"/>
          <p:cNvSpPr>
            <a:spLocks noGrp="1" noRot="1" noChangeAspect="1"/>
          </p:cNvSpPr>
          <p:nvPr>
            <p:ph type="sldImg" idx="2"/>
          </p:nvPr>
        </p:nvSpPr>
        <p:spPr>
          <a:xfrm>
            <a:off x="654050" y="1162050"/>
            <a:ext cx="5575300" cy="3136900"/>
          </a:xfrm>
          <a:prstGeom prst="rect">
            <a:avLst/>
          </a:prstGeom>
          <a:noFill/>
          <a:ln w="12700">
            <a:solidFill>
              <a:prstClr val="black"/>
            </a:solidFill>
          </a:ln>
        </p:spPr>
        <p:txBody>
          <a:bodyPr vert="horz" lIns="92446" tIns="46223" rIns="92446" bIns="46223" rtlCol="0" anchor="ctr"/>
          <a:lstStyle/>
          <a:p>
            <a:endParaRPr lang="en-US" dirty="0"/>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D3F28A1F-3E69-47E5-AE93-E7F2155A242D}" type="slidenum">
              <a:rPr lang="en-US" smtClean="0"/>
              <a:t>‹#›</a:t>
            </a:fld>
            <a:endParaRPr lang="en-US" dirty="0"/>
          </a:p>
        </p:txBody>
      </p:sp>
    </p:spTree>
    <p:extLst>
      <p:ext uri="{BB962C8B-B14F-4D97-AF65-F5344CB8AC3E}">
        <p14:creationId xmlns:p14="http://schemas.microsoft.com/office/powerpoint/2010/main" val="2075933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98B13-3B32-4354-B2B5-3165F2F6E65F}"/>
              </a:ext>
            </a:extLst>
          </p:cNvPr>
          <p:cNvSpPr>
            <a:spLocks noGrp="1"/>
          </p:cNvSpPr>
          <p:nvPr>
            <p:ph type="title"/>
          </p:nvPr>
        </p:nvSpPr>
        <p:spPr>
          <a:xfrm>
            <a:off x="7873611" y="1676409"/>
            <a:ext cx="3923999" cy="2436592"/>
          </a:xfrm>
        </p:spPr>
        <p:txBody>
          <a:bodyPr lIns="0" tIns="0" rIns="0" bIns="0" anchor="b">
            <a:noAutofit/>
          </a:bodyPr>
          <a:lstStyle>
            <a:lvl1pPr>
              <a:lnSpc>
                <a:spcPct val="70000"/>
              </a:lnSpc>
              <a:defRPr sz="7200" spc="-3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16BB88CF-DF4F-4857-8602-72BCF5DDCDA1}"/>
              </a:ext>
            </a:extLst>
          </p:cNvPr>
          <p:cNvSpPr>
            <a:spLocks noGrp="1"/>
          </p:cNvSpPr>
          <p:nvPr>
            <p:ph type="body" sz="half" idx="2" hasCustomPrompt="1"/>
          </p:nvPr>
        </p:nvSpPr>
        <p:spPr>
          <a:xfrm>
            <a:off x="7873612" y="4611901"/>
            <a:ext cx="3924000" cy="684000"/>
          </a:xfrm>
        </p:spPr>
        <p:txBody>
          <a:bodyPr lIns="0" tIns="0" rIns="0" b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2" name="Straight Connector 11">
            <a:extLst>
              <a:ext uri="{FF2B5EF4-FFF2-40B4-BE49-F238E27FC236}">
                <a16:creationId xmlns:a16="http://schemas.microsoft.com/office/drawing/2014/main" id="{A7EEBB7C-1679-4665-8688-1FA973E73DC1}"/>
              </a:ext>
            </a:extLst>
          </p:cNvPr>
          <p:cNvCxnSpPr/>
          <p:nvPr userDrawn="1"/>
        </p:nvCxnSpPr>
        <p:spPr>
          <a:xfrm>
            <a:off x="7874732" y="4373775"/>
            <a:ext cx="3924000" cy="0"/>
          </a:xfrm>
          <a:prstGeom prst="line">
            <a:avLst/>
          </a:prstGeom>
          <a:ln w="63500">
            <a:gradFill>
              <a:gsLst>
                <a:gs pos="0">
                  <a:schemeClr val="accent2"/>
                </a:gs>
                <a:gs pos="100000">
                  <a:schemeClr val="accent2">
                    <a:lumMod val="50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1E3214F-3A93-4A1C-920D-D86BE35A58FB}"/>
              </a:ext>
            </a:extLst>
          </p:cNvPr>
          <p:cNvSpPr/>
          <p:nvPr userDrawn="1"/>
        </p:nvSpPr>
        <p:spPr>
          <a:xfrm>
            <a:off x="0" y="1"/>
            <a:ext cx="7512000" cy="672147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13E97E5-C83B-444A-8C07-35D699E7C3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226532245"/>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AB651-5612-4E6A-9B35-A555D082EC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1389A2-D77B-40CA-AD1E-0178AEFAD15A}"/>
              </a:ext>
            </a:extLst>
          </p:cNvPr>
          <p:cNvSpPr>
            <a:spLocks noGrp="1"/>
          </p:cNvSpPr>
          <p:nvPr>
            <p:ph sz="half" idx="1"/>
          </p:nvPr>
        </p:nvSpPr>
        <p:spPr>
          <a:xfrm>
            <a:off x="838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1DCA993-CBEA-48C5-BD35-50ABDFF64065}"/>
              </a:ext>
            </a:extLst>
          </p:cNvPr>
          <p:cNvSpPr>
            <a:spLocks noGrp="1"/>
          </p:cNvSpPr>
          <p:nvPr>
            <p:ph sz="half" idx="2"/>
          </p:nvPr>
        </p:nvSpPr>
        <p:spPr>
          <a:xfrm>
            <a:off x="6172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B88ED8E0-95EC-469F-9B7E-562FBDFDE6C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646344805"/>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76F88-2A37-410D-A685-E455AF3D07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764B46-B015-44F7-8DC0-AFB8D275E4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D3C8232-2077-497A-9142-B787E2B03A73}"/>
              </a:ext>
            </a:extLst>
          </p:cNvPr>
          <p:cNvSpPr>
            <a:spLocks noGrp="1"/>
          </p:cNvSpPr>
          <p:nvPr>
            <p:ph sz="half" idx="2"/>
          </p:nvPr>
        </p:nvSpPr>
        <p:spPr>
          <a:xfrm>
            <a:off x="839788" y="2505075"/>
            <a:ext cx="5157787" cy="368458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AF6077C-D913-4FD0-B6E0-6D70BEFD40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3905DBB-3AA9-4435-AC97-732293FDE7EF}"/>
              </a:ext>
            </a:extLst>
          </p:cNvPr>
          <p:cNvSpPr>
            <a:spLocks noGrp="1"/>
          </p:cNvSpPr>
          <p:nvPr>
            <p:ph sz="quarter" idx="4"/>
          </p:nvPr>
        </p:nvSpPr>
        <p:spPr>
          <a:xfrm>
            <a:off x="6172200" y="2505075"/>
            <a:ext cx="5183188" cy="368458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1954C901-FCAF-4DFB-A621-6A969641CA73}"/>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292145525"/>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F2623-2255-4BBA-9577-B3A3FD2AE8E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259F0F0-5E7C-4FC9-8E90-6ADCD7A714B6}"/>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105532259"/>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9D3FFB-BE14-4D90-A515-10EDD1BEE6F1}"/>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627673970"/>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51E51-BE82-4B1B-9CB6-89C26464DB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CCBF8C-3CF7-47E6-9AB0-15584178B4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07DA3C-0298-45CF-AFC3-41031C0763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a16="http://schemas.microsoft.com/office/drawing/2014/main" id="{F7C4FF87-D01E-416B-9EF8-E107C4EDDC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98533459"/>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98B13-3B32-4354-B2B5-3165F2F6E65F}"/>
              </a:ext>
            </a:extLst>
          </p:cNvPr>
          <p:cNvSpPr>
            <a:spLocks noGrp="1"/>
          </p:cNvSpPr>
          <p:nvPr>
            <p:ph type="title"/>
          </p:nvPr>
        </p:nvSpPr>
        <p:spPr>
          <a:xfrm>
            <a:off x="7873611" y="1676409"/>
            <a:ext cx="3923999" cy="2436592"/>
          </a:xfrm>
        </p:spPr>
        <p:txBody>
          <a:bodyPr lIns="0" tIns="0" rIns="0" bIns="0" anchor="b">
            <a:noAutofit/>
          </a:bodyPr>
          <a:lstStyle>
            <a:lvl1pPr>
              <a:lnSpc>
                <a:spcPct val="70000"/>
              </a:lnSpc>
              <a:defRPr sz="7200" spc="-3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16BB88CF-DF4F-4857-8602-72BCF5DDCDA1}"/>
              </a:ext>
            </a:extLst>
          </p:cNvPr>
          <p:cNvSpPr>
            <a:spLocks noGrp="1"/>
          </p:cNvSpPr>
          <p:nvPr>
            <p:ph type="body" sz="half" idx="2" hasCustomPrompt="1"/>
          </p:nvPr>
        </p:nvSpPr>
        <p:spPr>
          <a:xfrm>
            <a:off x="7873612" y="4611901"/>
            <a:ext cx="3924000" cy="684000"/>
          </a:xfrm>
        </p:spPr>
        <p:txBody>
          <a:bodyPr lIns="0" tIns="0" rIns="0" b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2" name="Straight Connector 11">
            <a:extLst>
              <a:ext uri="{FF2B5EF4-FFF2-40B4-BE49-F238E27FC236}">
                <a16:creationId xmlns:a16="http://schemas.microsoft.com/office/drawing/2014/main" id="{A7EEBB7C-1679-4665-8688-1FA973E73DC1}"/>
              </a:ext>
            </a:extLst>
          </p:cNvPr>
          <p:cNvCxnSpPr/>
          <p:nvPr userDrawn="1"/>
        </p:nvCxnSpPr>
        <p:spPr>
          <a:xfrm>
            <a:off x="7874732" y="4373775"/>
            <a:ext cx="3924000" cy="0"/>
          </a:xfrm>
          <a:prstGeom prst="line">
            <a:avLst/>
          </a:prstGeom>
          <a:ln w="63500">
            <a:gradFill>
              <a:gsLst>
                <a:gs pos="0">
                  <a:schemeClr val="accent2"/>
                </a:gs>
                <a:gs pos="100000">
                  <a:schemeClr val="accent2">
                    <a:lumMod val="50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1E3214F-3A93-4A1C-920D-D86BE35A58FB}"/>
              </a:ext>
            </a:extLst>
          </p:cNvPr>
          <p:cNvSpPr/>
          <p:nvPr userDrawn="1"/>
        </p:nvSpPr>
        <p:spPr>
          <a:xfrm>
            <a:off x="0" y="1"/>
            <a:ext cx="7512000" cy="672147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13E97E5-C83B-444A-8C07-35D699E7C3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
        <p:nvSpPr>
          <p:cNvPr id="8" name="Picture Placeholder 2">
            <a:extLst>
              <a:ext uri="{FF2B5EF4-FFF2-40B4-BE49-F238E27FC236}">
                <a16:creationId xmlns:a16="http://schemas.microsoft.com/office/drawing/2014/main" id="{2641ECAC-0557-4843-8433-067E4414E2F5}"/>
              </a:ext>
            </a:extLst>
          </p:cNvPr>
          <p:cNvSpPr>
            <a:spLocks noGrp="1"/>
          </p:cNvSpPr>
          <p:nvPr>
            <p:ph type="pic" idx="1" hasCustomPrompt="1"/>
          </p:nvPr>
        </p:nvSpPr>
        <p:spPr>
          <a:xfrm>
            <a:off x="-1" y="0"/>
            <a:ext cx="7512001" cy="6727855"/>
          </a:xfrm>
          <a:solidFill>
            <a:schemeClr val="tx1">
              <a:lumMod val="85000"/>
              <a:lumOff val="15000"/>
            </a:schemeClr>
          </a:solidFill>
        </p:spPr>
        <p:txBody>
          <a:bodyPr anchor="ctr">
            <a:normAutofit/>
          </a:bodyPr>
          <a:lstStyle>
            <a:lvl1pPr marL="0" indent="0" algn="ctr">
              <a:buNone/>
              <a:defRPr sz="14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Tree>
    <p:extLst>
      <p:ext uri="{BB962C8B-B14F-4D97-AF65-F5344CB8AC3E}">
        <p14:creationId xmlns:p14="http://schemas.microsoft.com/office/powerpoint/2010/main" val="3394383312"/>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838200" y="611076"/>
            <a:ext cx="6273800" cy="833663"/>
          </a:xfrm>
          <a:solidFill>
            <a:schemeClr val="accent2">
              <a:lumMod val="50000"/>
            </a:schemeClr>
          </a:solidFill>
        </p:spPr>
        <p:txBody>
          <a:bodyPr tIns="108000" bIns="108000">
            <a:spAutoFit/>
          </a:bodyPr>
          <a:lstStyle>
            <a:lvl1pPr>
              <a:lnSpc>
                <a:spcPct val="100000"/>
              </a:lnSpc>
              <a:defRPr sz="4000"/>
            </a:lvl1pPr>
          </a:lstStyle>
          <a:p>
            <a:r>
              <a:rPr lang="en-US"/>
              <a:t>Click to edit Master title style</a:t>
            </a:r>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1825625"/>
            <a:ext cx="6273800" cy="435133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8392366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Wide">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838200" y="611077"/>
            <a:ext cx="6273800" cy="833663"/>
          </a:xfrm>
          <a:solidFill>
            <a:schemeClr val="accent2">
              <a:lumMod val="50000"/>
            </a:schemeClr>
          </a:solidFill>
        </p:spPr>
        <p:txBody>
          <a:bodyPr vert="horz" lIns="91440" tIns="108000" rIns="91440" bIns="108000" rtlCol="0" anchor="ctr">
            <a:spAutoFit/>
          </a:bodyPr>
          <a:lstStyle>
            <a:lvl1pPr>
              <a:defRPr lang="en-US" sz="400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1825625"/>
            <a:ext cx="10515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5945710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Right">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6D3C5ED2-B01D-4104-B193-BC78D76A4646}"/>
              </a:ext>
            </a:extLst>
          </p:cNvPr>
          <p:cNvSpPr>
            <a:spLocks noGrp="1"/>
          </p:cNvSpPr>
          <p:nvPr>
            <p:ph type="pic" idx="11" hasCustomPrompt="1"/>
          </p:nvPr>
        </p:nvSpPr>
        <p:spPr>
          <a:xfrm>
            <a:off x="0" y="0"/>
            <a:ext cx="6305550" cy="6721475"/>
          </a:xfrm>
          <a:noFill/>
        </p:spPr>
        <p:txBody>
          <a:bodyPr anchor="ctr">
            <a:normAutofit/>
          </a:bodyPr>
          <a:lstStyle>
            <a:lvl1pPr marL="0" indent="0" algn="ctr">
              <a:buNone/>
              <a:defRPr sz="14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
        <p:nvSpPr>
          <p:cNvPr id="2" name="Title 1">
            <a:extLst>
              <a:ext uri="{FF2B5EF4-FFF2-40B4-BE49-F238E27FC236}">
                <a16:creationId xmlns:a16="http://schemas.microsoft.com/office/drawing/2014/main" id="{FE91AD08-4E28-4191-9B62-EAD61608E5CF}"/>
              </a:ext>
            </a:extLst>
          </p:cNvPr>
          <p:cNvSpPr>
            <a:spLocks noGrp="1"/>
          </p:cNvSpPr>
          <p:nvPr>
            <p:ph type="title" hasCustomPrompt="1"/>
          </p:nvPr>
        </p:nvSpPr>
        <p:spPr>
          <a:xfrm>
            <a:off x="6657974" y="611077"/>
            <a:ext cx="4695825" cy="833663"/>
          </a:xfrm>
          <a:solidFill>
            <a:schemeClr val="accent2">
              <a:lumMod val="50000"/>
            </a:schemeClr>
          </a:solidFill>
        </p:spPr>
        <p:txBody>
          <a:bodyPr wrap="square" tIns="108000" bIns="108000">
            <a:spAutoFit/>
          </a:bodyPr>
          <a:lstStyle>
            <a:lvl1pPr>
              <a:lnSpc>
                <a:spcPct val="100000"/>
              </a:lnSpc>
              <a:defRPr sz="4000"/>
            </a:lvl1pPr>
          </a:lstStyle>
          <a:p>
            <a:r>
              <a:rPr lang="en-US" dirty="0"/>
              <a:t>Edit Master title style</a:t>
            </a:r>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6657974" y="1825625"/>
            <a:ext cx="4695826" cy="435133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797904098"/>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 Horizontal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0" y="1"/>
            <a:ext cx="4305300" cy="6721472"/>
          </a:xfrm>
          <a:gradFill>
            <a:gsLst>
              <a:gs pos="1000">
                <a:schemeClr val="tx1">
                  <a:lumMod val="85000"/>
                  <a:lumOff val="15000"/>
                </a:schemeClr>
              </a:gs>
              <a:gs pos="100000">
                <a:schemeClr val="accent2">
                  <a:lumMod val="50000"/>
                </a:schemeClr>
              </a:gs>
            </a:gsLst>
            <a:lin ang="12600000" scaled="0"/>
          </a:gradFill>
        </p:spPr>
        <p:txBody>
          <a:bodyPr vert="horz" lIns="396000" tIns="0" rIns="396000" bIns="0" rtlCol="0" anchor="ctr">
            <a:noAutofit/>
          </a:bodyPr>
          <a:lstStyle>
            <a:lvl1pPr algn="r">
              <a:lnSpc>
                <a:spcPct val="70000"/>
              </a:lnSpc>
              <a:defRPr lang="en-US" sz="5200" b="0" spc="-150" dirty="0"/>
            </a:lvl1pPr>
          </a:lstStyle>
          <a:p>
            <a:pPr lvl="0" algn="r"/>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4705350" y="365124"/>
            <a:ext cx="6648448" cy="5984875"/>
          </a:xfrm>
        </p:spPr>
        <p:txBody>
          <a:bodyPr lIns="108000" tIns="108000" rIns="108000" bIns="108000" anchor="ct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13">
            <a:extLst>
              <a:ext uri="{FF2B5EF4-FFF2-40B4-BE49-F238E27FC236}">
                <a16:creationId xmlns:a16="http://schemas.microsoft.com/office/drawing/2014/main" id="{7746CAFB-2B99-470B-B55B-9BF378E3A04B}"/>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160496352"/>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 Horizontal 2">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65237DA4-112F-40B2-8C8C-EB23506D9C45}"/>
              </a:ext>
            </a:extLst>
          </p:cNvPr>
          <p:cNvSpPr>
            <a:spLocks noGrp="1"/>
          </p:cNvSpPr>
          <p:nvPr>
            <p:ph type="title"/>
          </p:nvPr>
        </p:nvSpPr>
        <p:spPr>
          <a:xfrm>
            <a:off x="7512000" y="0"/>
            <a:ext cx="4680000" cy="6721473"/>
          </a:xfrm>
          <a:gradFill>
            <a:gsLst>
              <a:gs pos="1000">
                <a:schemeClr val="tx1">
                  <a:lumMod val="85000"/>
                  <a:lumOff val="15000"/>
                </a:schemeClr>
              </a:gs>
              <a:gs pos="100000">
                <a:schemeClr val="accent2">
                  <a:lumMod val="50000"/>
                </a:schemeClr>
              </a:gs>
            </a:gsLst>
            <a:lin ang="12600000" scaled="0"/>
          </a:gradFill>
        </p:spPr>
        <p:txBody>
          <a:bodyPr lIns="396000" rIns="396000">
            <a:normAutofit/>
          </a:bodyPr>
          <a:lstStyle>
            <a:lvl1pPr>
              <a:lnSpc>
                <a:spcPct val="70000"/>
              </a:lnSpc>
              <a:defRPr sz="5200" spc="-15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365124"/>
            <a:ext cx="6156323" cy="5984875"/>
          </a:xfrm>
        </p:spPr>
        <p:txBody>
          <a:bodyPr lIns="108000" tIns="108000" rIns="108000" bIns="108000"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13">
            <a:extLst>
              <a:ext uri="{FF2B5EF4-FFF2-40B4-BE49-F238E27FC236}">
                <a16:creationId xmlns:a16="http://schemas.microsoft.com/office/drawing/2014/main" id="{7746CAFB-2B99-470B-B55B-9BF378E3A04B}"/>
              </a:ext>
            </a:extLst>
          </p:cNvPr>
          <p:cNvSpPr>
            <a:spLocks noGrp="1"/>
          </p:cNvSpPr>
          <p:nvPr>
            <p:ph type="sldNum" sz="quarter" idx="10"/>
          </p:nvPr>
        </p:nvSpPr>
        <p:spPr>
          <a:solidFill>
            <a:schemeClr val="bg1">
              <a:lumMod val="85000"/>
            </a:schemeClr>
          </a:solidFill>
        </p:spPr>
        <p:txBody>
          <a:bodyPr/>
          <a:lstStyle>
            <a:lvl1pPr>
              <a:defRPr>
                <a:solidFill>
                  <a:schemeClr val="tx1">
                    <a:lumMod val="85000"/>
                    <a:lumOff val="15000"/>
                  </a:schemeClr>
                </a:solidFill>
              </a:defRPr>
            </a:lvl1p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64498605"/>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 Horizontal 3">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
        <p:nvSpPr>
          <p:cNvPr id="5" name="Content Placeholder 2">
            <a:extLst>
              <a:ext uri="{FF2B5EF4-FFF2-40B4-BE49-F238E27FC236}">
                <a16:creationId xmlns:a16="http://schemas.microsoft.com/office/drawing/2014/main" id="{D68E6EF2-4B2F-4D0D-9505-CE92872972F7}"/>
              </a:ext>
            </a:extLst>
          </p:cNvPr>
          <p:cNvSpPr>
            <a:spLocks noGrp="1"/>
          </p:cNvSpPr>
          <p:nvPr>
            <p:ph idx="1"/>
          </p:nvPr>
        </p:nvSpPr>
        <p:spPr>
          <a:xfrm>
            <a:off x="4705350" y="611076"/>
            <a:ext cx="6648448" cy="5738923"/>
          </a:xfrm>
        </p:spPr>
        <p:txBody>
          <a:bodyPr lIns="108000" tIns="108000" rIns="108000" bIns="108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a:extLst>
              <a:ext uri="{FF2B5EF4-FFF2-40B4-BE49-F238E27FC236}">
                <a16:creationId xmlns:a16="http://schemas.microsoft.com/office/drawing/2014/main" id="{D91A21B9-BA54-413B-940E-027C32E4D429}"/>
              </a:ext>
            </a:extLst>
          </p:cNvPr>
          <p:cNvSpPr>
            <a:spLocks noGrp="1"/>
          </p:cNvSpPr>
          <p:nvPr>
            <p:ph type="title"/>
          </p:nvPr>
        </p:nvSpPr>
        <p:spPr>
          <a:xfrm>
            <a:off x="838200" y="611076"/>
            <a:ext cx="3440502" cy="2064769"/>
          </a:xfrm>
          <a:solidFill>
            <a:schemeClr val="accent2">
              <a:lumMod val="50000"/>
            </a:schemeClr>
          </a:solidFill>
        </p:spPr>
        <p:txBody>
          <a:bodyPr wrap="square" tIns="108000" bIns="108000" anchor="t">
            <a:spAutoFit/>
          </a:bodyPr>
          <a:lstStyle>
            <a:lvl1pPr>
              <a:lnSpc>
                <a:spcPct val="100000"/>
              </a:lnSpc>
              <a:defRPr sz="4000"/>
            </a:lvl1pPr>
          </a:lstStyle>
          <a:p>
            <a:r>
              <a:rPr lang="en-US"/>
              <a:t>Click to edit Master title style</a:t>
            </a:r>
            <a:endParaRPr lang="en-US" dirty="0"/>
          </a:p>
        </p:txBody>
      </p:sp>
    </p:spTree>
    <p:extLst>
      <p:ext uri="{BB962C8B-B14F-4D97-AF65-F5344CB8AC3E}">
        <p14:creationId xmlns:p14="http://schemas.microsoft.com/office/powerpoint/2010/main" val="3610051244"/>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2BDA7-8BE9-42D5-ACF1-0F51423A20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CEF73F-3CCA-4312-8E9C-2B4629DA1F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Slide Number Placeholder 3">
            <a:extLst>
              <a:ext uri="{FF2B5EF4-FFF2-40B4-BE49-F238E27FC236}">
                <a16:creationId xmlns:a16="http://schemas.microsoft.com/office/drawing/2014/main" id="{293BF716-502C-4821-A3A0-19C2C508EED1}"/>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665983131"/>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8E4AFE-E166-4B84-B0C8-9205038D8033}"/>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flipV="1">
            <a:off x="0" y="0"/>
            <a:ext cx="12192000" cy="6858000"/>
          </a:xfrm>
          <a:prstGeom prst="rect">
            <a:avLst/>
          </a:prstGeom>
        </p:spPr>
      </p:pic>
      <p:sp>
        <p:nvSpPr>
          <p:cNvPr id="2" name="Title Placeholder 1">
            <a:extLst>
              <a:ext uri="{FF2B5EF4-FFF2-40B4-BE49-F238E27FC236}">
                <a16:creationId xmlns:a16="http://schemas.microsoft.com/office/drawing/2014/main" id="{6C617517-B672-49BA-AC6E-AB66D0639A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C92C27-7843-4B22-9200-B7304E6AE4CD}"/>
              </a:ext>
            </a:extLst>
          </p:cNvPr>
          <p:cNvSpPr>
            <a:spLocks noGrp="1"/>
          </p:cNvSpPr>
          <p:nvPr>
            <p:ph type="body" idx="1"/>
          </p:nvPr>
        </p:nvSpPr>
        <p:spPr>
          <a:xfrm>
            <a:off x="838200" y="1825625"/>
            <a:ext cx="10515598"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52DB4F10-F75B-41A8-B994-BFF68949E59A}"/>
              </a:ext>
            </a:extLst>
          </p:cNvPr>
          <p:cNvSpPr>
            <a:spLocks noGrp="1"/>
          </p:cNvSpPr>
          <p:nvPr>
            <p:ph type="sldNum" sz="quarter" idx="4"/>
          </p:nvPr>
        </p:nvSpPr>
        <p:spPr>
          <a:xfrm>
            <a:off x="11353800" y="6361475"/>
            <a:ext cx="838200" cy="360000"/>
          </a:xfrm>
          <a:prstGeom prst="rect">
            <a:avLst/>
          </a:prstGeom>
          <a:solidFill>
            <a:schemeClr val="tx1">
              <a:lumMod val="85000"/>
              <a:lumOff val="15000"/>
            </a:schemeClr>
          </a:solidFill>
        </p:spPr>
        <p:txBody>
          <a:bodyPr vert="horz" lIns="91440" tIns="45720" rIns="91440" bIns="45720" rtlCol="0" anchor="ctr"/>
          <a:lstStyle>
            <a:lvl1pPr algn="ctr">
              <a:defRPr sz="1200">
                <a:solidFill>
                  <a:schemeClr val="bg1"/>
                </a:solidFill>
              </a:defRPr>
            </a:lvl1pPr>
          </a:lstStyle>
          <a:p>
            <a:r>
              <a:rPr lang="en-US" dirty="0"/>
              <a:t>PAGE </a:t>
            </a:r>
            <a:fld id="{4A9B5881-4007-4345-955A-79C2656F0C49}" type="slidenum">
              <a:rPr lang="en-US" smtClean="0"/>
              <a:pPr/>
              <a:t>‹#›</a:t>
            </a:fld>
            <a:endParaRPr lang="en-US" dirty="0"/>
          </a:p>
        </p:txBody>
      </p:sp>
      <p:sp>
        <p:nvSpPr>
          <p:cNvPr id="7" name="Rectangle 6">
            <a:extLst>
              <a:ext uri="{FF2B5EF4-FFF2-40B4-BE49-F238E27FC236}">
                <a16:creationId xmlns:a16="http://schemas.microsoft.com/office/drawing/2014/main" id="{512D21E2-8DEB-4F43-A26E-B8DA900A9230}"/>
              </a:ext>
            </a:extLst>
          </p:cNvPr>
          <p:cNvSpPr/>
          <p:nvPr userDrawn="1"/>
        </p:nvSpPr>
        <p:spPr>
          <a:xfrm>
            <a:off x="0" y="6721475"/>
            <a:ext cx="12192000" cy="136525"/>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5CD3143-7FD1-40EA-AA4A-47C72380AEC2}"/>
              </a:ext>
            </a:extLst>
          </p:cNvPr>
          <p:cNvSpPr/>
          <p:nvPr userDrawn="1"/>
        </p:nvSpPr>
        <p:spPr>
          <a:xfrm>
            <a:off x="11353798" y="6721474"/>
            <a:ext cx="838201" cy="136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53920126"/>
      </p:ext>
    </p:extLst>
  </p:cSld>
  <p:clrMap bg1="lt1" tx1="dk1" bg2="lt2" tx2="dk2" accent1="accent1" accent2="accent2" accent3="accent3" accent4="accent4" accent5="accent5" accent6="accent6" hlink="hlink" folHlink="folHlink"/>
  <p:sldLayoutIdLst>
    <p:sldLayoutId id="2147483661" r:id="rId1"/>
    <p:sldLayoutId id="2147483659" r:id="rId2"/>
    <p:sldLayoutId id="2147483660" r:id="rId3"/>
    <p:sldLayoutId id="2147483665" r:id="rId4"/>
    <p:sldLayoutId id="2147483666" r:id="rId5"/>
    <p:sldLayoutId id="2147483650" r:id="rId6"/>
    <p:sldLayoutId id="2147483663" r:id="rId7"/>
    <p:sldLayoutId id="2147483664" r:id="rId8"/>
    <p:sldLayoutId id="2147483651" r:id="rId9"/>
    <p:sldLayoutId id="2147483652" r:id="rId10"/>
    <p:sldLayoutId id="2147483653" r:id="rId11"/>
    <p:sldLayoutId id="2147483654" r:id="rId12"/>
    <p:sldLayoutId id="2147483655" r:id="rId13"/>
    <p:sldLayoutId id="2147483656" r:id="rId14"/>
  </p:sldLayoutIdLst>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hf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creativecommons.org/licenses/by/3.0/" TargetMode="External"/><Relationship Id="rId5" Type="http://schemas.openxmlformats.org/officeDocument/2006/relationships/hyperlink" Target="https://journal.umsida.ac.id/index.php/jees/article/view/826" TargetMode="Externa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hyperlink" Target="https://pxhere.com/en/photo/1603220" TargetMode="External"/><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creativecommons.org/licenses/by-nc-sa/3.0/" TargetMode="External"/><Relationship Id="rId5" Type="http://schemas.openxmlformats.org/officeDocument/2006/relationships/hyperlink" Target="https://www.peoplematters.in/article/best-practices/importance-of-multitasking-for-a-leader-6673" TargetMode="Externa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audio" Target="../media/media17.m4a"/><Relationship Id="rId7" Type="http://schemas.openxmlformats.org/officeDocument/2006/relationships/package" Target="../embeddings/Microsoft_PowerPoint_Presentation.pptx"/><Relationship Id="rId2" Type="http://schemas.microsoft.com/office/2007/relationships/media" Target="../media/media17.m4a"/><Relationship Id="rId1" Type="http://schemas.openxmlformats.org/officeDocument/2006/relationships/vmlDrawing" Target="../drawings/vmlDrawing1.vml"/><Relationship Id="rId6" Type="http://schemas.openxmlformats.org/officeDocument/2006/relationships/slideLayout" Target="../slideLayouts/slideLayout13.xml"/><Relationship Id="rId5" Type="http://schemas.openxmlformats.org/officeDocument/2006/relationships/audio" Target="../media/media18.m4a"/><Relationship Id="rId4" Type="http://schemas.microsoft.com/office/2007/relationships/media" Target="../media/media18.m4a"/><Relationship Id="rId9"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6.xml"/><Relationship Id="rId7" Type="http://schemas.openxmlformats.org/officeDocument/2006/relationships/diagramColors" Target="../diagrams/colors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8" Type="http://schemas.openxmlformats.org/officeDocument/2006/relationships/hyperlink" Target="https://creativecommons.org/licenses/by-nc-sa/3.0/" TargetMode="External"/><Relationship Id="rId3" Type="http://schemas.openxmlformats.org/officeDocument/2006/relationships/slideLayout" Target="../slideLayouts/slideLayout7.xml"/><Relationship Id="rId7" Type="http://schemas.openxmlformats.org/officeDocument/2006/relationships/hyperlink" Target="http://nolearninglimits.blogspot.com/" TargetMode="Externa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5.jpg"/><Relationship Id="rId5" Type="http://schemas.openxmlformats.org/officeDocument/2006/relationships/hyperlink" Target="https://creativecommons.org/licenses/by-nc-nd/3.0/" TargetMode="External"/><Relationship Id="rId4" Type="http://schemas.openxmlformats.org/officeDocument/2006/relationships/hyperlink" Target="https://www.simplyevani.com/tag/family/" TargetMode="External"/><Relationship Id="rId9" Type="http://schemas.openxmlformats.org/officeDocument/2006/relationships/image" Target="../media/image3.png"/></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15.sv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hyperlink" Target="https://www.rawpixel.com/search/mentor"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6.1"/><Relationship Id="rId5" Type="http://schemas.openxmlformats.org/officeDocument/2006/relationships/hyperlink" Target="https://creativecommons.org/licenses/by-sa/3.0/" TargetMode="External"/><Relationship Id="rId4" Type="http://schemas.openxmlformats.org/officeDocument/2006/relationships/hyperlink" Target="http://www.elasticmind.ca/innerpreneur/index.php/2011/05/05/exploring-peer-to-peer-mentorship/" TargetMode="Externa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diagramColors" Target="../diagrams/colors2.xml"/><Relationship Id="rId12" Type="http://schemas.openxmlformats.org/officeDocument/2006/relationships/image" Target="../media/image9.sv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QuickStyle" Target="../diagrams/quickStyle2.xml"/><Relationship Id="rId11" Type="http://schemas.openxmlformats.org/officeDocument/2006/relationships/image" Target="../media/image8.png"/><Relationship Id="rId5" Type="http://schemas.openxmlformats.org/officeDocument/2006/relationships/diagramLayout" Target="../diagrams/layout2.xml"/><Relationship Id="rId10" Type="http://schemas.openxmlformats.org/officeDocument/2006/relationships/image" Target="../media/image7.svg"/><Relationship Id="rId4" Type="http://schemas.openxmlformats.org/officeDocument/2006/relationships/diagramData" Target="../diagrams/data2.xml"/><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0C5037-DA4A-44E2-A9FB-84B1498768A7}"/>
              </a:ext>
            </a:extLst>
          </p:cNvPr>
          <p:cNvSpPr>
            <a:spLocks noGrp="1"/>
          </p:cNvSpPr>
          <p:nvPr>
            <p:ph type="title"/>
          </p:nvPr>
        </p:nvSpPr>
        <p:spPr/>
        <p:txBody>
          <a:bodyPr/>
          <a:lstStyle/>
          <a:p>
            <a:pPr algn="ctr"/>
            <a:r>
              <a:rPr lang="en-US" dirty="0"/>
              <a:t>The Mentor</a:t>
            </a:r>
            <a:br>
              <a:rPr lang="en-US" dirty="0"/>
            </a:br>
            <a:r>
              <a:rPr lang="en-US" dirty="0"/>
              <a:t>Teacher</a:t>
            </a:r>
          </a:p>
        </p:txBody>
      </p:sp>
      <p:sp>
        <p:nvSpPr>
          <p:cNvPr id="6" name="Text Placeholder 5">
            <a:extLst>
              <a:ext uri="{FF2B5EF4-FFF2-40B4-BE49-F238E27FC236}">
                <a16:creationId xmlns:a16="http://schemas.microsoft.com/office/drawing/2014/main" id="{1397C2DB-90F2-4971-AC44-7CDDF5A3B552}"/>
              </a:ext>
            </a:extLst>
          </p:cNvPr>
          <p:cNvSpPr>
            <a:spLocks noGrp="1"/>
          </p:cNvSpPr>
          <p:nvPr>
            <p:ph type="body" sz="half" idx="2"/>
          </p:nvPr>
        </p:nvSpPr>
        <p:spPr/>
        <p:txBody>
          <a:bodyPr/>
          <a:lstStyle/>
          <a:p>
            <a:pPr algn="ctr"/>
            <a:r>
              <a:rPr lang="en-US" dirty="0"/>
              <a:t>Alternative Teacher Certification Program</a:t>
            </a:r>
          </a:p>
          <a:p>
            <a:pPr algn="ctr"/>
            <a:r>
              <a:rPr lang="en-US" dirty="0"/>
              <a:t>McLennan Community College</a:t>
            </a:r>
          </a:p>
        </p:txBody>
      </p:sp>
      <p:sp>
        <p:nvSpPr>
          <p:cNvPr id="15" name="Slide Number Placeholder 14">
            <a:extLst>
              <a:ext uri="{FF2B5EF4-FFF2-40B4-BE49-F238E27FC236}">
                <a16:creationId xmlns:a16="http://schemas.microsoft.com/office/drawing/2014/main" id="{26F5C050-EB87-421A-8A5C-E6CB30102699}"/>
              </a:ext>
            </a:extLst>
          </p:cNvPr>
          <p:cNvSpPr>
            <a:spLocks noGrp="1"/>
          </p:cNvSpPr>
          <p:nvPr>
            <p:ph type="sldNum" sz="quarter" idx="10"/>
          </p:nvPr>
        </p:nvSpPr>
        <p:spPr/>
        <p:txBody>
          <a:bodyPr/>
          <a:lstStyle/>
          <a:p>
            <a:r>
              <a:rPr lang="en-US" dirty="0"/>
              <a:t>PAGE </a:t>
            </a:r>
            <a:fld id="{4A9B5881-4007-4345-955A-79C2656F0C49}" type="slidenum">
              <a:rPr lang="en-US" smtClean="0"/>
              <a:pPr/>
              <a:t>1</a:t>
            </a:fld>
            <a:endParaRPr lang="en-US" dirty="0"/>
          </a:p>
        </p:txBody>
      </p:sp>
      <p:pic>
        <p:nvPicPr>
          <p:cNvPr id="29" name="Picture Placeholder 28" descr="Young student drawing on a whiteboard">
            <a:extLst>
              <a:ext uri="{FF2B5EF4-FFF2-40B4-BE49-F238E27FC236}">
                <a16:creationId xmlns:a16="http://schemas.microsoft.com/office/drawing/2014/main" id="{AE2FE2E9-1D1E-404B-A659-DD19B5D66B5B}"/>
              </a:ext>
            </a:extLst>
          </p:cNvPr>
          <p:cNvPicPr>
            <a:picLocks noGrp="1" noChangeAspect="1"/>
          </p:cNvPicPr>
          <p:nvPr>
            <p:ph type="pic" idx="1"/>
          </p:nvPr>
        </p:nvPicPr>
        <p:blipFill>
          <a:blip r:embed="rId4" cstate="screen">
            <a:extLst>
              <a:ext uri="{28A0092B-C50C-407E-A947-70E740481C1C}">
                <a14:useLocalDpi xmlns:a14="http://schemas.microsoft.com/office/drawing/2010/main"/>
              </a:ext>
            </a:extLst>
          </a:blip>
          <a:srcRect/>
          <a:stretch>
            <a:fillRect/>
          </a:stretch>
        </p:blipFill>
        <p:spPr>
          <a:xfrm>
            <a:off x="0" y="12282"/>
            <a:ext cx="7512001" cy="6727855"/>
          </a:xfrm>
        </p:spPr>
      </p:pic>
      <p:pic>
        <p:nvPicPr>
          <p:cNvPr id="2" name="Recorded Sound">
            <a:hlinkClick r:id="" action="ppaction://media"/>
            <a:extLst>
              <a:ext uri="{FF2B5EF4-FFF2-40B4-BE49-F238E27FC236}">
                <a16:creationId xmlns:a16="http://schemas.microsoft.com/office/drawing/2014/main" id="{9D26FB9F-4494-4EF0-900C-C25CEA0638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136250268"/>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88DE8-6BED-4A00-9B46-B73C78CEDDA9}"/>
              </a:ext>
            </a:extLst>
          </p:cNvPr>
          <p:cNvSpPr>
            <a:spLocks noGrp="1"/>
          </p:cNvSpPr>
          <p:nvPr>
            <p:ph type="title"/>
          </p:nvPr>
        </p:nvSpPr>
        <p:spPr/>
        <p:txBody>
          <a:bodyPr/>
          <a:lstStyle/>
          <a:p>
            <a:r>
              <a:rPr lang="en-US" dirty="0"/>
              <a:t>What is targeted or functional feedback?</a:t>
            </a:r>
          </a:p>
        </p:txBody>
      </p:sp>
      <p:sp>
        <p:nvSpPr>
          <p:cNvPr id="3" name="Content Placeholder 2">
            <a:extLst>
              <a:ext uri="{FF2B5EF4-FFF2-40B4-BE49-F238E27FC236}">
                <a16:creationId xmlns:a16="http://schemas.microsoft.com/office/drawing/2014/main" id="{7F310853-4B0A-417E-96C1-C7E46CD2715F}"/>
              </a:ext>
            </a:extLst>
          </p:cNvPr>
          <p:cNvSpPr>
            <a:spLocks noGrp="1"/>
          </p:cNvSpPr>
          <p:nvPr>
            <p:ph sz="half" idx="1"/>
          </p:nvPr>
        </p:nvSpPr>
        <p:spPr/>
        <p:txBody>
          <a:bodyPr/>
          <a:lstStyle/>
          <a:p>
            <a:r>
              <a:rPr lang="en-US" dirty="0"/>
              <a:t>It is specific, accurate, clear without further explanation</a:t>
            </a:r>
          </a:p>
          <a:p>
            <a:r>
              <a:rPr lang="en-US" dirty="0"/>
              <a:t>It provides clear choices and tells the Teacher Intern exactly what to do and what effect it will have on student outcomes.</a:t>
            </a:r>
          </a:p>
        </p:txBody>
      </p:sp>
      <p:sp>
        <p:nvSpPr>
          <p:cNvPr id="4" name="Content Placeholder 3">
            <a:extLst>
              <a:ext uri="{FF2B5EF4-FFF2-40B4-BE49-F238E27FC236}">
                <a16:creationId xmlns:a16="http://schemas.microsoft.com/office/drawing/2014/main" id="{9B41644D-C4D7-4377-8571-F37E1F9289D3}"/>
              </a:ext>
            </a:extLst>
          </p:cNvPr>
          <p:cNvSpPr>
            <a:spLocks noGrp="1"/>
          </p:cNvSpPr>
          <p:nvPr>
            <p:ph sz="half" idx="2"/>
          </p:nvPr>
        </p:nvSpPr>
        <p:spPr/>
        <p:txBody>
          <a:bodyPr/>
          <a:lstStyle/>
          <a:p>
            <a:r>
              <a:rPr lang="en-US" dirty="0"/>
              <a:t>How to frame it:</a:t>
            </a:r>
          </a:p>
          <a:p>
            <a:r>
              <a:rPr lang="en-US" dirty="0"/>
              <a:t>What is the nature of the feedback?</a:t>
            </a:r>
          </a:p>
          <a:p>
            <a:r>
              <a:rPr lang="en-US" dirty="0"/>
              <a:t>What behavior does it target?</a:t>
            </a:r>
          </a:p>
          <a:p>
            <a:r>
              <a:rPr lang="en-US" dirty="0"/>
              <a:t>What kind of feedback seems useful to the Teacher Intern?</a:t>
            </a:r>
          </a:p>
        </p:txBody>
      </p:sp>
      <p:sp>
        <p:nvSpPr>
          <p:cNvPr id="5" name="Slide Number Placeholder 4">
            <a:extLst>
              <a:ext uri="{FF2B5EF4-FFF2-40B4-BE49-F238E27FC236}">
                <a16:creationId xmlns:a16="http://schemas.microsoft.com/office/drawing/2014/main" id="{C016CB40-893C-48EC-9546-C341C307B41E}"/>
              </a:ext>
            </a:extLst>
          </p:cNvPr>
          <p:cNvSpPr>
            <a:spLocks noGrp="1"/>
          </p:cNvSpPr>
          <p:nvPr>
            <p:ph type="sldNum" sz="quarter" idx="10"/>
          </p:nvPr>
        </p:nvSpPr>
        <p:spPr/>
        <p:txBody>
          <a:bodyPr/>
          <a:lstStyle/>
          <a:p>
            <a:r>
              <a:rPr lang="en-US"/>
              <a:t>PAGE </a:t>
            </a:r>
            <a:fld id="{4A9B5881-4007-4345-955A-79C2656F0C49}" type="slidenum">
              <a:rPr lang="en-US" smtClean="0"/>
              <a:pPr/>
              <a:t>10</a:t>
            </a:fld>
            <a:endParaRPr lang="en-US" dirty="0"/>
          </a:p>
        </p:txBody>
      </p:sp>
      <p:pic>
        <p:nvPicPr>
          <p:cNvPr id="10" name="Picture 9">
            <a:extLst>
              <a:ext uri="{FF2B5EF4-FFF2-40B4-BE49-F238E27FC236}">
                <a16:creationId xmlns:a16="http://schemas.microsoft.com/office/drawing/2014/main" id="{FBD64977-1F81-44B1-AE90-0A4E7837BAD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14829" y="3429890"/>
            <a:ext cx="5457371" cy="3069771"/>
          </a:xfrm>
          <a:prstGeom prst="rect">
            <a:avLst/>
          </a:prstGeom>
        </p:spPr>
      </p:pic>
      <p:sp>
        <p:nvSpPr>
          <p:cNvPr id="11" name="TextBox 10">
            <a:extLst>
              <a:ext uri="{FF2B5EF4-FFF2-40B4-BE49-F238E27FC236}">
                <a16:creationId xmlns:a16="http://schemas.microsoft.com/office/drawing/2014/main" id="{080CB22B-F83D-421D-A6E2-3157FF394C3D}"/>
              </a:ext>
            </a:extLst>
          </p:cNvPr>
          <p:cNvSpPr txBox="1"/>
          <p:nvPr/>
        </p:nvSpPr>
        <p:spPr>
          <a:xfrm>
            <a:off x="714829" y="6627168"/>
            <a:ext cx="4619171" cy="230832"/>
          </a:xfrm>
          <a:prstGeom prst="rect">
            <a:avLst/>
          </a:prstGeom>
          <a:noFill/>
        </p:spPr>
        <p:txBody>
          <a:bodyPr wrap="square" rtlCol="0">
            <a:spAutoFit/>
          </a:bodyPr>
          <a:lstStyle/>
          <a:p>
            <a:r>
              <a:rPr lang="en-US" sz="900">
                <a:hlinkClick r:id="rId5" tooltip="https://journal.umsida.ac.id/index.php/jees/article/view/826"/>
              </a:rPr>
              <a:t>This Photo</a:t>
            </a:r>
            <a:r>
              <a:rPr lang="en-US" sz="900"/>
              <a:t> by Unknown Author is licensed under </a:t>
            </a:r>
            <a:r>
              <a:rPr lang="en-US" sz="900">
                <a:hlinkClick r:id="rId6" tooltip="https://creativecommons.org/licenses/by/3.0/"/>
              </a:rPr>
              <a:t>CC BY</a:t>
            </a:r>
            <a:endParaRPr lang="en-US" sz="900"/>
          </a:p>
        </p:txBody>
      </p:sp>
      <p:pic>
        <p:nvPicPr>
          <p:cNvPr id="7" name="Recorded Sound">
            <a:hlinkClick r:id="" action="ppaction://media"/>
            <a:extLst>
              <a:ext uri="{FF2B5EF4-FFF2-40B4-BE49-F238E27FC236}">
                <a16:creationId xmlns:a16="http://schemas.microsoft.com/office/drawing/2014/main" id="{7ECC4AA4-8221-4A90-903F-32C9A39253B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034086007"/>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68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052C005-14A2-483C-8C1A-A3D21FF82E05}"/>
              </a:ext>
            </a:extLst>
          </p:cNvPr>
          <p:cNvPicPr>
            <a:picLocks noGrp="1" noChangeAspect="1"/>
          </p:cNvPicPr>
          <p:nvPr>
            <p:ph type="pic" idx="11"/>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flipH="1">
            <a:off x="0" y="1261027"/>
            <a:ext cx="6305550" cy="4205801"/>
          </a:xfrm>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3" y="303304"/>
            <a:ext cx="5007157" cy="1449216"/>
          </a:xfrm>
        </p:spPr>
        <p:txBody>
          <a:bodyPr/>
          <a:lstStyle/>
          <a:p>
            <a:pPr algn="ctr"/>
            <a:r>
              <a:rPr lang="en-US" dirty="0"/>
              <a:t>Working Effectively    with a Teacher Intern</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fontScale="92500" lnSpcReduction="10000"/>
          </a:bodyPr>
          <a:lstStyle/>
          <a:p>
            <a:r>
              <a:rPr lang="en-US" dirty="0"/>
              <a:t>Mentor teachers need to find ways to those initial conversations with the Teacher Intern, starting with those basic issues that all teachers need to think about and know how to do.  Share information rather than give advice.  Mentor Teachers are automatically wired to do these tasks well.  Teacher Interns often don’t know what to ask and need direction.</a:t>
            </a:r>
            <a:endParaRPr lang="en-US" noProof="1"/>
          </a:p>
          <a:p>
            <a:r>
              <a:rPr lang="en-US" noProof="1"/>
              <a:t>Frame problems to get to what is relevant for a given situation to make things manageable.  Deal with one thing at a time.  </a:t>
            </a:r>
          </a:p>
          <a:p>
            <a:r>
              <a:rPr lang="en-US" noProof="1"/>
              <a:t>Examine the Teacher Intern’s thinking on the problems, then extend their thinking through questioning, conversation and feedback that is specific to get the Teacher Intern to consider thing they had not. </a:t>
            </a: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11</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57848"/>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First Skill</a:t>
            </a:r>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57846"/>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Second Skill</a:t>
            </a:r>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361475"/>
            <a:ext cx="2552123" cy="360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Third Skill</a:t>
            </a:r>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Conclusion</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7454193" y="6271566"/>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Recorded Sound">
            <a:hlinkClick r:id="" action="ppaction://media"/>
            <a:extLst>
              <a:ext uri="{FF2B5EF4-FFF2-40B4-BE49-F238E27FC236}">
                <a16:creationId xmlns:a16="http://schemas.microsoft.com/office/drawing/2014/main" id="{88261245-2577-45D1-8571-1290E8278E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803842256"/>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2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C7FE24-583C-49EA-A9DD-72DB8006DA40}"/>
              </a:ext>
            </a:extLst>
          </p:cNvPr>
          <p:cNvSpPr>
            <a:spLocks noGrp="1"/>
          </p:cNvSpPr>
          <p:nvPr>
            <p:ph type="title"/>
          </p:nvPr>
        </p:nvSpPr>
        <p:spPr>
          <a:xfrm>
            <a:off x="1974669" y="315008"/>
            <a:ext cx="7548154" cy="1326105"/>
          </a:xfrm>
        </p:spPr>
        <p:txBody>
          <a:bodyPr/>
          <a:lstStyle/>
          <a:p>
            <a:pPr algn="ctr"/>
            <a:r>
              <a:rPr lang="en-US" dirty="0"/>
              <a:t>Working Effectively with an Intern, continued</a:t>
            </a:r>
          </a:p>
        </p:txBody>
      </p:sp>
      <p:sp>
        <p:nvSpPr>
          <p:cNvPr id="7" name="Content Placeholder 6">
            <a:extLst>
              <a:ext uri="{FF2B5EF4-FFF2-40B4-BE49-F238E27FC236}">
                <a16:creationId xmlns:a16="http://schemas.microsoft.com/office/drawing/2014/main" id="{0AD531F1-A180-4B5A-96AD-9FDFDFD324C8}"/>
              </a:ext>
            </a:extLst>
          </p:cNvPr>
          <p:cNvSpPr>
            <a:spLocks noGrp="1"/>
          </p:cNvSpPr>
          <p:nvPr>
            <p:ph idx="1"/>
          </p:nvPr>
        </p:nvSpPr>
        <p:spPr/>
        <p:txBody>
          <a:bodyPr/>
          <a:lstStyle/>
          <a:p>
            <a:r>
              <a:rPr lang="en-US" dirty="0"/>
              <a:t>Mention what is good, comment on growth and point it out, celebrate it!   We all need positive feedback, but it is important to get the Teacher Intern to be aware of the content of the feedback.  Sometimes, what the Mentor Teachers sees as positive may be something the Teacher Intern was unaware of.   Help the Teacher Intern set realistic, attainable goals for their growth.</a:t>
            </a:r>
          </a:p>
          <a:p>
            <a:r>
              <a:rPr lang="en-US" dirty="0"/>
              <a:t>Always focus on student-centered learning; encourage the Teacher Intern to see things through the lens of the student’s thinking and using that as a source of feedback on the effectiveness of their teaching.  Then, help them connect that student learning to research and theory to help the Teacher Intern develop broader perspectives about their work.</a:t>
            </a:r>
          </a:p>
          <a:p>
            <a:r>
              <a:rPr lang="en-US" dirty="0"/>
              <a:t>Think aloud for the Teacher Intern, using examples from your own teaching to show the Teacher Intern processes and how you respond to a similar situation.  Model for them your “wondering”- the mental work behind visible teaching.  Examine and discuss different approaches and work to solve them together.  Talk, ask questions, give feedback, analyze, negotiate and clarify.</a:t>
            </a:r>
          </a:p>
          <a:p>
            <a:endParaRPr lang="en-US" dirty="0"/>
          </a:p>
        </p:txBody>
      </p:sp>
      <p:sp>
        <p:nvSpPr>
          <p:cNvPr id="5" name="Slide Number Placeholder 4">
            <a:extLst>
              <a:ext uri="{FF2B5EF4-FFF2-40B4-BE49-F238E27FC236}">
                <a16:creationId xmlns:a16="http://schemas.microsoft.com/office/drawing/2014/main" id="{6AA22F51-374C-412B-A583-A529DB98CCA9}"/>
              </a:ext>
            </a:extLst>
          </p:cNvPr>
          <p:cNvSpPr>
            <a:spLocks noGrp="1"/>
          </p:cNvSpPr>
          <p:nvPr>
            <p:ph type="sldNum" sz="quarter" idx="10"/>
          </p:nvPr>
        </p:nvSpPr>
        <p:spPr/>
        <p:txBody>
          <a:bodyPr/>
          <a:lstStyle/>
          <a:p>
            <a:r>
              <a:rPr lang="en-US"/>
              <a:t>PAGE </a:t>
            </a:r>
            <a:fld id="{4A9B5881-4007-4345-955A-79C2656F0C49}" type="slidenum">
              <a:rPr lang="en-US" smtClean="0"/>
              <a:pPr/>
              <a:t>12</a:t>
            </a:fld>
            <a:endParaRPr lang="en-US" dirty="0"/>
          </a:p>
        </p:txBody>
      </p:sp>
      <p:pic>
        <p:nvPicPr>
          <p:cNvPr id="2" name="Recorded Sound">
            <a:hlinkClick r:id="" action="ppaction://media"/>
            <a:extLst>
              <a:ext uri="{FF2B5EF4-FFF2-40B4-BE49-F238E27FC236}">
                <a16:creationId xmlns:a16="http://schemas.microsoft.com/office/drawing/2014/main" id="{A693570C-FBC4-41E5-80CC-F513AE7B55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788686206"/>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7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58AE6-56F6-44E8-8BBF-23277B1773E4}"/>
              </a:ext>
            </a:extLst>
          </p:cNvPr>
          <p:cNvSpPr>
            <a:spLocks noGrp="1"/>
          </p:cNvSpPr>
          <p:nvPr>
            <p:ph type="title"/>
          </p:nvPr>
        </p:nvSpPr>
        <p:spPr>
          <a:solidFill>
            <a:schemeClr val="accent2">
              <a:lumMod val="50000"/>
            </a:schemeClr>
          </a:solidFill>
        </p:spPr>
        <p:txBody>
          <a:bodyPr>
            <a:normAutofit/>
          </a:bodyPr>
          <a:lstStyle/>
          <a:p>
            <a:r>
              <a:rPr lang="en-US" sz="4000" dirty="0"/>
              <a:t>Critical Tasks Beginning Teachers Need Help With</a:t>
            </a:r>
          </a:p>
        </p:txBody>
      </p:sp>
      <p:sp>
        <p:nvSpPr>
          <p:cNvPr id="4" name="Content Placeholder 3">
            <a:extLst>
              <a:ext uri="{FF2B5EF4-FFF2-40B4-BE49-F238E27FC236}">
                <a16:creationId xmlns:a16="http://schemas.microsoft.com/office/drawing/2014/main" id="{8B863B31-6429-468C-9624-0D0BBDBACA62}"/>
              </a:ext>
            </a:extLst>
          </p:cNvPr>
          <p:cNvSpPr>
            <a:spLocks noGrp="1"/>
          </p:cNvSpPr>
          <p:nvPr>
            <p:ph sz="half" idx="1"/>
          </p:nvPr>
        </p:nvSpPr>
        <p:spPr>
          <a:xfrm>
            <a:off x="838200" y="1913034"/>
            <a:ext cx="5181600" cy="4358531"/>
          </a:xfrm>
        </p:spPr>
        <p:txBody>
          <a:bodyPr>
            <a:normAutofit fontScale="32500" lnSpcReduction="20000"/>
          </a:bodyPr>
          <a:lstStyle/>
          <a:p>
            <a:pPr marL="0" indent="0">
              <a:buNone/>
            </a:pPr>
            <a:endParaRPr lang="en-US" dirty="0"/>
          </a:p>
          <a:p>
            <a:r>
              <a:rPr lang="en-US" sz="4900" b="1" u="sng" dirty="0"/>
              <a:t>Classroom Management: </a:t>
            </a:r>
          </a:p>
          <a:p>
            <a:pPr marL="0" indent="0">
              <a:buNone/>
            </a:pPr>
            <a:br>
              <a:rPr lang="en-US" sz="4900" dirty="0"/>
            </a:br>
            <a:r>
              <a:rPr lang="en-US" sz="4900" dirty="0"/>
              <a:t>     Arranging and setting up a classroom, bulletin boards</a:t>
            </a:r>
          </a:p>
          <a:p>
            <a:pPr marL="0" indent="0">
              <a:buNone/>
            </a:pPr>
            <a:r>
              <a:rPr lang="en-US" sz="4900" dirty="0"/>
              <a:t>     How to take attendance, handle emails</a:t>
            </a:r>
          </a:p>
          <a:p>
            <a:pPr marL="0" indent="0">
              <a:buNone/>
            </a:pPr>
            <a:r>
              <a:rPr lang="en-US" sz="4900" dirty="0"/>
              <a:t>     Use technology, phone and copier</a:t>
            </a:r>
          </a:p>
          <a:p>
            <a:pPr marL="0" indent="0">
              <a:buNone/>
            </a:pPr>
            <a:r>
              <a:rPr lang="en-US" sz="4900" dirty="0"/>
              <a:t>     Planning- format, requirements, software, deadlines</a:t>
            </a:r>
          </a:p>
          <a:p>
            <a:pPr marL="0" indent="0">
              <a:buNone/>
            </a:pPr>
            <a:r>
              <a:rPr lang="en-US" sz="4900" dirty="0"/>
              <a:t>     Teaching rules/policy (written and unwritten)</a:t>
            </a:r>
          </a:p>
          <a:p>
            <a:pPr marL="0" indent="0">
              <a:buNone/>
            </a:pPr>
            <a:r>
              <a:rPr lang="en-US" sz="4900" dirty="0"/>
              <a:t>     Managing student work/setting up gradebook</a:t>
            </a:r>
          </a:p>
          <a:p>
            <a:pPr marL="0" indent="0">
              <a:buNone/>
            </a:pPr>
            <a:r>
              <a:rPr lang="en-US" sz="4900" dirty="0"/>
              <a:t>     Establishing a positive classroom climate- does </a:t>
            </a:r>
          </a:p>
          <a:p>
            <a:pPr marL="0" indent="0">
              <a:buNone/>
            </a:pPr>
            <a:r>
              <a:rPr lang="en-US" sz="4900" dirty="0"/>
              <a:t>        campus/district have specific climate or behavior</a:t>
            </a:r>
          </a:p>
          <a:p>
            <a:pPr marL="0" indent="0">
              <a:buNone/>
            </a:pPr>
            <a:r>
              <a:rPr lang="en-US" sz="4900" dirty="0"/>
              <a:t>        management system</a:t>
            </a:r>
          </a:p>
          <a:p>
            <a:pPr marL="0" indent="0">
              <a:buNone/>
            </a:pPr>
            <a:r>
              <a:rPr lang="en-US" sz="4900" dirty="0"/>
              <a:t>     Supporting good student behavior (rewards)</a:t>
            </a:r>
          </a:p>
          <a:p>
            <a:pPr marL="0" indent="0">
              <a:buNone/>
            </a:pPr>
            <a:r>
              <a:rPr lang="en-US" sz="4900" dirty="0"/>
              <a:t>     Planning for and getting a substitute teacher</a:t>
            </a:r>
          </a:p>
          <a:p>
            <a:pPr marL="0" indent="0">
              <a:buNone/>
            </a:pPr>
            <a:r>
              <a:rPr lang="en-US" sz="4900" dirty="0"/>
              <a:t>     Getting off to a good start</a:t>
            </a:r>
          </a:p>
        </p:txBody>
      </p:sp>
      <p:sp>
        <p:nvSpPr>
          <p:cNvPr id="3" name="Content Placeholder 2">
            <a:extLst>
              <a:ext uri="{FF2B5EF4-FFF2-40B4-BE49-F238E27FC236}">
                <a16:creationId xmlns:a16="http://schemas.microsoft.com/office/drawing/2014/main" id="{F5E739DE-DF2A-45A4-B58E-523BDCB65E94}"/>
              </a:ext>
            </a:extLst>
          </p:cNvPr>
          <p:cNvSpPr>
            <a:spLocks noGrp="1"/>
          </p:cNvSpPr>
          <p:nvPr>
            <p:ph sz="half" idx="2"/>
          </p:nvPr>
        </p:nvSpPr>
        <p:spPr>
          <a:xfrm>
            <a:off x="6019800" y="1992303"/>
            <a:ext cx="4697915" cy="4199994"/>
          </a:xfrm>
        </p:spPr>
        <p:txBody>
          <a:bodyPr>
            <a:noAutofit/>
          </a:bodyPr>
          <a:lstStyle/>
          <a:p>
            <a:r>
              <a:rPr lang="en-US" sz="1600" u="sng" dirty="0"/>
              <a:t>Planning for Instruction</a:t>
            </a:r>
          </a:p>
          <a:p>
            <a:pPr marL="0" indent="0">
              <a:buNone/>
            </a:pPr>
            <a:r>
              <a:rPr lang="en-US" sz="1600" dirty="0"/>
              <a:t>    Available resources</a:t>
            </a:r>
          </a:p>
          <a:p>
            <a:pPr marL="0" indent="0">
              <a:buNone/>
            </a:pPr>
            <a:r>
              <a:rPr lang="en-US" sz="1600" dirty="0"/>
              <a:t>    Long-range, unit and daily plans</a:t>
            </a:r>
          </a:p>
          <a:p>
            <a:pPr marL="0" indent="0">
              <a:buNone/>
            </a:pPr>
            <a:r>
              <a:rPr lang="en-US" sz="1600" dirty="0"/>
              <a:t>    Cumulative records </a:t>
            </a:r>
          </a:p>
          <a:p>
            <a:pPr marL="0" indent="0">
              <a:buNone/>
            </a:pPr>
            <a:r>
              <a:rPr lang="en-US" sz="1600" dirty="0"/>
              <a:t>    Student data</a:t>
            </a:r>
          </a:p>
          <a:p>
            <a:pPr marL="0" indent="0">
              <a:buNone/>
            </a:pPr>
            <a:r>
              <a:rPr lang="en-US" sz="1600" dirty="0"/>
              <a:t>    Grouping</a:t>
            </a:r>
          </a:p>
          <a:p>
            <a:pPr marL="0" indent="0">
              <a:buNone/>
            </a:pPr>
            <a:r>
              <a:rPr lang="en-US" sz="1600" dirty="0"/>
              <a:t>    Pacing</a:t>
            </a:r>
          </a:p>
          <a:p>
            <a:pPr marL="0" indent="0">
              <a:buNone/>
            </a:pPr>
            <a:r>
              <a:rPr lang="en-US" sz="1600" dirty="0"/>
              <a:t>    Parental Involvement/PTA</a:t>
            </a:r>
          </a:p>
          <a:p>
            <a:pPr marL="0" indent="0">
              <a:buNone/>
            </a:pPr>
            <a:r>
              <a:rPr lang="en-US" sz="1600" dirty="0"/>
              <a:t>    Reporting to parents-conferences and</a:t>
            </a:r>
          </a:p>
          <a:p>
            <a:pPr marL="0" indent="0">
              <a:buNone/>
            </a:pPr>
            <a:r>
              <a:rPr lang="en-US" sz="1600" dirty="0"/>
              <a:t>          how to document those</a:t>
            </a:r>
          </a:p>
          <a:p>
            <a:pPr marL="0" indent="0">
              <a:buNone/>
            </a:pPr>
            <a:r>
              <a:rPr lang="en-US" sz="1600" dirty="0"/>
              <a:t>    School and district policies</a:t>
            </a:r>
          </a:p>
        </p:txBody>
      </p:sp>
      <p:sp>
        <p:nvSpPr>
          <p:cNvPr id="20" name="Slide Number Placeholder 19">
            <a:extLst>
              <a:ext uri="{FF2B5EF4-FFF2-40B4-BE49-F238E27FC236}">
                <a16:creationId xmlns:a16="http://schemas.microsoft.com/office/drawing/2014/main" id="{3AEC0301-E9AA-4478-9E23-C372DBDCE653}"/>
              </a:ext>
            </a:extLst>
          </p:cNvPr>
          <p:cNvSpPr>
            <a:spLocks noGrp="1"/>
          </p:cNvSpPr>
          <p:nvPr>
            <p:ph type="sldNum" sz="quarter" idx="10"/>
          </p:nvPr>
        </p:nvSpPr>
        <p:spPr/>
        <p:txBody>
          <a:bodyPr/>
          <a:lstStyle/>
          <a:p>
            <a:r>
              <a:rPr lang="en-US" dirty="0"/>
              <a:t>PAGE </a:t>
            </a:r>
            <a:fld id="{4A9B5881-4007-4345-955A-79C2656F0C49}" type="slidenum">
              <a:rPr lang="en-US" smtClean="0"/>
              <a:pPr/>
              <a:t>13</a:t>
            </a:fld>
            <a:endParaRPr lang="en-US" dirty="0"/>
          </a:p>
        </p:txBody>
      </p:sp>
      <p:sp>
        <p:nvSpPr>
          <p:cNvPr id="5" name="Rectangle 4">
            <a:extLst>
              <a:ext uri="{FF2B5EF4-FFF2-40B4-BE49-F238E27FC236}">
                <a16:creationId xmlns:a16="http://schemas.microsoft.com/office/drawing/2014/main" id="{093D1241-4F6B-4523-A0D3-68E3CDBC0F28}"/>
              </a:ext>
              <a:ext uri="{C183D7F6-B498-43B3-948B-1728B52AA6E4}">
                <adec:decorative xmlns:adec="http://schemas.microsoft.com/office/drawing/2017/decorative" val="1"/>
              </a:ext>
            </a:extLst>
          </p:cNvPr>
          <p:cNvSpPr/>
          <p:nvPr/>
        </p:nvSpPr>
        <p:spPr>
          <a:xfrm>
            <a:off x="1145309" y="6557848"/>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First Skill</a:t>
            </a:r>
          </a:p>
        </p:txBody>
      </p:sp>
      <p:sp>
        <p:nvSpPr>
          <p:cNvPr id="6" name="Rectangle 5">
            <a:extLst>
              <a:ext uri="{FF2B5EF4-FFF2-40B4-BE49-F238E27FC236}">
                <a16:creationId xmlns:a16="http://schemas.microsoft.com/office/drawing/2014/main" id="{C7BF8379-6FA4-47C8-A343-950346DD4931}"/>
              </a:ext>
              <a:ext uri="{C183D7F6-B498-43B3-948B-1728B52AA6E4}">
                <adec:decorative xmlns:adec="http://schemas.microsoft.com/office/drawing/2017/decorative" val="1"/>
              </a:ext>
            </a:extLst>
          </p:cNvPr>
          <p:cNvSpPr/>
          <p:nvPr/>
        </p:nvSpPr>
        <p:spPr>
          <a:xfrm>
            <a:off x="3697432" y="6557846"/>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Second Skill</a:t>
            </a:r>
          </a:p>
        </p:txBody>
      </p:sp>
      <p:sp>
        <p:nvSpPr>
          <p:cNvPr id="7" name="Rectangle 6">
            <a:extLst>
              <a:ext uri="{FF2B5EF4-FFF2-40B4-BE49-F238E27FC236}">
                <a16:creationId xmlns:a16="http://schemas.microsoft.com/office/drawing/2014/main" id="{CD0DE557-B4FF-44B4-B945-B5B41DBDA39C}"/>
              </a:ext>
              <a:ext uri="{C183D7F6-B498-43B3-948B-1728B52AA6E4}">
                <adec:decorative xmlns:adec="http://schemas.microsoft.com/office/drawing/2017/decorative" val="1"/>
              </a:ext>
            </a:extLst>
          </p:cNvPr>
          <p:cNvSpPr/>
          <p:nvPr/>
        </p:nvSpPr>
        <p:spPr>
          <a:xfrm>
            <a:off x="6249555" y="6557845"/>
            <a:ext cx="2552123" cy="16363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Third Skill</a:t>
            </a:r>
          </a:p>
        </p:txBody>
      </p:sp>
      <p:sp>
        <p:nvSpPr>
          <p:cNvPr id="8" name="Rectangle 7">
            <a:extLst>
              <a:ext uri="{FF2B5EF4-FFF2-40B4-BE49-F238E27FC236}">
                <a16:creationId xmlns:a16="http://schemas.microsoft.com/office/drawing/2014/main" id="{BB801CDE-088C-4A56-83CA-BF9F271065B0}"/>
              </a:ext>
              <a:ext uri="{C183D7F6-B498-43B3-948B-1728B52AA6E4}">
                <adec:decorative xmlns:adec="http://schemas.microsoft.com/office/drawing/2017/decorative" val="1"/>
              </a:ext>
            </a:extLst>
          </p:cNvPr>
          <p:cNvSpPr/>
          <p:nvPr/>
        </p:nvSpPr>
        <p:spPr>
          <a:xfrm>
            <a:off x="8801677" y="6361475"/>
            <a:ext cx="2552123" cy="360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Conclusion</a:t>
            </a:r>
          </a:p>
        </p:txBody>
      </p:sp>
      <p:sp>
        <p:nvSpPr>
          <p:cNvPr id="10" name="Isosceles Triangle 9">
            <a:extLst>
              <a:ext uri="{FF2B5EF4-FFF2-40B4-BE49-F238E27FC236}">
                <a16:creationId xmlns:a16="http://schemas.microsoft.com/office/drawing/2014/main" id="{792980D7-ED01-4955-83DB-59BA18C94FBA}"/>
              </a:ext>
              <a:ext uri="{C183D7F6-B498-43B3-948B-1728B52AA6E4}">
                <adec:decorative xmlns:adec="http://schemas.microsoft.com/office/drawing/2017/decorative" val="1"/>
              </a:ext>
            </a:extLst>
          </p:cNvPr>
          <p:cNvSpPr/>
          <p:nvPr/>
        </p:nvSpPr>
        <p:spPr>
          <a:xfrm rot="10800000">
            <a:off x="10006315" y="6271566"/>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Recorded Sound">
            <a:hlinkClick r:id="" action="ppaction://media"/>
            <a:extLst>
              <a:ext uri="{FF2B5EF4-FFF2-40B4-BE49-F238E27FC236}">
                <a16:creationId xmlns:a16="http://schemas.microsoft.com/office/drawing/2014/main" id="{F74869C5-C1A1-4C68-91A8-BA84E82405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613291450"/>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62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FB80D-EA00-41A9-A3CA-59D877D15FD0}"/>
              </a:ext>
            </a:extLst>
          </p:cNvPr>
          <p:cNvSpPr>
            <a:spLocks noGrp="1"/>
          </p:cNvSpPr>
          <p:nvPr>
            <p:ph type="title"/>
          </p:nvPr>
        </p:nvSpPr>
        <p:spPr>
          <a:xfrm>
            <a:off x="838200" y="365125"/>
            <a:ext cx="10052304" cy="1189355"/>
          </a:xfrm>
          <a:solidFill>
            <a:schemeClr val="accent2">
              <a:lumMod val="50000"/>
            </a:schemeClr>
          </a:solidFill>
        </p:spPr>
        <p:txBody>
          <a:bodyPr>
            <a:normAutofit/>
          </a:bodyPr>
          <a:lstStyle/>
          <a:p>
            <a:r>
              <a:rPr lang="en-US" dirty="0"/>
              <a:t>Tasks, Continued</a:t>
            </a:r>
          </a:p>
        </p:txBody>
      </p:sp>
      <p:sp>
        <p:nvSpPr>
          <p:cNvPr id="3" name="Content Placeholder 2">
            <a:extLst>
              <a:ext uri="{FF2B5EF4-FFF2-40B4-BE49-F238E27FC236}">
                <a16:creationId xmlns:a16="http://schemas.microsoft.com/office/drawing/2014/main" id="{4D9C0E46-1A82-4FFC-94F1-67B41E3AB2BF}"/>
              </a:ext>
            </a:extLst>
          </p:cNvPr>
          <p:cNvSpPr>
            <a:spLocks noGrp="1"/>
          </p:cNvSpPr>
          <p:nvPr>
            <p:ph sz="half" idx="1"/>
          </p:nvPr>
        </p:nvSpPr>
        <p:spPr/>
        <p:txBody>
          <a:bodyPr>
            <a:normAutofit/>
          </a:bodyPr>
          <a:lstStyle/>
          <a:p>
            <a:r>
              <a:rPr lang="en-US" sz="1800" b="1" u="sng" dirty="0"/>
              <a:t>Teaching Content</a:t>
            </a:r>
          </a:p>
          <a:p>
            <a:pPr marL="0" indent="0">
              <a:buNone/>
            </a:pPr>
            <a:r>
              <a:rPr lang="en-US" sz="1800" dirty="0"/>
              <a:t>    Curriculum guides</a:t>
            </a:r>
          </a:p>
          <a:p>
            <a:pPr marL="0" indent="0">
              <a:buNone/>
            </a:pPr>
            <a:r>
              <a:rPr lang="en-US" sz="1800" dirty="0"/>
              <a:t>    Special populations(504/IEP/GT/ESL/Dyslexia)</a:t>
            </a:r>
          </a:p>
          <a:p>
            <a:pPr marL="0" indent="0">
              <a:buNone/>
            </a:pPr>
            <a:r>
              <a:rPr lang="en-US" sz="1800" dirty="0"/>
              <a:t>    Testing-STAAR, TELPAS, others</a:t>
            </a:r>
          </a:p>
          <a:p>
            <a:pPr marL="0" indent="0">
              <a:buNone/>
            </a:pPr>
            <a:r>
              <a:rPr lang="en-US" sz="1800" dirty="0"/>
              <a:t>    Assessment expectations- diagnostic/</a:t>
            </a:r>
          </a:p>
          <a:p>
            <a:pPr marL="0" indent="0">
              <a:buNone/>
            </a:pPr>
            <a:r>
              <a:rPr lang="en-US" sz="1800" dirty="0"/>
              <a:t>       formative/summative</a:t>
            </a:r>
          </a:p>
          <a:p>
            <a:pPr marL="0" indent="0">
              <a:buNone/>
            </a:pPr>
            <a:r>
              <a:rPr lang="en-US" sz="1800" dirty="0"/>
              <a:t>    Professional resources</a:t>
            </a:r>
          </a:p>
          <a:p>
            <a:pPr marL="0" indent="0">
              <a:buNone/>
            </a:pPr>
            <a:r>
              <a:rPr lang="en-US" sz="1800" dirty="0"/>
              <a:t>    Motivating and engaging learners-centers, </a:t>
            </a:r>
          </a:p>
          <a:p>
            <a:pPr marL="0" indent="0">
              <a:buNone/>
            </a:pPr>
            <a:r>
              <a:rPr lang="en-US" sz="1800" dirty="0"/>
              <a:t>       groups work/PBL/use of technology/field </a:t>
            </a:r>
          </a:p>
          <a:p>
            <a:pPr marL="0" indent="0">
              <a:buNone/>
            </a:pPr>
            <a:r>
              <a:rPr lang="en-US" sz="1800" dirty="0"/>
              <a:t>       trips/labs/library</a:t>
            </a:r>
          </a:p>
        </p:txBody>
      </p:sp>
      <p:sp>
        <p:nvSpPr>
          <p:cNvPr id="4" name="Content Placeholder 3">
            <a:extLst>
              <a:ext uri="{FF2B5EF4-FFF2-40B4-BE49-F238E27FC236}">
                <a16:creationId xmlns:a16="http://schemas.microsoft.com/office/drawing/2014/main" id="{0D5FD00E-086B-4CE0-9E36-4BD98142B5C5}"/>
              </a:ext>
            </a:extLst>
          </p:cNvPr>
          <p:cNvSpPr>
            <a:spLocks noGrp="1"/>
          </p:cNvSpPr>
          <p:nvPr>
            <p:ph sz="half" idx="2"/>
          </p:nvPr>
        </p:nvSpPr>
        <p:spPr/>
        <p:txBody>
          <a:bodyPr>
            <a:normAutofit/>
          </a:bodyPr>
          <a:lstStyle/>
          <a:p>
            <a:r>
              <a:rPr lang="en-US" sz="1800" b="1" u="sng" dirty="0"/>
              <a:t>Professional Growth</a:t>
            </a:r>
          </a:p>
          <a:p>
            <a:pPr marL="0" indent="0">
              <a:buNone/>
            </a:pPr>
            <a:r>
              <a:rPr lang="en-US" sz="1800" dirty="0"/>
              <a:t>     PLC’s</a:t>
            </a:r>
          </a:p>
          <a:p>
            <a:pPr marL="0" indent="0">
              <a:buNone/>
            </a:pPr>
            <a:r>
              <a:rPr lang="en-US" sz="1800" dirty="0"/>
              <a:t>     Professional organizations- ATPE, AFT, TSTA</a:t>
            </a:r>
          </a:p>
        </p:txBody>
      </p:sp>
      <p:sp>
        <p:nvSpPr>
          <p:cNvPr id="5" name="Slide Number Placeholder 4">
            <a:extLst>
              <a:ext uri="{FF2B5EF4-FFF2-40B4-BE49-F238E27FC236}">
                <a16:creationId xmlns:a16="http://schemas.microsoft.com/office/drawing/2014/main" id="{CC137D4B-B9D3-4B5B-9354-770984F94203}"/>
              </a:ext>
            </a:extLst>
          </p:cNvPr>
          <p:cNvSpPr>
            <a:spLocks noGrp="1"/>
          </p:cNvSpPr>
          <p:nvPr>
            <p:ph type="sldNum" sz="quarter" idx="10"/>
          </p:nvPr>
        </p:nvSpPr>
        <p:spPr/>
        <p:txBody>
          <a:bodyPr/>
          <a:lstStyle/>
          <a:p>
            <a:r>
              <a:rPr lang="en-US"/>
              <a:t>PAGE </a:t>
            </a:r>
            <a:fld id="{4A9B5881-4007-4345-955A-79C2656F0C49}" type="slidenum">
              <a:rPr lang="en-US" smtClean="0"/>
              <a:pPr/>
              <a:t>14</a:t>
            </a:fld>
            <a:endParaRPr lang="en-US" dirty="0"/>
          </a:p>
        </p:txBody>
      </p:sp>
      <p:pic>
        <p:nvPicPr>
          <p:cNvPr id="25" name="Picture 24">
            <a:extLst>
              <a:ext uri="{FF2B5EF4-FFF2-40B4-BE49-F238E27FC236}">
                <a16:creationId xmlns:a16="http://schemas.microsoft.com/office/drawing/2014/main" id="{5FDD89CB-33D1-4951-93A4-2F0CF4A78ED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357257" y="3395581"/>
            <a:ext cx="4332514" cy="2437039"/>
          </a:xfrm>
          <a:prstGeom prst="rect">
            <a:avLst/>
          </a:prstGeom>
        </p:spPr>
      </p:pic>
      <p:sp>
        <p:nvSpPr>
          <p:cNvPr id="26" name="TextBox 25">
            <a:extLst>
              <a:ext uri="{FF2B5EF4-FFF2-40B4-BE49-F238E27FC236}">
                <a16:creationId xmlns:a16="http://schemas.microsoft.com/office/drawing/2014/main" id="{94ADF411-8592-4582-A15E-624018BF0FA7}"/>
              </a:ext>
            </a:extLst>
          </p:cNvPr>
          <p:cNvSpPr txBox="1"/>
          <p:nvPr/>
        </p:nvSpPr>
        <p:spPr>
          <a:xfrm>
            <a:off x="6096000" y="5832620"/>
            <a:ext cx="4332514" cy="230832"/>
          </a:xfrm>
          <a:prstGeom prst="rect">
            <a:avLst/>
          </a:prstGeom>
          <a:noFill/>
        </p:spPr>
        <p:txBody>
          <a:bodyPr wrap="square" rtlCol="0">
            <a:spAutoFit/>
          </a:bodyPr>
          <a:lstStyle/>
          <a:p>
            <a:r>
              <a:rPr lang="en-US" sz="900">
                <a:hlinkClick r:id="rId5" tooltip="https://www.peoplematters.in/article/best-practices/importance-of-multitasking-for-a-leader-6673"/>
              </a:rPr>
              <a:t>This Photo</a:t>
            </a:r>
            <a:r>
              <a:rPr lang="en-US" sz="900"/>
              <a:t> by Unknown Author is licensed under </a:t>
            </a:r>
            <a:r>
              <a:rPr lang="en-US" sz="900">
                <a:hlinkClick r:id="rId6" tooltip="https://creativecommons.org/licenses/by-nc-sa/3.0/"/>
              </a:rPr>
              <a:t>CC BY-SA-NC</a:t>
            </a:r>
            <a:endParaRPr lang="en-US" sz="900"/>
          </a:p>
        </p:txBody>
      </p:sp>
      <p:pic>
        <p:nvPicPr>
          <p:cNvPr id="6" name="Recorded Sound">
            <a:hlinkClick r:id="" action="ppaction://media"/>
            <a:extLst>
              <a:ext uri="{FF2B5EF4-FFF2-40B4-BE49-F238E27FC236}">
                <a16:creationId xmlns:a16="http://schemas.microsoft.com/office/drawing/2014/main" id="{BBDBEAFD-17E6-4E96-9BB8-F19CD935145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431853657"/>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2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0AA3B-0C8D-4896-B273-573D84186F4F}"/>
              </a:ext>
            </a:extLst>
          </p:cNvPr>
          <p:cNvSpPr>
            <a:spLocks noGrp="1"/>
          </p:cNvSpPr>
          <p:nvPr>
            <p:ph type="title"/>
          </p:nvPr>
        </p:nvSpPr>
        <p:spPr>
          <a:xfrm>
            <a:off x="7119257" y="0"/>
            <a:ext cx="5072743" cy="6721473"/>
          </a:xfrm>
        </p:spPr>
        <p:txBody>
          <a:bodyPr/>
          <a:lstStyle/>
          <a:p>
            <a:r>
              <a:rPr lang="en-US" dirty="0"/>
              <a:t>What is </a:t>
            </a:r>
            <a:r>
              <a:rPr lang="en-US" dirty="0" err="1"/>
              <a:t>EdTPA</a:t>
            </a:r>
            <a:r>
              <a:rPr lang="en-US" dirty="0"/>
              <a:t>? </a:t>
            </a:r>
          </a:p>
        </p:txBody>
      </p:sp>
      <p:sp>
        <p:nvSpPr>
          <p:cNvPr id="3" name="Content Placeholder 2">
            <a:extLst>
              <a:ext uri="{FF2B5EF4-FFF2-40B4-BE49-F238E27FC236}">
                <a16:creationId xmlns:a16="http://schemas.microsoft.com/office/drawing/2014/main" id="{6CF788A3-90D9-4D6B-932D-7A73EA80B3AC}"/>
              </a:ext>
            </a:extLst>
          </p:cNvPr>
          <p:cNvSpPr>
            <a:spLocks noGrp="1"/>
          </p:cNvSpPr>
          <p:nvPr>
            <p:ph idx="1"/>
          </p:nvPr>
        </p:nvSpPr>
        <p:spPr/>
        <p:txBody>
          <a:bodyPr>
            <a:normAutofit fontScale="92500"/>
          </a:bodyPr>
          <a:lstStyle/>
          <a:p>
            <a:r>
              <a:rPr lang="en-US" dirty="0" err="1"/>
              <a:t>EdTPA</a:t>
            </a:r>
            <a:r>
              <a:rPr lang="en-US" dirty="0"/>
              <a:t> is a performance-based, subject-specific assessment and support system that was piloted for the last two years by TEA.  The State Board of Education did not approve exclusive use of </a:t>
            </a:r>
            <a:r>
              <a:rPr lang="en-US" dirty="0" err="1"/>
              <a:t>EdTPA</a:t>
            </a:r>
            <a:r>
              <a:rPr lang="en-US" dirty="0"/>
              <a:t> in Texas instead of the PPR exam.   </a:t>
            </a:r>
            <a:r>
              <a:rPr lang="en-US" dirty="0" err="1"/>
              <a:t>EdTPA</a:t>
            </a:r>
            <a:r>
              <a:rPr lang="en-US" dirty="0"/>
              <a:t> is  a portfolio-based assessment that focuses on planning, instruction and assessment.  Teacher candidates prepare a portfolio of materials during their internship.  Since it is an optional program at this time, you will receive information and training on your role as a Mentor Teacher of an Intern Teacher in </a:t>
            </a:r>
            <a:r>
              <a:rPr lang="en-US" dirty="0" err="1"/>
              <a:t>EdTPA</a:t>
            </a:r>
            <a:r>
              <a:rPr lang="en-US" dirty="0"/>
              <a:t> should your Intern Teacher choose to participate in </a:t>
            </a:r>
            <a:r>
              <a:rPr lang="en-US" dirty="0" err="1"/>
              <a:t>EdTPA</a:t>
            </a:r>
            <a:r>
              <a:rPr lang="en-US" dirty="0"/>
              <a:t> instead of PPR. </a:t>
            </a:r>
          </a:p>
        </p:txBody>
      </p:sp>
      <p:sp>
        <p:nvSpPr>
          <p:cNvPr id="4" name="Slide Number Placeholder 3">
            <a:extLst>
              <a:ext uri="{FF2B5EF4-FFF2-40B4-BE49-F238E27FC236}">
                <a16:creationId xmlns:a16="http://schemas.microsoft.com/office/drawing/2014/main" id="{AAC8CBE6-F96A-47AB-A7C6-2AE3B6A136D3}"/>
              </a:ext>
            </a:extLst>
          </p:cNvPr>
          <p:cNvSpPr>
            <a:spLocks noGrp="1"/>
          </p:cNvSpPr>
          <p:nvPr>
            <p:ph type="sldNum" sz="quarter" idx="10"/>
          </p:nvPr>
        </p:nvSpPr>
        <p:spPr/>
        <p:txBody>
          <a:bodyPr/>
          <a:lstStyle/>
          <a:p>
            <a:r>
              <a:rPr lang="en-US"/>
              <a:t>PAGE </a:t>
            </a:r>
            <a:fld id="{4A9B5881-4007-4345-955A-79C2656F0C49}" type="slidenum">
              <a:rPr lang="en-US" smtClean="0"/>
              <a:pPr/>
              <a:t>15</a:t>
            </a:fld>
            <a:endParaRPr lang="en-US" dirty="0"/>
          </a:p>
        </p:txBody>
      </p:sp>
      <p:pic>
        <p:nvPicPr>
          <p:cNvPr id="7" name="Recorded Sound">
            <a:hlinkClick r:id="" action="ppaction://media"/>
            <a:extLst>
              <a:ext uri="{FF2B5EF4-FFF2-40B4-BE49-F238E27FC236}">
                <a16:creationId xmlns:a16="http://schemas.microsoft.com/office/drawing/2014/main" id="{B35A08AE-F215-4794-B125-A8C0EFAD68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880789432"/>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76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46CAF-3C5A-4229-AE32-4183E9383148}"/>
              </a:ext>
            </a:extLst>
          </p:cNvPr>
          <p:cNvSpPr>
            <a:spLocks noGrp="1"/>
          </p:cNvSpPr>
          <p:nvPr>
            <p:ph type="title"/>
          </p:nvPr>
        </p:nvSpPr>
        <p:spPr>
          <a:xfrm>
            <a:off x="838200" y="641855"/>
            <a:ext cx="8092736" cy="772107"/>
          </a:xfrm>
        </p:spPr>
        <p:txBody>
          <a:bodyPr/>
          <a:lstStyle/>
          <a:p>
            <a:r>
              <a:rPr lang="en-US" dirty="0"/>
              <a:t>Ways to support an </a:t>
            </a:r>
            <a:r>
              <a:rPr lang="en-US" dirty="0" err="1"/>
              <a:t>EdTPA</a:t>
            </a:r>
            <a:r>
              <a:rPr lang="en-US" dirty="0"/>
              <a:t> candidate</a:t>
            </a:r>
          </a:p>
        </p:txBody>
      </p:sp>
      <p:sp>
        <p:nvSpPr>
          <p:cNvPr id="3" name="Content Placeholder 2">
            <a:extLst>
              <a:ext uri="{FF2B5EF4-FFF2-40B4-BE49-F238E27FC236}">
                <a16:creationId xmlns:a16="http://schemas.microsoft.com/office/drawing/2014/main" id="{17997E94-2CDF-4E7E-8579-A22F51EC4F32}"/>
              </a:ext>
            </a:extLst>
          </p:cNvPr>
          <p:cNvSpPr>
            <a:spLocks noGrp="1"/>
          </p:cNvSpPr>
          <p:nvPr>
            <p:ph idx="1"/>
          </p:nvPr>
        </p:nvSpPr>
        <p:spPr/>
        <p:txBody>
          <a:bodyPr/>
          <a:lstStyle/>
          <a:p>
            <a:pPr marL="457200" indent="-457200">
              <a:buAutoNum type="arabicPeriod"/>
            </a:pPr>
            <a:r>
              <a:rPr lang="en-US" dirty="0"/>
              <a:t>Support the candidate’s thinking and learning, giving feedback and asking probing questions to encourage growth and help them analyze and reflect on their teaching throughout the year.</a:t>
            </a:r>
          </a:p>
          <a:p>
            <a:pPr marL="457200" indent="-457200">
              <a:buAutoNum type="arabicPeriod"/>
            </a:pPr>
            <a:r>
              <a:rPr lang="en-US" dirty="0"/>
              <a:t>Emphasize the connections to T-Tess.</a:t>
            </a:r>
          </a:p>
          <a:p>
            <a:pPr marL="457200" indent="-457200">
              <a:buAutoNum type="arabicPeriod"/>
            </a:pPr>
            <a:r>
              <a:rPr lang="en-US" dirty="0"/>
              <a:t>Encourage the Intern teacher to work on the portfolio in manageable pieces and check in with them on their progress.  Help them set up a calendar.</a:t>
            </a:r>
          </a:p>
          <a:p>
            <a:pPr marL="457200" indent="-457200">
              <a:buAutoNum type="arabicPeriod"/>
            </a:pPr>
            <a:r>
              <a:rPr lang="en-US" dirty="0"/>
              <a:t>Help them select a time of year to complete portfolio- where you are in the curriculum, etc., helping identify the TEKS and central focus for the learning segment.</a:t>
            </a:r>
          </a:p>
          <a:p>
            <a:pPr marL="457200" indent="-457200">
              <a:buAutoNum type="arabicPeriod"/>
            </a:pPr>
            <a:r>
              <a:rPr lang="en-US" dirty="0"/>
              <a:t>Provide them access to the necessary materials- extra paper, color printing, IT support, hardware needed for video, permission slips for videoing students.</a:t>
            </a:r>
          </a:p>
          <a:p>
            <a:pPr marL="457200" indent="-457200">
              <a:buAutoNum type="arabicPeriod"/>
            </a:pPr>
            <a:r>
              <a:rPr lang="en-US" dirty="0"/>
              <a:t>Provide understanding, patience, active listening and advice when the need arises.</a:t>
            </a:r>
          </a:p>
          <a:p>
            <a:pPr marL="457200" indent="-457200">
              <a:buAutoNum type="arabicPeriod"/>
            </a:pPr>
            <a:endParaRPr lang="en-US" dirty="0"/>
          </a:p>
        </p:txBody>
      </p:sp>
      <p:sp>
        <p:nvSpPr>
          <p:cNvPr id="4" name="Slide Number Placeholder 3">
            <a:extLst>
              <a:ext uri="{FF2B5EF4-FFF2-40B4-BE49-F238E27FC236}">
                <a16:creationId xmlns:a16="http://schemas.microsoft.com/office/drawing/2014/main" id="{F9B2085F-6DFD-4ADF-A6A0-085314AE5C35}"/>
              </a:ext>
            </a:extLst>
          </p:cNvPr>
          <p:cNvSpPr>
            <a:spLocks noGrp="1"/>
          </p:cNvSpPr>
          <p:nvPr>
            <p:ph type="sldNum" sz="quarter" idx="10"/>
          </p:nvPr>
        </p:nvSpPr>
        <p:spPr/>
        <p:txBody>
          <a:bodyPr/>
          <a:lstStyle/>
          <a:p>
            <a:r>
              <a:rPr lang="en-US"/>
              <a:t>PAGE </a:t>
            </a:r>
            <a:fld id="{4A9B5881-4007-4345-955A-79C2656F0C49}" type="slidenum">
              <a:rPr lang="en-US" smtClean="0"/>
              <a:pPr/>
              <a:t>16</a:t>
            </a:fld>
            <a:endParaRPr lang="en-US" dirty="0"/>
          </a:p>
        </p:txBody>
      </p:sp>
      <p:pic>
        <p:nvPicPr>
          <p:cNvPr id="6" name="Recorded Sound">
            <a:hlinkClick r:id="" action="ppaction://media"/>
            <a:extLst>
              <a:ext uri="{FF2B5EF4-FFF2-40B4-BE49-F238E27FC236}">
                <a16:creationId xmlns:a16="http://schemas.microsoft.com/office/drawing/2014/main" id="{063DC1D5-F21C-4BD0-992B-3CA8328C02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402565086"/>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0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1DDEF4-3FC4-48C8-BEC3-E07D921D7F70}"/>
              </a:ext>
            </a:extLst>
          </p:cNvPr>
          <p:cNvSpPr>
            <a:spLocks noGrp="1"/>
          </p:cNvSpPr>
          <p:nvPr>
            <p:ph type="sldNum" sz="quarter" idx="10"/>
          </p:nvPr>
        </p:nvSpPr>
        <p:spPr/>
        <p:txBody>
          <a:bodyPr/>
          <a:lstStyle/>
          <a:p>
            <a:r>
              <a:rPr lang="en-US"/>
              <a:t>PAGE </a:t>
            </a:r>
            <a:fld id="{4A9B5881-4007-4345-955A-79C2656F0C49}" type="slidenum">
              <a:rPr lang="en-US" smtClean="0"/>
              <a:pPr/>
              <a:t>17</a:t>
            </a:fld>
            <a:endParaRPr lang="en-US" dirty="0"/>
          </a:p>
        </p:txBody>
      </p:sp>
      <p:graphicFrame>
        <p:nvGraphicFramePr>
          <p:cNvPr id="3" name="Object 2">
            <a:hlinkClick r:id="" action="ppaction://ole?verb=0"/>
            <a:extLst>
              <a:ext uri="{FF2B5EF4-FFF2-40B4-BE49-F238E27FC236}">
                <a16:creationId xmlns:a16="http://schemas.microsoft.com/office/drawing/2014/main" id="{5E242C0B-1DD9-42DE-A4AE-5524D5244E9F}"/>
              </a:ext>
            </a:extLst>
          </p:cNvPr>
          <p:cNvGraphicFramePr>
            <a:graphicFrameLocks noChangeAspect="1"/>
          </p:cNvGraphicFramePr>
          <p:nvPr>
            <p:extLst>
              <p:ext uri="{D42A27DB-BD31-4B8C-83A1-F6EECF244321}">
                <p14:modId xmlns:p14="http://schemas.microsoft.com/office/powerpoint/2010/main" val="1703147470"/>
              </p:ext>
            </p:extLst>
          </p:nvPr>
        </p:nvGraphicFramePr>
        <p:xfrm>
          <a:off x="2415655" y="0"/>
          <a:ext cx="7383438" cy="6540893"/>
        </p:xfrm>
        <a:graphic>
          <a:graphicData uri="http://schemas.openxmlformats.org/presentationml/2006/ole">
            <mc:AlternateContent xmlns:mc="http://schemas.openxmlformats.org/markup-compatibility/2006">
              <mc:Choice xmlns:v="urn:schemas-microsoft-com:vml" Requires="v">
                <p:oleObj spid="_x0000_s1046" name="Presentation" r:id="rId7" imgW="4048200" imgH="5238720" progId="PowerPoint.Show.12">
                  <p:embed/>
                </p:oleObj>
              </mc:Choice>
              <mc:Fallback>
                <p:oleObj name="Presentation" r:id="rId7" imgW="4048200" imgH="5238720" progId="PowerPoint.Show.12">
                  <p:embed/>
                  <p:pic>
                    <p:nvPicPr>
                      <p:cNvPr id="0" name=""/>
                      <p:cNvPicPr/>
                      <p:nvPr/>
                    </p:nvPicPr>
                    <p:blipFill>
                      <a:blip r:embed="rId8"/>
                      <a:stretch>
                        <a:fillRect/>
                      </a:stretch>
                    </p:blipFill>
                    <p:spPr>
                      <a:xfrm>
                        <a:off x="2415655" y="0"/>
                        <a:ext cx="7383438" cy="6540893"/>
                      </a:xfrm>
                      <a:prstGeom prst="rect">
                        <a:avLst/>
                      </a:prstGeom>
                    </p:spPr>
                  </p:pic>
                </p:oleObj>
              </mc:Fallback>
            </mc:AlternateContent>
          </a:graphicData>
        </a:graphic>
      </p:graphicFrame>
      <p:pic>
        <p:nvPicPr>
          <p:cNvPr id="5" name="Recorded Sound">
            <a:hlinkClick r:id="" action="ppaction://media"/>
            <a:extLst>
              <a:ext uri="{FF2B5EF4-FFF2-40B4-BE49-F238E27FC236}">
                <a16:creationId xmlns:a16="http://schemas.microsoft.com/office/drawing/2014/main" id="{65BF7175-1F2A-46D5-B045-22C9C86AA27E}"/>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5851525" y="3184525"/>
            <a:ext cx="487363" cy="487363"/>
          </a:xfrm>
          <a:prstGeom prst="rect">
            <a:avLst/>
          </a:prstGeom>
        </p:spPr>
      </p:pic>
      <p:pic>
        <p:nvPicPr>
          <p:cNvPr id="4" name="Recorded Sound">
            <a:hlinkClick r:id="" action="ppaction://media"/>
            <a:extLst>
              <a:ext uri="{FF2B5EF4-FFF2-40B4-BE49-F238E27FC236}">
                <a16:creationId xmlns:a16="http://schemas.microsoft.com/office/drawing/2014/main" id="{0A8CA705-177E-41F5-AC1B-B026AA4C72F0}"/>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649044459"/>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609"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00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83FFB-56F2-401E-8AEF-A6FADD7FF2E8}"/>
              </a:ext>
            </a:extLst>
          </p:cNvPr>
          <p:cNvSpPr>
            <a:spLocks noGrp="1"/>
          </p:cNvSpPr>
          <p:nvPr>
            <p:ph type="title"/>
          </p:nvPr>
        </p:nvSpPr>
        <p:spPr/>
        <p:txBody>
          <a:bodyPr/>
          <a:lstStyle/>
          <a:p>
            <a:r>
              <a:rPr lang="en-US" dirty="0"/>
              <a:t>Formal Observations of the Teacher Intern</a:t>
            </a:r>
          </a:p>
        </p:txBody>
      </p:sp>
      <p:pic>
        <p:nvPicPr>
          <p:cNvPr id="6" name="Content Placeholder 5">
            <a:extLst>
              <a:ext uri="{FF2B5EF4-FFF2-40B4-BE49-F238E27FC236}">
                <a16:creationId xmlns:a16="http://schemas.microsoft.com/office/drawing/2014/main" id="{D1860427-F4B2-479F-BD92-3EEADB7A2F81}"/>
              </a:ext>
            </a:extLst>
          </p:cNvPr>
          <p:cNvPicPr>
            <a:picLocks noGrp="1" noChangeAspect="1"/>
          </p:cNvPicPr>
          <p:nvPr>
            <p:ph sz="half" idx="1"/>
          </p:nvPr>
        </p:nvPicPr>
        <p:blipFill>
          <a:blip r:embed="rId4"/>
          <a:stretch>
            <a:fillRect/>
          </a:stretch>
        </p:blipFill>
        <p:spPr>
          <a:xfrm>
            <a:off x="1301115" y="1564368"/>
            <a:ext cx="4308021" cy="4351338"/>
          </a:xfrm>
          <a:prstGeom prst="rect">
            <a:avLst/>
          </a:prstGeom>
        </p:spPr>
      </p:pic>
      <p:sp>
        <p:nvSpPr>
          <p:cNvPr id="4" name="Content Placeholder 3">
            <a:extLst>
              <a:ext uri="{FF2B5EF4-FFF2-40B4-BE49-F238E27FC236}">
                <a16:creationId xmlns:a16="http://schemas.microsoft.com/office/drawing/2014/main" id="{FBE49B2F-C6E9-4A40-BE9C-C0570794D3C5}"/>
              </a:ext>
            </a:extLst>
          </p:cNvPr>
          <p:cNvSpPr>
            <a:spLocks noGrp="1"/>
          </p:cNvSpPr>
          <p:nvPr>
            <p:ph sz="half" idx="2"/>
          </p:nvPr>
        </p:nvSpPr>
        <p:spPr/>
        <p:txBody>
          <a:bodyPr/>
          <a:lstStyle/>
          <a:p>
            <a:r>
              <a:rPr lang="en-US" dirty="0"/>
              <a:t>Observations should last 45 minutes.</a:t>
            </a:r>
          </a:p>
          <a:p>
            <a:r>
              <a:rPr lang="en-US" dirty="0"/>
              <a:t>Observe your Teacher Intern teach twice each semester (Sept, Nov, Jan, March).</a:t>
            </a:r>
          </a:p>
          <a:p>
            <a:r>
              <a:rPr lang="en-US" dirty="0"/>
              <a:t>Conference with the Teacher Intern to ask reflective questions and provide 1-2 suggestions.</a:t>
            </a:r>
          </a:p>
          <a:p>
            <a:r>
              <a:rPr lang="en-US" dirty="0"/>
              <a:t>Send a copy of each form with the Teacher Intern to Internship class as you complete these observations.  </a:t>
            </a:r>
          </a:p>
          <a:p>
            <a:r>
              <a:rPr lang="en-US" dirty="0"/>
              <a:t>These forms will be provided and there are copies of them in your Mentor Teacher handbook.  </a:t>
            </a:r>
          </a:p>
        </p:txBody>
      </p:sp>
      <p:sp>
        <p:nvSpPr>
          <p:cNvPr id="5" name="Slide Number Placeholder 4">
            <a:extLst>
              <a:ext uri="{FF2B5EF4-FFF2-40B4-BE49-F238E27FC236}">
                <a16:creationId xmlns:a16="http://schemas.microsoft.com/office/drawing/2014/main" id="{FB24B2E1-9EC9-4D3D-8352-D8D0ACE8CF85}"/>
              </a:ext>
            </a:extLst>
          </p:cNvPr>
          <p:cNvSpPr>
            <a:spLocks noGrp="1"/>
          </p:cNvSpPr>
          <p:nvPr>
            <p:ph type="sldNum" sz="quarter" idx="10"/>
          </p:nvPr>
        </p:nvSpPr>
        <p:spPr/>
        <p:txBody>
          <a:bodyPr/>
          <a:lstStyle/>
          <a:p>
            <a:r>
              <a:rPr lang="en-US"/>
              <a:t>PAGE </a:t>
            </a:r>
            <a:fld id="{4A9B5881-4007-4345-955A-79C2656F0C49}" type="slidenum">
              <a:rPr lang="en-US" smtClean="0"/>
              <a:pPr/>
              <a:t>18</a:t>
            </a:fld>
            <a:endParaRPr lang="en-US" dirty="0"/>
          </a:p>
        </p:txBody>
      </p:sp>
      <p:pic>
        <p:nvPicPr>
          <p:cNvPr id="3" name="Recorded Sound">
            <a:hlinkClick r:id="" action="ppaction://media"/>
            <a:extLst>
              <a:ext uri="{FF2B5EF4-FFF2-40B4-BE49-F238E27FC236}">
                <a16:creationId xmlns:a16="http://schemas.microsoft.com/office/drawing/2014/main" id="{9930C66F-4513-40D3-919A-B2AC72869D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40978"/>
            <a:ext cx="609600" cy="609600"/>
          </a:xfrm>
          <a:prstGeom prst="rect">
            <a:avLst/>
          </a:prstGeom>
        </p:spPr>
      </p:pic>
    </p:spTree>
    <p:extLst>
      <p:ext uri="{BB962C8B-B14F-4D97-AF65-F5344CB8AC3E}">
        <p14:creationId xmlns:p14="http://schemas.microsoft.com/office/powerpoint/2010/main" val="971785288"/>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7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21865-C9A8-4530-9855-2B575B28D519}"/>
              </a:ext>
            </a:extLst>
          </p:cNvPr>
          <p:cNvSpPr>
            <a:spLocks noGrp="1"/>
          </p:cNvSpPr>
          <p:nvPr>
            <p:ph type="title"/>
          </p:nvPr>
        </p:nvSpPr>
        <p:spPr/>
        <p:txBody>
          <a:bodyPr/>
          <a:lstStyle/>
          <a:p>
            <a:r>
              <a:rPr lang="en-US" dirty="0"/>
              <a:t>Teacher Intern observing the Mentor Teacher</a:t>
            </a:r>
          </a:p>
        </p:txBody>
      </p:sp>
      <p:pic>
        <p:nvPicPr>
          <p:cNvPr id="6" name="Content Placeholder 5">
            <a:extLst>
              <a:ext uri="{FF2B5EF4-FFF2-40B4-BE49-F238E27FC236}">
                <a16:creationId xmlns:a16="http://schemas.microsoft.com/office/drawing/2014/main" id="{50A9AE12-A713-4847-9E5D-BB3A22A96FA2}"/>
              </a:ext>
            </a:extLst>
          </p:cNvPr>
          <p:cNvPicPr>
            <a:picLocks noGrp="1" noChangeAspect="1"/>
          </p:cNvPicPr>
          <p:nvPr>
            <p:ph sz="half" idx="1"/>
          </p:nvPr>
        </p:nvPicPr>
        <p:blipFill>
          <a:blip r:embed="rId4"/>
          <a:stretch>
            <a:fillRect/>
          </a:stretch>
        </p:blipFill>
        <p:spPr>
          <a:xfrm>
            <a:off x="1458661" y="1825625"/>
            <a:ext cx="3940678" cy="4351338"/>
          </a:xfrm>
          <a:prstGeom prst="rect">
            <a:avLst/>
          </a:prstGeom>
        </p:spPr>
      </p:pic>
      <p:sp>
        <p:nvSpPr>
          <p:cNvPr id="4" name="Content Placeholder 3">
            <a:extLst>
              <a:ext uri="{FF2B5EF4-FFF2-40B4-BE49-F238E27FC236}">
                <a16:creationId xmlns:a16="http://schemas.microsoft.com/office/drawing/2014/main" id="{EFA35938-F6A2-485A-A952-24A9C9BE5786}"/>
              </a:ext>
            </a:extLst>
          </p:cNvPr>
          <p:cNvSpPr>
            <a:spLocks noGrp="1"/>
          </p:cNvSpPr>
          <p:nvPr>
            <p:ph sz="half" idx="2"/>
          </p:nvPr>
        </p:nvSpPr>
        <p:spPr/>
        <p:txBody>
          <a:bodyPr/>
          <a:lstStyle/>
          <a:p>
            <a:r>
              <a:rPr lang="en-US" dirty="0"/>
              <a:t>Observations should last 45 minutes.</a:t>
            </a:r>
          </a:p>
          <a:p>
            <a:r>
              <a:rPr lang="en-US" dirty="0"/>
              <a:t>Make arrangements for the Teacher Intern to observe you at least twice each semester (Oct, Dec, Feb, April)</a:t>
            </a:r>
          </a:p>
          <a:p>
            <a:r>
              <a:rPr lang="en-US" dirty="0"/>
              <a:t>Conduct a post-observation conference.</a:t>
            </a:r>
          </a:p>
          <a:p>
            <a:pPr marL="0" indent="0">
              <a:buNone/>
            </a:pPr>
            <a:r>
              <a:rPr lang="en-US" dirty="0"/>
              <a:t>    Coach the Teacher Intern and point out </a:t>
            </a:r>
          </a:p>
          <a:p>
            <a:pPr marL="0" indent="0">
              <a:buNone/>
            </a:pPr>
            <a:r>
              <a:rPr lang="en-US" dirty="0"/>
              <a:t>     strategies you used.  Allow them to ask    </a:t>
            </a:r>
          </a:p>
          <a:p>
            <a:pPr marL="0" indent="0">
              <a:buNone/>
            </a:pPr>
            <a:r>
              <a:rPr lang="en-US" dirty="0"/>
              <a:t>     questions. </a:t>
            </a:r>
          </a:p>
          <a:p>
            <a:r>
              <a:rPr lang="en-US" dirty="0"/>
              <a:t> Remind the Teacher Intern to turn in the Observation forms at Internship class. </a:t>
            </a:r>
          </a:p>
        </p:txBody>
      </p:sp>
      <p:sp>
        <p:nvSpPr>
          <p:cNvPr id="5" name="Slide Number Placeholder 4">
            <a:extLst>
              <a:ext uri="{FF2B5EF4-FFF2-40B4-BE49-F238E27FC236}">
                <a16:creationId xmlns:a16="http://schemas.microsoft.com/office/drawing/2014/main" id="{73D73BC8-EF35-4EB2-A4C9-9ADE7B6A4E77}"/>
              </a:ext>
            </a:extLst>
          </p:cNvPr>
          <p:cNvSpPr>
            <a:spLocks noGrp="1"/>
          </p:cNvSpPr>
          <p:nvPr>
            <p:ph type="sldNum" sz="quarter" idx="10"/>
          </p:nvPr>
        </p:nvSpPr>
        <p:spPr/>
        <p:txBody>
          <a:bodyPr/>
          <a:lstStyle/>
          <a:p>
            <a:r>
              <a:rPr lang="en-US"/>
              <a:t>PAGE </a:t>
            </a:r>
            <a:fld id="{4A9B5881-4007-4345-955A-79C2656F0C49}" type="slidenum">
              <a:rPr lang="en-US" smtClean="0"/>
              <a:pPr/>
              <a:t>19</a:t>
            </a:fld>
            <a:endParaRPr lang="en-US" dirty="0"/>
          </a:p>
        </p:txBody>
      </p:sp>
      <p:pic>
        <p:nvPicPr>
          <p:cNvPr id="3" name="Recorded Sound">
            <a:hlinkClick r:id="" action="ppaction://media"/>
            <a:extLst>
              <a:ext uri="{FF2B5EF4-FFF2-40B4-BE49-F238E27FC236}">
                <a16:creationId xmlns:a16="http://schemas.microsoft.com/office/drawing/2014/main" id="{8264A631-C5E1-4EC7-83A9-0D189AB7E3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533007874"/>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8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58AE6-56F6-44E8-8BBF-23277B1773E4}"/>
              </a:ext>
            </a:extLst>
          </p:cNvPr>
          <p:cNvSpPr>
            <a:spLocks noGrp="1"/>
          </p:cNvSpPr>
          <p:nvPr>
            <p:ph type="title"/>
          </p:nvPr>
        </p:nvSpPr>
        <p:spPr>
          <a:gradFill>
            <a:gsLst>
              <a:gs pos="1000">
                <a:schemeClr val="tx1">
                  <a:lumMod val="85000"/>
                  <a:lumOff val="15000"/>
                </a:schemeClr>
              </a:gs>
              <a:gs pos="100000">
                <a:schemeClr val="accent2">
                  <a:lumMod val="50000"/>
                </a:schemeClr>
              </a:gs>
            </a:gsLst>
          </a:gradFill>
        </p:spPr>
        <p:txBody>
          <a:bodyPr/>
          <a:lstStyle/>
          <a:p>
            <a:pPr algn="r"/>
            <a:r>
              <a:rPr lang="en-US" dirty="0">
                <a:solidFill>
                  <a:schemeClr val="bg1"/>
                </a:solidFill>
              </a:rPr>
              <a:t>Course</a:t>
            </a:r>
            <a:br>
              <a:rPr lang="en-US" dirty="0">
                <a:solidFill>
                  <a:schemeClr val="bg1"/>
                </a:solidFill>
              </a:rPr>
            </a:br>
            <a:r>
              <a:rPr lang="en-US" dirty="0">
                <a:solidFill>
                  <a:schemeClr val="bg1"/>
                </a:solidFill>
              </a:rPr>
              <a:t>Outline</a:t>
            </a:r>
          </a:p>
        </p:txBody>
      </p:sp>
      <p:graphicFrame>
        <p:nvGraphicFramePr>
          <p:cNvPr id="10" name="Content Placeholder 2" descr="List Content Placeholder">
            <a:extLst>
              <a:ext uri="{FF2B5EF4-FFF2-40B4-BE49-F238E27FC236}">
                <a16:creationId xmlns:a16="http://schemas.microsoft.com/office/drawing/2014/main" id="{4DBF5C5D-E8C1-4EFB-87B6-B4245AB407AE}"/>
              </a:ext>
            </a:extLst>
          </p:cNvPr>
          <p:cNvGraphicFramePr>
            <a:graphicFrameLocks noGrp="1"/>
          </p:cNvGraphicFramePr>
          <p:nvPr>
            <p:ph idx="1"/>
            <p:extLst>
              <p:ext uri="{D42A27DB-BD31-4B8C-83A1-F6EECF244321}">
                <p14:modId xmlns:p14="http://schemas.microsoft.com/office/powerpoint/2010/main" val="2619684516"/>
              </p:ext>
            </p:extLst>
          </p:nvPr>
        </p:nvGraphicFramePr>
        <p:xfrm>
          <a:off x="4562476" y="365125"/>
          <a:ext cx="6791323" cy="59848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0" name="Slide Number Placeholder 19">
            <a:extLst>
              <a:ext uri="{FF2B5EF4-FFF2-40B4-BE49-F238E27FC236}">
                <a16:creationId xmlns:a16="http://schemas.microsoft.com/office/drawing/2014/main" id="{3AEC0301-E9AA-4478-9E23-C372DBDCE653}"/>
              </a:ext>
            </a:extLst>
          </p:cNvPr>
          <p:cNvSpPr>
            <a:spLocks noGrp="1"/>
          </p:cNvSpPr>
          <p:nvPr>
            <p:ph type="sldNum" sz="quarter" idx="10"/>
          </p:nvPr>
        </p:nvSpPr>
        <p:spPr/>
        <p:txBody>
          <a:bodyPr/>
          <a:lstStyle/>
          <a:p>
            <a:r>
              <a:rPr lang="en-US" dirty="0"/>
              <a:t>PAGE </a:t>
            </a:r>
            <a:fld id="{4A9B5881-4007-4345-955A-79C2656F0C49}" type="slidenum">
              <a:rPr lang="en-US" smtClean="0"/>
              <a:pPr/>
              <a:t>2</a:t>
            </a:fld>
            <a:endParaRPr lang="en-US" dirty="0"/>
          </a:p>
        </p:txBody>
      </p:sp>
      <p:pic>
        <p:nvPicPr>
          <p:cNvPr id="3" name="slide 2">
            <a:hlinkClick r:id="" action="ppaction://media"/>
            <a:extLst>
              <a:ext uri="{FF2B5EF4-FFF2-40B4-BE49-F238E27FC236}">
                <a16:creationId xmlns:a16="http://schemas.microsoft.com/office/drawing/2014/main" id="{C1445419-F4D0-4A86-AE1E-14B0FD92A27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080338747"/>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C2F59478-70A1-4248-9C71-79D5912CDC53}"/>
              </a:ext>
            </a:extLst>
          </p:cNvPr>
          <p:cNvPicPr>
            <a:picLocks noGrp="1" noChangeAspect="1"/>
          </p:cNvPicPr>
          <p:nvPr>
            <p:ph type="pic" idx="11"/>
          </p:nvPr>
        </p:nvPicPr>
        <p:blipFill>
          <a:blip r:embed="rId4">
            <a:extLst>
              <a:ext uri="{28A0092B-C50C-407E-A947-70E740481C1C}">
                <a14:useLocalDpi xmlns:a14="http://schemas.microsoft.com/office/drawing/2010/main" val="0"/>
              </a:ext>
            </a:extLst>
          </a:blip>
          <a:srcRect t="5928" b="5928"/>
          <a:stretch>
            <a:fillRect/>
          </a:stretch>
        </p:blipFill>
        <p:spPr>
          <a:xfrm>
            <a:off x="382137" y="174670"/>
            <a:ext cx="5534026" cy="5899060"/>
          </a:xfrm>
        </p:spPr>
      </p:pic>
      <p:sp>
        <p:nvSpPr>
          <p:cNvPr id="3" name="Title 2">
            <a:extLst>
              <a:ext uri="{FF2B5EF4-FFF2-40B4-BE49-F238E27FC236}">
                <a16:creationId xmlns:a16="http://schemas.microsoft.com/office/drawing/2014/main" id="{2B77A4F7-1CD4-447F-B807-5E534DB5089D}"/>
              </a:ext>
            </a:extLst>
          </p:cNvPr>
          <p:cNvSpPr>
            <a:spLocks noGrp="1"/>
          </p:cNvSpPr>
          <p:nvPr>
            <p:ph type="title"/>
          </p:nvPr>
        </p:nvSpPr>
        <p:spPr>
          <a:xfrm>
            <a:off x="6657974" y="303301"/>
            <a:ext cx="4695825" cy="1449216"/>
          </a:xfrm>
        </p:spPr>
        <p:txBody>
          <a:bodyPr/>
          <a:lstStyle/>
          <a:p>
            <a:pPr algn="ctr"/>
            <a:r>
              <a:rPr lang="en-US" dirty="0"/>
              <a:t>Teacher Code of Ethics</a:t>
            </a:r>
          </a:p>
        </p:txBody>
      </p:sp>
      <p:sp>
        <p:nvSpPr>
          <p:cNvPr id="4" name="Content Placeholder 3">
            <a:extLst>
              <a:ext uri="{FF2B5EF4-FFF2-40B4-BE49-F238E27FC236}">
                <a16:creationId xmlns:a16="http://schemas.microsoft.com/office/drawing/2014/main" id="{C386C62A-17E6-40AF-95B8-83FE6F05000D}"/>
              </a:ext>
            </a:extLst>
          </p:cNvPr>
          <p:cNvSpPr>
            <a:spLocks noGrp="1"/>
          </p:cNvSpPr>
          <p:nvPr>
            <p:ph idx="1"/>
          </p:nvPr>
        </p:nvSpPr>
        <p:spPr/>
        <p:txBody>
          <a:bodyPr/>
          <a:lstStyle/>
          <a:p>
            <a:r>
              <a:rPr lang="en-US" dirty="0"/>
              <a:t>Part of our acknowledgement form that you will complete includes an acknowledgement of the Texas Teacher Code of Ethics.   In the packet you receive from your Intern, a copy of this document is included.  We ask that you review the Code of Ethics in order to help your Intern throughout this process .  You need not sign and return the acknowledgement from your packet to us.  </a:t>
            </a:r>
          </a:p>
        </p:txBody>
      </p:sp>
      <p:sp>
        <p:nvSpPr>
          <p:cNvPr id="5" name="Slide Number Placeholder 4">
            <a:extLst>
              <a:ext uri="{FF2B5EF4-FFF2-40B4-BE49-F238E27FC236}">
                <a16:creationId xmlns:a16="http://schemas.microsoft.com/office/drawing/2014/main" id="{E1668F37-AE47-48B8-B65E-8B996E2A656A}"/>
              </a:ext>
            </a:extLst>
          </p:cNvPr>
          <p:cNvSpPr>
            <a:spLocks noGrp="1"/>
          </p:cNvSpPr>
          <p:nvPr>
            <p:ph type="sldNum" sz="quarter" idx="10"/>
          </p:nvPr>
        </p:nvSpPr>
        <p:spPr/>
        <p:txBody>
          <a:bodyPr/>
          <a:lstStyle/>
          <a:p>
            <a:r>
              <a:rPr lang="en-US"/>
              <a:t>PAGE </a:t>
            </a:r>
            <a:fld id="{4A9B5881-4007-4345-955A-79C2656F0C49}" type="slidenum">
              <a:rPr lang="en-US" smtClean="0"/>
              <a:pPr/>
              <a:t>20</a:t>
            </a:fld>
            <a:endParaRPr lang="en-US" dirty="0"/>
          </a:p>
        </p:txBody>
      </p:sp>
      <p:pic>
        <p:nvPicPr>
          <p:cNvPr id="7" name="Recorded Sound">
            <a:hlinkClick r:id="" action="ppaction://media"/>
            <a:extLst>
              <a:ext uri="{FF2B5EF4-FFF2-40B4-BE49-F238E27FC236}">
                <a16:creationId xmlns:a16="http://schemas.microsoft.com/office/drawing/2014/main" id="{15F1906A-BC1C-4921-B48B-A1F998CE05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181904040"/>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9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29A8D-8161-4C50-A40F-41056D87CEBC}"/>
              </a:ext>
            </a:extLst>
          </p:cNvPr>
          <p:cNvSpPr>
            <a:spLocks noGrp="1"/>
          </p:cNvSpPr>
          <p:nvPr>
            <p:ph type="title"/>
          </p:nvPr>
        </p:nvSpPr>
        <p:spPr/>
        <p:txBody>
          <a:bodyPr>
            <a:normAutofit/>
          </a:bodyPr>
          <a:lstStyle/>
          <a:p>
            <a:r>
              <a:rPr lang="en-US" sz="3200" dirty="0"/>
              <a:t>Thank you for being a part of our Professional Network!</a:t>
            </a:r>
            <a:br>
              <a:rPr lang="en-US" dirty="0"/>
            </a:br>
            <a:br>
              <a:rPr lang="en-US" dirty="0"/>
            </a:br>
            <a:br>
              <a:rPr lang="en-US" sz="4000" dirty="0"/>
            </a:br>
            <a:br>
              <a:rPr lang="en-US" sz="4000" dirty="0"/>
            </a:br>
            <a:br>
              <a:rPr lang="en-US" sz="4000" dirty="0"/>
            </a:br>
            <a:endParaRPr lang="en-US" sz="4000" dirty="0"/>
          </a:p>
        </p:txBody>
      </p:sp>
      <p:sp>
        <p:nvSpPr>
          <p:cNvPr id="4" name="Slide Number Placeholder 3">
            <a:extLst>
              <a:ext uri="{FF2B5EF4-FFF2-40B4-BE49-F238E27FC236}">
                <a16:creationId xmlns:a16="http://schemas.microsoft.com/office/drawing/2014/main" id="{3EBF5CC4-451D-4A8E-9F82-DB445BCC2E93}"/>
              </a:ext>
            </a:extLst>
          </p:cNvPr>
          <p:cNvSpPr>
            <a:spLocks noGrp="1"/>
          </p:cNvSpPr>
          <p:nvPr>
            <p:ph type="sldNum" sz="quarter" idx="10"/>
          </p:nvPr>
        </p:nvSpPr>
        <p:spPr/>
        <p:txBody>
          <a:bodyPr/>
          <a:lstStyle/>
          <a:p>
            <a:r>
              <a:rPr lang="en-US"/>
              <a:t>PAGE </a:t>
            </a:r>
            <a:fld id="{4A9B5881-4007-4345-955A-79C2656F0C49}" type="slidenum">
              <a:rPr lang="en-US" smtClean="0"/>
              <a:pPr/>
              <a:t>21</a:t>
            </a:fld>
            <a:endParaRPr lang="en-US" dirty="0"/>
          </a:p>
        </p:txBody>
      </p:sp>
      <p:sp>
        <p:nvSpPr>
          <p:cNvPr id="7" name="TextBox 6">
            <a:extLst>
              <a:ext uri="{FF2B5EF4-FFF2-40B4-BE49-F238E27FC236}">
                <a16:creationId xmlns:a16="http://schemas.microsoft.com/office/drawing/2014/main" id="{06EB8DF2-1926-4E67-97D2-3F453A3A9C2D}"/>
              </a:ext>
            </a:extLst>
          </p:cNvPr>
          <p:cNvSpPr txBox="1"/>
          <p:nvPr/>
        </p:nvSpPr>
        <p:spPr>
          <a:xfrm>
            <a:off x="177334" y="7464886"/>
            <a:ext cx="7307801" cy="230832"/>
          </a:xfrm>
          <a:prstGeom prst="rect">
            <a:avLst/>
          </a:prstGeom>
          <a:noFill/>
        </p:spPr>
        <p:txBody>
          <a:bodyPr wrap="square" rtlCol="0">
            <a:spAutoFit/>
          </a:bodyPr>
          <a:lstStyle/>
          <a:p>
            <a:r>
              <a:rPr lang="en-US" sz="900">
                <a:hlinkClick r:id="rId4" tooltip="https://www.simplyevani.com/tag/family/"/>
              </a:rPr>
              <a:t>This Photo</a:t>
            </a:r>
            <a:r>
              <a:rPr lang="en-US" sz="900"/>
              <a:t> by Unknown Author is licensed under </a:t>
            </a:r>
            <a:r>
              <a:rPr lang="en-US" sz="900">
                <a:hlinkClick r:id="rId5" tooltip="https://creativecommons.org/licenses/by-nc-nd/3.0/"/>
              </a:rPr>
              <a:t>CC BY-NC-ND</a:t>
            </a:r>
            <a:endParaRPr lang="en-US" sz="900"/>
          </a:p>
        </p:txBody>
      </p:sp>
      <p:pic>
        <p:nvPicPr>
          <p:cNvPr id="11" name="Content Placeholder 10">
            <a:extLst>
              <a:ext uri="{FF2B5EF4-FFF2-40B4-BE49-F238E27FC236}">
                <a16:creationId xmlns:a16="http://schemas.microsoft.com/office/drawing/2014/main" id="{3FF72BBF-9BB4-421C-99B3-D8D92B8366CD}"/>
              </a:ext>
            </a:extLst>
          </p:cNvPr>
          <p:cNvPicPr>
            <a:picLocks noGrp="1" noChangeAspect="1"/>
          </p:cNvPicPr>
          <p:nvPr>
            <p:ph idx="1"/>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0" y="37103"/>
            <a:ext cx="7485135" cy="6312898"/>
          </a:xfrm>
        </p:spPr>
      </p:pic>
      <p:sp>
        <p:nvSpPr>
          <p:cNvPr id="12" name="TextBox 11">
            <a:extLst>
              <a:ext uri="{FF2B5EF4-FFF2-40B4-BE49-F238E27FC236}">
                <a16:creationId xmlns:a16="http://schemas.microsoft.com/office/drawing/2014/main" id="{6150BE75-90FD-4439-BB84-6A0199678B7E}"/>
              </a:ext>
            </a:extLst>
          </p:cNvPr>
          <p:cNvSpPr txBox="1"/>
          <p:nvPr/>
        </p:nvSpPr>
        <p:spPr>
          <a:xfrm>
            <a:off x="0" y="6341459"/>
            <a:ext cx="7485135" cy="239373"/>
          </a:xfrm>
          <a:prstGeom prst="rect">
            <a:avLst/>
          </a:prstGeom>
          <a:noFill/>
        </p:spPr>
        <p:txBody>
          <a:bodyPr wrap="square" rtlCol="0">
            <a:spAutoFit/>
          </a:bodyPr>
          <a:lstStyle/>
          <a:p>
            <a:r>
              <a:rPr lang="en-US" sz="900">
                <a:hlinkClick r:id="rId7" tooltip="http://nolearninglimits.blogspot.com/"/>
              </a:rPr>
              <a:t>This Photo</a:t>
            </a:r>
            <a:r>
              <a:rPr lang="en-US" sz="900"/>
              <a:t> by Unknown Author is licensed under </a:t>
            </a:r>
            <a:r>
              <a:rPr lang="en-US" sz="900">
                <a:hlinkClick r:id="rId8" tooltip="https://creativecommons.org/licenses/by-nc-sa/3.0/"/>
              </a:rPr>
              <a:t>CC BY-SA-NC</a:t>
            </a:r>
            <a:endParaRPr lang="en-US" sz="900"/>
          </a:p>
        </p:txBody>
      </p:sp>
      <p:pic>
        <p:nvPicPr>
          <p:cNvPr id="5" name="Recorded Sound">
            <a:hlinkClick r:id="" action="ppaction://media"/>
            <a:extLst>
              <a:ext uri="{FF2B5EF4-FFF2-40B4-BE49-F238E27FC236}">
                <a16:creationId xmlns:a16="http://schemas.microsoft.com/office/drawing/2014/main" id="{00380AC7-DA3F-4702-BF92-C9D18A38628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075062398"/>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25202-C0D6-49AB-9AA6-A20400857926}"/>
              </a:ext>
            </a:extLst>
          </p:cNvPr>
          <p:cNvSpPr>
            <a:spLocks noGrp="1"/>
          </p:cNvSpPr>
          <p:nvPr>
            <p:ph type="title"/>
          </p:nvPr>
        </p:nvSpPr>
        <p:spPr>
          <a:xfrm flipV="1">
            <a:off x="7873611" y="1562099"/>
            <a:ext cx="3923999" cy="114310"/>
          </a:xfrm>
        </p:spPr>
        <p:txBody>
          <a:bodyPr/>
          <a:lstStyle/>
          <a:p>
            <a:r>
              <a:rPr lang="en-US" sz="1400"/>
              <a:t>TH</a:t>
            </a:r>
            <a:endParaRPr lang="en-US" sz="1400" dirty="0"/>
          </a:p>
        </p:txBody>
      </p:sp>
      <p:sp>
        <p:nvSpPr>
          <p:cNvPr id="3" name="Text Placeholder 2">
            <a:extLst>
              <a:ext uri="{FF2B5EF4-FFF2-40B4-BE49-F238E27FC236}">
                <a16:creationId xmlns:a16="http://schemas.microsoft.com/office/drawing/2014/main" id="{6AC780ED-F810-447C-B1CA-FD2EB537856E}"/>
              </a:ext>
            </a:extLst>
          </p:cNvPr>
          <p:cNvSpPr>
            <a:spLocks noGrp="1"/>
          </p:cNvSpPr>
          <p:nvPr>
            <p:ph type="body" sz="half" idx="2"/>
          </p:nvPr>
        </p:nvSpPr>
        <p:spPr/>
        <p:txBody>
          <a:bodyPr/>
          <a:lstStyle/>
          <a:p>
            <a:r>
              <a:rPr lang="en-US" dirty="0"/>
              <a:t>Please scan this QR code and complete your acknowledgement of completion of training.  </a:t>
            </a:r>
          </a:p>
        </p:txBody>
      </p:sp>
      <p:sp>
        <p:nvSpPr>
          <p:cNvPr id="4" name="Slide Number Placeholder 3">
            <a:extLst>
              <a:ext uri="{FF2B5EF4-FFF2-40B4-BE49-F238E27FC236}">
                <a16:creationId xmlns:a16="http://schemas.microsoft.com/office/drawing/2014/main" id="{CB5C7BE0-2E52-44AE-B43C-8595E9D71B16}"/>
              </a:ext>
            </a:extLst>
          </p:cNvPr>
          <p:cNvSpPr>
            <a:spLocks noGrp="1"/>
          </p:cNvSpPr>
          <p:nvPr>
            <p:ph type="sldNum" sz="quarter" idx="10"/>
          </p:nvPr>
        </p:nvSpPr>
        <p:spPr/>
        <p:txBody>
          <a:bodyPr/>
          <a:lstStyle/>
          <a:p>
            <a:r>
              <a:rPr lang="en-US"/>
              <a:t>PAGE </a:t>
            </a:r>
            <a:fld id="{4A9B5881-4007-4345-955A-79C2656F0C49}" type="slidenum">
              <a:rPr lang="en-US" smtClean="0"/>
              <a:pPr/>
              <a:t>22</a:t>
            </a:fld>
            <a:endParaRPr lang="en-US" dirty="0"/>
          </a:p>
        </p:txBody>
      </p:sp>
      <p:sp>
        <p:nvSpPr>
          <p:cNvPr id="6" name="Picture Placeholder 5">
            <a:extLst>
              <a:ext uri="{FF2B5EF4-FFF2-40B4-BE49-F238E27FC236}">
                <a16:creationId xmlns:a16="http://schemas.microsoft.com/office/drawing/2014/main" id="{7A1AE56C-F021-46A0-AC1B-6233B9F56F92}"/>
              </a:ext>
            </a:extLst>
          </p:cNvPr>
          <p:cNvSpPr>
            <a:spLocks noGrp="1"/>
          </p:cNvSpPr>
          <p:nvPr>
            <p:ph type="pic" idx="1"/>
          </p:nvPr>
        </p:nvSpPr>
        <p:spPr/>
      </p:sp>
      <p:pic>
        <p:nvPicPr>
          <p:cNvPr id="2052" name="Picture 4">
            <a:extLst>
              <a:ext uri="{FF2B5EF4-FFF2-40B4-BE49-F238E27FC236}">
                <a16:creationId xmlns:a16="http://schemas.microsoft.com/office/drawing/2014/main" id="{16E971C1-6611-4B5B-8433-1F1A5406AC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5826" y="1847280"/>
            <a:ext cx="2000345" cy="2000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4120522"/>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DCC75-1551-4B13-9147-A1A9FC62D031}"/>
              </a:ext>
            </a:extLst>
          </p:cNvPr>
          <p:cNvSpPr>
            <a:spLocks noGrp="1"/>
          </p:cNvSpPr>
          <p:nvPr>
            <p:ph type="title"/>
          </p:nvPr>
        </p:nvSpPr>
        <p:spPr/>
        <p:txBody>
          <a:bodyPr>
            <a:normAutofit/>
          </a:bodyPr>
          <a:lstStyle/>
          <a:p>
            <a:r>
              <a:rPr lang="en-US" sz="4000" dirty="0"/>
              <a:t>Informal mentoring(buddy system) is not enough.</a:t>
            </a:r>
          </a:p>
        </p:txBody>
      </p:sp>
      <p:sp>
        <p:nvSpPr>
          <p:cNvPr id="3" name="Slide Number Placeholder 2">
            <a:extLst>
              <a:ext uri="{FF2B5EF4-FFF2-40B4-BE49-F238E27FC236}">
                <a16:creationId xmlns:a16="http://schemas.microsoft.com/office/drawing/2014/main" id="{745B2672-2351-4909-BCD7-07E67FCF65C9}"/>
              </a:ext>
            </a:extLst>
          </p:cNvPr>
          <p:cNvSpPr>
            <a:spLocks noGrp="1"/>
          </p:cNvSpPr>
          <p:nvPr>
            <p:ph type="sldNum" sz="quarter" idx="10"/>
          </p:nvPr>
        </p:nvSpPr>
        <p:spPr/>
        <p:txBody>
          <a:bodyPr/>
          <a:lstStyle/>
          <a:p>
            <a:r>
              <a:rPr lang="en-US"/>
              <a:t>PAGE </a:t>
            </a:r>
            <a:fld id="{4A9B5881-4007-4345-955A-79C2656F0C49}" type="slidenum">
              <a:rPr lang="en-US" smtClean="0"/>
              <a:pPr/>
              <a:t>3</a:t>
            </a:fld>
            <a:endParaRPr lang="en-US" dirty="0"/>
          </a:p>
        </p:txBody>
      </p:sp>
      <p:sp>
        <p:nvSpPr>
          <p:cNvPr id="4" name="Rectangle 3">
            <a:extLst>
              <a:ext uri="{FF2B5EF4-FFF2-40B4-BE49-F238E27FC236}">
                <a16:creationId xmlns:a16="http://schemas.microsoft.com/office/drawing/2014/main" id="{5F538F18-FE70-4379-81F6-ED0C018209EE}"/>
              </a:ext>
            </a:extLst>
          </p:cNvPr>
          <p:cNvSpPr/>
          <p:nvPr/>
        </p:nvSpPr>
        <p:spPr>
          <a:xfrm>
            <a:off x="2651760" y="1324038"/>
            <a:ext cx="2423160" cy="1325563"/>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New educators often do not ask for the help they need.</a:t>
            </a:r>
          </a:p>
        </p:txBody>
      </p:sp>
      <p:sp>
        <p:nvSpPr>
          <p:cNvPr id="5" name="Rectangle 4">
            <a:extLst>
              <a:ext uri="{FF2B5EF4-FFF2-40B4-BE49-F238E27FC236}">
                <a16:creationId xmlns:a16="http://schemas.microsoft.com/office/drawing/2014/main" id="{9650249D-17D9-48C9-BE7A-C42FE00B6594}"/>
              </a:ext>
            </a:extLst>
          </p:cNvPr>
          <p:cNvSpPr/>
          <p:nvPr/>
        </p:nvSpPr>
        <p:spPr>
          <a:xfrm>
            <a:off x="6488321" y="1425801"/>
            <a:ext cx="2423160" cy="1252728"/>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Experienced teachers do not want to intrude.</a:t>
            </a:r>
          </a:p>
        </p:txBody>
      </p:sp>
      <p:sp>
        <p:nvSpPr>
          <p:cNvPr id="6" name="Rectangle 5">
            <a:extLst>
              <a:ext uri="{FF2B5EF4-FFF2-40B4-BE49-F238E27FC236}">
                <a16:creationId xmlns:a16="http://schemas.microsoft.com/office/drawing/2014/main" id="{52DDB340-C94C-4179-82B0-EE5D5516E892}"/>
              </a:ext>
            </a:extLst>
          </p:cNvPr>
          <p:cNvSpPr/>
          <p:nvPr/>
        </p:nvSpPr>
        <p:spPr>
          <a:xfrm>
            <a:off x="4645152" y="3085020"/>
            <a:ext cx="2423160" cy="1252728"/>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Beginning teachers need to observe effective teaching models.</a:t>
            </a:r>
          </a:p>
        </p:txBody>
      </p:sp>
      <p:sp>
        <p:nvSpPr>
          <p:cNvPr id="7" name="Rectangle 6">
            <a:extLst>
              <a:ext uri="{FF2B5EF4-FFF2-40B4-BE49-F238E27FC236}">
                <a16:creationId xmlns:a16="http://schemas.microsoft.com/office/drawing/2014/main" id="{AAFC7128-E783-4777-9DEC-5DE347475C7A}"/>
              </a:ext>
            </a:extLst>
          </p:cNvPr>
          <p:cNvSpPr/>
          <p:nvPr/>
        </p:nvSpPr>
        <p:spPr>
          <a:xfrm>
            <a:off x="917448" y="4675632"/>
            <a:ext cx="2423160" cy="1252728"/>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Informal mentoring does not tend to improve teaching over time. </a:t>
            </a:r>
          </a:p>
        </p:txBody>
      </p:sp>
      <p:sp>
        <p:nvSpPr>
          <p:cNvPr id="8" name="Rectangle 7">
            <a:extLst>
              <a:ext uri="{FF2B5EF4-FFF2-40B4-BE49-F238E27FC236}">
                <a16:creationId xmlns:a16="http://schemas.microsoft.com/office/drawing/2014/main" id="{59F0F691-08FC-4D12-AEEF-887390020EA3}"/>
              </a:ext>
            </a:extLst>
          </p:cNvPr>
          <p:cNvSpPr/>
          <p:nvPr/>
        </p:nvSpPr>
        <p:spPr>
          <a:xfrm>
            <a:off x="4645152" y="4773168"/>
            <a:ext cx="2423160" cy="115824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Informal mentoring programs are difficult to support.</a:t>
            </a:r>
          </a:p>
        </p:txBody>
      </p:sp>
      <p:sp>
        <p:nvSpPr>
          <p:cNvPr id="9" name="Rectangle 8">
            <a:extLst>
              <a:ext uri="{FF2B5EF4-FFF2-40B4-BE49-F238E27FC236}">
                <a16:creationId xmlns:a16="http://schemas.microsoft.com/office/drawing/2014/main" id="{7473D0BF-AF11-45F5-BB2F-821B9D2932C3}"/>
              </a:ext>
            </a:extLst>
          </p:cNvPr>
          <p:cNvSpPr/>
          <p:nvPr/>
        </p:nvSpPr>
        <p:spPr>
          <a:xfrm>
            <a:off x="8086344" y="4675632"/>
            <a:ext cx="2423160" cy="1252728"/>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There is a need to identify who is obtaining support and the quality and quantity of that support.</a:t>
            </a:r>
          </a:p>
        </p:txBody>
      </p:sp>
      <p:pic>
        <p:nvPicPr>
          <p:cNvPr id="13" name="Graphic 12" descr="Puzzle">
            <a:extLst>
              <a:ext uri="{FF2B5EF4-FFF2-40B4-BE49-F238E27FC236}">
                <a16:creationId xmlns:a16="http://schemas.microsoft.com/office/drawing/2014/main" id="{2A1820D6-D682-4C35-9419-5DFF6139FB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15796" y="1563455"/>
            <a:ext cx="914400" cy="914400"/>
          </a:xfrm>
          <a:prstGeom prst="rect">
            <a:avLst/>
          </a:prstGeom>
        </p:spPr>
      </p:pic>
      <p:pic>
        <p:nvPicPr>
          <p:cNvPr id="14" name="Graphic 13" descr="Puzzle">
            <a:extLst>
              <a:ext uri="{FF2B5EF4-FFF2-40B4-BE49-F238E27FC236}">
                <a16:creationId xmlns:a16="http://schemas.microsoft.com/office/drawing/2014/main" id="{F12165A0-7E30-423D-90D3-118DFAFEDA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21808" y="1436221"/>
            <a:ext cx="914400" cy="914400"/>
          </a:xfrm>
          <a:prstGeom prst="rect">
            <a:avLst/>
          </a:prstGeom>
        </p:spPr>
      </p:pic>
      <p:pic>
        <p:nvPicPr>
          <p:cNvPr id="15" name="Graphic 14" descr="Puzzle">
            <a:extLst>
              <a:ext uri="{FF2B5EF4-FFF2-40B4-BE49-F238E27FC236}">
                <a16:creationId xmlns:a16="http://schemas.microsoft.com/office/drawing/2014/main" id="{7B08C0F3-EC10-4303-9B19-FDDA716334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68465" y="3254184"/>
            <a:ext cx="914400" cy="914400"/>
          </a:xfrm>
          <a:prstGeom prst="rect">
            <a:avLst/>
          </a:prstGeom>
        </p:spPr>
      </p:pic>
      <p:pic>
        <p:nvPicPr>
          <p:cNvPr id="16" name="Graphic 15" descr="Puzzle">
            <a:extLst>
              <a:ext uri="{FF2B5EF4-FFF2-40B4-BE49-F238E27FC236}">
                <a16:creationId xmlns:a16="http://schemas.microsoft.com/office/drawing/2014/main" id="{5CD6543D-6C85-4895-B2E4-E438998C03F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45403" y="3196087"/>
            <a:ext cx="914400" cy="914400"/>
          </a:xfrm>
          <a:prstGeom prst="rect">
            <a:avLst/>
          </a:prstGeom>
        </p:spPr>
      </p:pic>
      <p:pic>
        <p:nvPicPr>
          <p:cNvPr id="17" name="Graphic 16" descr="Puzzle">
            <a:extLst>
              <a:ext uri="{FF2B5EF4-FFF2-40B4-BE49-F238E27FC236}">
                <a16:creationId xmlns:a16="http://schemas.microsoft.com/office/drawing/2014/main" id="{671580CB-F202-4B9E-A8B2-85E21452A1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73322" y="1474756"/>
            <a:ext cx="914400" cy="914400"/>
          </a:xfrm>
          <a:prstGeom prst="rect">
            <a:avLst/>
          </a:prstGeom>
        </p:spPr>
      </p:pic>
      <p:pic>
        <p:nvPicPr>
          <p:cNvPr id="18" name="Graphic 17" descr="Puzzle">
            <a:extLst>
              <a:ext uri="{FF2B5EF4-FFF2-40B4-BE49-F238E27FC236}">
                <a16:creationId xmlns:a16="http://schemas.microsoft.com/office/drawing/2014/main" id="{FF7C4C89-4F49-4D4D-855F-8197C7EAF29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20128" y="4895088"/>
            <a:ext cx="914400" cy="914400"/>
          </a:xfrm>
          <a:prstGeom prst="rect">
            <a:avLst/>
          </a:prstGeom>
        </p:spPr>
      </p:pic>
      <p:pic>
        <p:nvPicPr>
          <p:cNvPr id="19" name="Graphic 18" descr="Puzzle">
            <a:extLst>
              <a:ext uri="{FF2B5EF4-FFF2-40B4-BE49-F238E27FC236}">
                <a16:creationId xmlns:a16="http://schemas.microsoft.com/office/drawing/2014/main" id="{9814FBFF-00E3-4279-923A-0BF81C74C2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61588" y="4946469"/>
            <a:ext cx="914400" cy="914400"/>
          </a:xfrm>
          <a:prstGeom prst="rect">
            <a:avLst/>
          </a:prstGeom>
        </p:spPr>
      </p:pic>
      <p:pic>
        <p:nvPicPr>
          <p:cNvPr id="10" name="slide 3">
            <a:hlinkClick r:id="" action="ppaction://media"/>
            <a:extLst>
              <a:ext uri="{FF2B5EF4-FFF2-40B4-BE49-F238E27FC236}">
                <a16:creationId xmlns:a16="http://schemas.microsoft.com/office/drawing/2014/main" id="{775F3E84-23EB-4AF7-810B-FF417EBD26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841293697"/>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6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9600F-A17E-4354-A7AB-0CC2A43A9354}"/>
              </a:ext>
            </a:extLst>
          </p:cNvPr>
          <p:cNvSpPr>
            <a:spLocks noGrp="1"/>
          </p:cNvSpPr>
          <p:nvPr>
            <p:ph type="title"/>
          </p:nvPr>
        </p:nvSpPr>
        <p:spPr>
          <a:xfrm>
            <a:off x="0" y="-5835"/>
            <a:ext cx="7776292" cy="955507"/>
          </a:xfrm>
        </p:spPr>
        <p:txBody>
          <a:bodyPr/>
          <a:lstStyle/>
          <a:p>
            <a:r>
              <a:rPr lang="en-US" dirty="0"/>
              <a:t>The Role of the Mentor Teacher</a:t>
            </a:r>
          </a:p>
        </p:txBody>
      </p:sp>
      <p:sp>
        <p:nvSpPr>
          <p:cNvPr id="3" name="Content Placeholder 2">
            <a:extLst>
              <a:ext uri="{FF2B5EF4-FFF2-40B4-BE49-F238E27FC236}">
                <a16:creationId xmlns:a16="http://schemas.microsoft.com/office/drawing/2014/main" id="{FA6A4B49-27C8-46B6-8B11-AD7E8F615E2C}"/>
              </a:ext>
            </a:extLst>
          </p:cNvPr>
          <p:cNvSpPr>
            <a:spLocks noGrp="1"/>
          </p:cNvSpPr>
          <p:nvPr>
            <p:ph idx="1"/>
          </p:nvPr>
        </p:nvSpPr>
        <p:spPr>
          <a:xfrm>
            <a:off x="185189" y="1148897"/>
            <a:ext cx="6453356" cy="4256140"/>
          </a:xfrm>
        </p:spPr>
        <p:txBody>
          <a:bodyPr>
            <a:normAutofit fontScale="92500" lnSpcReduction="10000"/>
          </a:bodyPr>
          <a:lstStyle/>
          <a:p>
            <a:pPr algn="ctr"/>
            <a:r>
              <a:rPr lang="en-US" dirty="0"/>
              <a:t>The Mentor Teacher provides support to the Teacher Intern  on his or her campus on a day-to-day basis, ensuring that the Teacher Intern has the necessary tools and support to successfully navigate campus and curricular expectations through modeling, conferencing and encouraging.  This level of support will help the Teacher Intern use their knowledge and skills to effectively carry out the role of a classroom teacher at a successful level and retain them in that role.</a:t>
            </a:r>
            <a:endParaRPr lang="en-US" noProof="1"/>
          </a:p>
          <a:p>
            <a:pPr algn="ctr"/>
            <a:r>
              <a:rPr lang="en-US" noProof="1"/>
              <a:t>Mentor Teachers are a part of the Professional Network in place for the Teacher Intern.  In addition to the Mentor Teacher, the Building Principal, and the Field Supervisor make up the team that supports and promotes the personal and professional well-being of early career teachers.</a:t>
            </a:r>
          </a:p>
          <a:p>
            <a:pPr algn="ctr"/>
            <a:r>
              <a:rPr lang="en-US" noProof="1"/>
              <a:t>The Alternative Teacher Certification staff is available to support both the Mentor teachers and the Teacher Interns in their collaboration.  </a:t>
            </a:r>
          </a:p>
          <a:p>
            <a:endParaRPr lang="en-US" noProof="1"/>
          </a:p>
        </p:txBody>
      </p:sp>
      <p:sp>
        <p:nvSpPr>
          <p:cNvPr id="4" name="Slide Number Placeholder 3">
            <a:extLst>
              <a:ext uri="{FF2B5EF4-FFF2-40B4-BE49-F238E27FC236}">
                <a16:creationId xmlns:a16="http://schemas.microsoft.com/office/drawing/2014/main" id="{62B4CE3A-8C88-45AA-A849-57E5A7AC22C1}"/>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4</a:t>
            </a:fld>
            <a:endParaRPr lang="en-US" dirty="0"/>
          </a:p>
        </p:txBody>
      </p:sp>
      <p:sp>
        <p:nvSpPr>
          <p:cNvPr id="8" name="Rectangle 7">
            <a:extLst>
              <a:ext uri="{FF2B5EF4-FFF2-40B4-BE49-F238E27FC236}">
                <a16:creationId xmlns:a16="http://schemas.microsoft.com/office/drawing/2014/main" id="{52C2DB72-01A8-424A-8CEF-8BD2418A8D25}"/>
              </a:ext>
              <a:ext uri="{C183D7F6-B498-43B3-948B-1728B52AA6E4}">
                <adec:decorative xmlns:adec="http://schemas.microsoft.com/office/drawing/2017/decorative" val="1"/>
              </a:ext>
            </a:extLst>
          </p:cNvPr>
          <p:cNvSpPr/>
          <p:nvPr/>
        </p:nvSpPr>
        <p:spPr>
          <a:xfrm>
            <a:off x="1145309" y="6361475"/>
            <a:ext cx="2552123" cy="360000"/>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First Skill</a:t>
            </a:r>
          </a:p>
        </p:txBody>
      </p:sp>
      <p:sp>
        <p:nvSpPr>
          <p:cNvPr id="10" name="Rectangle 9">
            <a:extLst>
              <a:ext uri="{FF2B5EF4-FFF2-40B4-BE49-F238E27FC236}">
                <a16:creationId xmlns:a16="http://schemas.microsoft.com/office/drawing/2014/main" id="{95AAAEAA-CCF6-4E36-A4A3-5AF49D00995B}"/>
              </a:ext>
              <a:ext uri="{C183D7F6-B498-43B3-948B-1728B52AA6E4}">
                <adec:decorative xmlns:adec="http://schemas.microsoft.com/office/drawing/2017/decorative" val="1"/>
              </a:ext>
            </a:extLst>
          </p:cNvPr>
          <p:cNvSpPr/>
          <p:nvPr/>
        </p:nvSpPr>
        <p:spPr>
          <a:xfrm>
            <a:off x="3697432" y="6562004"/>
            <a:ext cx="2552123" cy="15947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Second Skill</a:t>
            </a:r>
          </a:p>
        </p:txBody>
      </p:sp>
      <p:sp>
        <p:nvSpPr>
          <p:cNvPr id="11" name="Rectangle 10">
            <a:extLst>
              <a:ext uri="{FF2B5EF4-FFF2-40B4-BE49-F238E27FC236}">
                <a16:creationId xmlns:a16="http://schemas.microsoft.com/office/drawing/2014/main" id="{5F253864-26FA-4AB1-9F0A-4F57D870EE85}"/>
              </a:ext>
              <a:ext uri="{C183D7F6-B498-43B3-948B-1728B52AA6E4}">
                <adec:decorative xmlns:adec="http://schemas.microsoft.com/office/drawing/2017/decorative" val="1"/>
              </a:ext>
            </a:extLst>
          </p:cNvPr>
          <p:cNvSpPr/>
          <p:nvPr/>
        </p:nvSpPr>
        <p:spPr>
          <a:xfrm>
            <a:off x="6249555" y="6562004"/>
            <a:ext cx="2552123" cy="159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Third Skill</a:t>
            </a:r>
          </a:p>
        </p:txBody>
      </p:sp>
      <p:sp>
        <p:nvSpPr>
          <p:cNvPr id="12" name="Rectangle 11">
            <a:extLst>
              <a:ext uri="{FF2B5EF4-FFF2-40B4-BE49-F238E27FC236}">
                <a16:creationId xmlns:a16="http://schemas.microsoft.com/office/drawing/2014/main" id="{84949406-858F-4224-BC48-197463899896}"/>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Conclusion</a:t>
            </a:r>
          </a:p>
        </p:txBody>
      </p:sp>
      <p:sp>
        <p:nvSpPr>
          <p:cNvPr id="14" name="Isosceles Triangle 13">
            <a:extLst>
              <a:ext uri="{FF2B5EF4-FFF2-40B4-BE49-F238E27FC236}">
                <a16:creationId xmlns:a16="http://schemas.microsoft.com/office/drawing/2014/main" id="{1D0A4E21-00BC-4451-94C9-943503852954}"/>
              </a:ext>
              <a:ext uri="{C183D7F6-B498-43B3-948B-1728B52AA6E4}">
                <adec:decorative xmlns:adec="http://schemas.microsoft.com/office/drawing/2017/decorative" val="1"/>
              </a:ext>
            </a:extLst>
          </p:cNvPr>
          <p:cNvSpPr/>
          <p:nvPr/>
        </p:nvSpPr>
        <p:spPr>
          <a:xfrm rot="10800000">
            <a:off x="2349947" y="6271566"/>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AB5F4F72-A0A8-45F3-AF39-DCA614001206}"/>
              </a:ext>
            </a:extLst>
          </p:cNvPr>
          <p:cNvSpPr txBox="1"/>
          <p:nvPr/>
        </p:nvSpPr>
        <p:spPr>
          <a:xfrm>
            <a:off x="6638545" y="3511097"/>
            <a:ext cx="5185955" cy="230832"/>
          </a:xfrm>
          <a:prstGeom prst="rect">
            <a:avLst/>
          </a:prstGeom>
          <a:noFill/>
        </p:spPr>
        <p:txBody>
          <a:bodyPr wrap="square" rtlCol="0">
            <a:spAutoFit/>
          </a:bodyPr>
          <a:lstStyle/>
          <a:p>
            <a:r>
              <a:rPr lang="en-US" sz="900" dirty="0">
                <a:hlinkClick r:id="rId4" tooltip="http://www.elasticmind.ca/innerpreneur/index.php/2011/05/05/exploring-peer-to-peer-mentorship/"/>
              </a:rPr>
              <a:t>This Photo</a:t>
            </a:r>
            <a:r>
              <a:rPr lang="en-US" sz="900" dirty="0"/>
              <a:t> by Unknown Author is licensed under </a:t>
            </a:r>
            <a:r>
              <a:rPr lang="en-US" sz="900" dirty="0">
                <a:hlinkClick r:id="rId5" tooltip="https://creativecommons.org/licenses/by-sa/3.0/"/>
              </a:rPr>
              <a:t>CC BY-SA</a:t>
            </a:r>
            <a:endParaRPr lang="en-US" sz="900" dirty="0"/>
          </a:p>
        </p:txBody>
      </p:sp>
      <p:pic>
        <p:nvPicPr>
          <p:cNvPr id="20" name="Picture 19">
            <a:extLst>
              <a:ext uri="{FF2B5EF4-FFF2-40B4-BE49-F238E27FC236}">
                <a16:creationId xmlns:a16="http://schemas.microsoft.com/office/drawing/2014/main" id="{F1FC8205-A45B-4495-9783-156243C3B17A}"/>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659874" y="1283165"/>
            <a:ext cx="4283606" cy="3876664"/>
          </a:xfrm>
          <a:prstGeom prst="rect">
            <a:avLst/>
          </a:prstGeom>
        </p:spPr>
      </p:pic>
      <p:pic>
        <p:nvPicPr>
          <p:cNvPr id="5" name="slide 4">
            <a:hlinkClick r:id="" action="ppaction://media"/>
            <a:extLst>
              <a:ext uri="{FF2B5EF4-FFF2-40B4-BE49-F238E27FC236}">
                <a16:creationId xmlns:a16="http://schemas.microsoft.com/office/drawing/2014/main" id="{A741EF26-6217-4059-84D3-6B227C7313B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169832658"/>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7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855392-9FED-4979-8AC6-A73037648D43}"/>
              </a:ext>
            </a:extLst>
          </p:cNvPr>
          <p:cNvSpPr>
            <a:spLocks noGrp="1"/>
          </p:cNvSpPr>
          <p:nvPr>
            <p:ph type="title"/>
          </p:nvPr>
        </p:nvSpPr>
        <p:spPr>
          <a:xfrm>
            <a:off x="862149" y="26511"/>
            <a:ext cx="9013371" cy="1326105"/>
          </a:xfrm>
        </p:spPr>
        <p:txBody>
          <a:bodyPr/>
          <a:lstStyle/>
          <a:p>
            <a:pPr algn="ctr"/>
            <a:r>
              <a:rPr lang="en-US" dirty="0"/>
              <a:t>Qualifications and Responsibilities</a:t>
            </a:r>
          </a:p>
        </p:txBody>
      </p:sp>
      <p:graphicFrame>
        <p:nvGraphicFramePr>
          <p:cNvPr id="10" name="Content Placeholder 2" descr="Content Placeholder">
            <a:extLst>
              <a:ext uri="{FF2B5EF4-FFF2-40B4-BE49-F238E27FC236}">
                <a16:creationId xmlns:a16="http://schemas.microsoft.com/office/drawing/2014/main" id="{47A11266-E870-4547-80E5-8133E862A757}"/>
              </a:ext>
            </a:extLst>
          </p:cNvPr>
          <p:cNvGraphicFramePr>
            <a:graphicFrameLocks noGrp="1"/>
          </p:cNvGraphicFramePr>
          <p:nvPr>
            <p:ph idx="1"/>
            <p:extLst>
              <p:ext uri="{D42A27DB-BD31-4B8C-83A1-F6EECF244321}">
                <p14:modId xmlns:p14="http://schemas.microsoft.com/office/powerpoint/2010/main" val="199943088"/>
              </p:ext>
            </p:extLst>
          </p:nvPr>
        </p:nvGraphicFramePr>
        <p:xfrm>
          <a:off x="408432" y="1416015"/>
          <a:ext cx="10538242" cy="472875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a:extLst>
              <a:ext uri="{FF2B5EF4-FFF2-40B4-BE49-F238E27FC236}">
                <a16:creationId xmlns:a16="http://schemas.microsoft.com/office/drawing/2014/main" id="{32934DE9-1653-4F9E-B307-C53A27B2182D}"/>
              </a:ext>
            </a:extLst>
          </p:cNvPr>
          <p:cNvSpPr>
            <a:spLocks noGrp="1"/>
          </p:cNvSpPr>
          <p:nvPr>
            <p:ph type="sldNum" sz="quarter" idx="10"/>
          </p:nvPr>
        </p:nvSpPr>
        <p:spPr/>
        <p:txBody>
          <a:bodyPr/>
          <a:lstStyle/>
          <a:p>
            <a:r>
              <a:rPr lang="en-US"/>
              <a:t>PAGE </a:t>
            </a:r>
            <a:fld id="{4A9B5881-4007-4345-955A-79C2656F0C49}" type="slidenum">
              <a:rPr lang="en-US" smtClean="0"/>
              <a:pPr/>
              <a:t>5</a:t>
            </a:fld>
            <a:endParaRPr lang="en-US" dirty="0"/>
          </a:p>
        </p:txBody>
      </p:sp>
      <p:sp>
        <p:nvSpPr>
          <p:cNvPr id="8" name="Rectangle 7">
            <a:extLst>
              <a:ext uri="{FF2B5EF4-FFF2-40B4-BE49-F238E27FC236}">
                <a16:creationId xmlns:a16="http://schemas.microsoft.com/office/drawing/2014/main" id="{5FE2B34C-7760-453F-8A81-50335F1BD6C4}"/>
              </a:ext>
              <a:ext uri="{C183D7F6-B498-43B3-948B-1728B52AA6E4}">
                <adec:decorative xmlns:adec="http://schemas.microsoft.com/office/drawing/2017/decorative" val="1"/>
              </a:ext>
            </a:extLst>
          </p:cNvPr>
          <p:cNvSpPr/>
          <p:nvPr/>
        </p:nvSpPr>
        <p:spPr>
          <a:xfrm>
            <a:off x="1145309" y="6557847"/>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First Skill</a:t>
            </a:r>
          </a:p>
        </p:txBody>
      </p:sp>
      <p:sp>
        <p:nvSpPr>
          <p:cNvPr id="9" name="Rectangle 8">
            <a:extLst>
              <a:ext uri="{FF2B5EF4-FFF2-40B4-BE49-F238E27FC236}">
                <a16:creationId xmlns:a16="http://schemas.microsoft.com/office/drawing/2014/main" id="{8BED1379-2C64-4902-A414-90051165C903}"/>
              </a:ext>
              <a:ext uri="{C183D7F6-B498-43B3-948B-1728B52AA6E4}">
                <adec:decorative xmlns:adec="http://schemas.microsoft.com/office/drawing/2017/decorative" val="1"/>
              </a:ext>
            </a:extLst>
          </p:cNvPr>
          <p:cNvSpPr/>
          <p:nvPr/>
        </p:nvSpPr>
        <p:spPr>
          <a:xfrm>
            <a:off x="3697432" y="6361476"/>
            <a:ext cx="2552123" cy="36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Second Skill</a:t>
            </a:r>
          </a:p>
        </p:txBody>
      </p:sp>
      <p:sp>
        <p:nvSpPr>
          <p:cNvPr id="11" name="Rectangle 10">
            <a:extLst>
              <a:ext uri="{FF2B5EF4-FFF2-40B4-BE49-F238E27FC236}">
                <a16:creationId xmlns:a16="http://schemas.microsoft.com/office/drawing/2014/main" id="{774383B4-AACC-4685-AB80-6888FAA0B696}"/>
              </a:ext>
              <a:ext uri="{C183D7F6-B498-43B3-948B-1728B52AA6E4}">
                <adec:decorative xmlns:adec="http://schemas.microsoft.com/office/drawing/2017/decorative" val="1"/>
              </a:ext>
            </a:extLst>
          </p:cNvPr>
          <p:cNvSpPr/>
          <p:nvPr/>
        </p:nvSpPr>
        <p:spPr>
          <a:xfrm>
            <a:off x="6249555" y="6562004"/>
            <a:ext cx="2552123" cy="159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Third Skill</a:t>
            </a:r>
          </a:p>
        </p:txBody>
      </p:sp>
      <p:sp>
        <p:nvSpPr>
          <p:cNvPr id="13" name="Rectangle 12">
            <a:extLst>
              <a:ext uri="{FF2B5EF4-FFF2-40B4-BE49-F238E27FC236}">
                <a16:creationId xmlns:a16="http://schemas.microsoft.com/office/drawing/2014/main" id="{EEC3D0FF-B59D-47D4-8EEE-5EF3EA7C3CC0}"/>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Conclusion</a:t>
            </a:r>
          </a:p>
        </p:txBody>
      </p:sp>
      <p:sp>
        <p:nvSpPr>
          <p:cNvPr id="17" name="Isosceles Triangle 16">
            <a:extLst>
              <a:ext uri="{FF2B5EF4-FFF2-40B4-BE49-F238E27FC236}">
                <a16:creationId xmlns:a16="http://schemas.microsoft.com/office/drawing/2014/main" id="{C1168A37-F12A-42E8-A95E-69747461C003}"/>
              </a:ext>
              <a:ext uri="{C183D7F6-B498-43B3-948B-1728B52AA6E4}">
                <adec:decorative xmlns:adec="http://schemas.microsoft.com/office/drawing/2017/decorative" val="1"/>
              </a:ext>
            </a:extLst>
          </p:cNvPr>
          <p:cNvSpPr/>
          <p:nvPr/>
        </p:nvSpPr>
        <p:spPr>
          <a:xfrm rot="10800000">
            <a:off x="4902070" y="6271566"/>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Graphic 2" descr="Graduation cap">
            <a:extLst>
              <a:ext uri="{FF2B5EF4-FFF2-40B4-BE49-F238E27FC236}">
                <a16:creationId xmlns:a16="http://schemas.microsoft.com/office/drawing/2014/main" id="{2C4F26DB-6BE7-44EB-BC1F-2245F58EE3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08432" y="1548987"/>
            <a:ext cx="914400" cy="914400"/>
          </a:xfrm>
          <a:prstGeom prst="rect">
            <a:avLst/>
          </a:prstGeom>
        </p:spPr>
      </p:pic>
      <p:pic>
        <p:nvPicPr>
          <p:cNvPr id="7" name="Graphic 6" descr="Classroom">
            <a:extLst>
              <a:ext uri="{FF2B5EF4-FFF2-40B4-BE49-F238E27FC236}">
                <a16:creationId xmlns:a16="http://schemas.microsoft.com/office/drawing/2014/main" id="{9A1D1269-CFFA-4A60-8083-4AAF4E884E8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975235" y="1665514"/>
            <a:ext cx="914400" cy="914400"/>
          </a:xfrm>
          <a:prstGeom prst="rect">
            <a:avLst/>
          </a:prstGeom>
        </p:spPr>
      </p:pic>
      <p:pic>
        <p:nvPicPr>
          <p:cNvPr id="2" name="slide 5">
            <a:hlinkClick r:id="" action="ppaction://media"/>
            <a:extLst>
              <a:ext uri="{FF2B5EF4-FFF2-40B4-BE49-F238E27FC236}">
                <a16:creationId xmlns:a16="http://schemas.microsoft.com/office/drawing/2014/main" id="{DDC6147D-CEF9-4F13-8A72-347BD8FE59B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879804219"/>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3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BC939-0E69-486E-8424-DE7AB8A6391F}"/>
              </a:ext>
            </a:extLst>
          </p:cNvPr>
          <p:cNvSpPr>
            <a:spLocks noGrp="1"/>
          </p:cNvSpPr>
          <p:nvPr>
            <p:ph type="title"/>
          </p:nvPr>
        </p:nvSpPr>
        <p:spPr>
          <a:xfrm>
            <a:off x="838200" y="641855"/>
            <a:ext cx="10515600" cy="772107"/>
          </a:xfrm>
        </p:spPr>
        <p:txBody>
          <a:bodyPr/>
          <a:lstStyle/>
          <a:p>
            <a:pPr algn="ctr"/>
            <a:r>
              <a:rPr lang="en-US" dirty="0"/>
              <a:t>What Does a Mentor Teacher Provide?</a:t>
            </a:r>
          </a:p>
        </p:txBody>
      </p:sp>
      <p:sp>
        <p:nvSpPr>
          <p:cNvPr id="3" name="Content Placeholder 2">
            <a:extLst>
              <a:ext uri="{FF2B5EF4-FFF2-40B4-BE49-F238E27FC236}">
                <a16:creationId xmlns:a16="http://schemas.microsoft.com/office/drawing/2014/main" id="{1081FD7C-E719-4A3F-B23D-B838FB365E96}"/>
              </a:ext>
            </a:extLst>
          </p:cNvPr>
          <p:cNvSpPr>
            <a:spLocks noGrp="1"/>
          </p:cNvSpPr>
          <p:nvPr>
            <p:ph idx="1"/>
          </p:nvPr>
        </p:nvSpPr>
        <p:spPr/>
        <p:txBody>
          <a:bodyPr/>
          <a:lstStyle/>
          <a:p>
            <a:r>
              <a:rPr lang="en-US" dirty="0"/>
              <a:t>Orientation to the logistics of the school- rules/procedures, resources, classroom management, lesson planning, establishing a positive classroom climate, getting off to a great start</a:t>
            </a:r>
          </a:p>
          <a:p>
            <a:endParaRPr lang="en-US" dirty="0"/>
          </a:p>
          <a:p>
            <a:r>
              <a:rPr lang="en-US" dirty="0"/>
              <a:t>Assistance- Collaborator, Coach, Role Model, Evaluator</a:t>
            </a:r>
          </a:p>
          <a:p>
            <a:endParaRPr lang="en-US" dirty="0"/>
          </a:p>
          <a:p>
            <a:r>
              <a:rPr lang="en-US" dirty="0"/>
              <a:t>Support- Advisor, Resource, Friend ( sometimes they just need a smile and some chocolate!)</a:t>
            </a:r>
          </a:p>
        </p:txBody>
      </p:sp>
      <p:sp>
        <p:nvSpPr>
          <p:cNvPr id="4" name="Slide Number Placeholder 3">
            <a:extLst>
              <a:ext uri="{FF2B5EF4-FFF2-40B4-BE49-F238E27FC236}">
                <a16:creationId xmlns:a16="http://schemas.microsoft.com/office/drawing/2014/main" id="{1F6BC5E0-B115-400B-9AF0-569961409E16}"/>
              </a:ext>
            </a:extLst>
          </p:cNvPr>
          <p:cNvSpPr>
            <a:spLocks noGrp="1"/>
          </p:cNvSpPr>
          <p:nvPr>
            <p:ph type="sldNum" sz="quarter" idx="10"/>
          </p:nvPr>
        </p:nvSpPr>
        <p:spPr/>
        <p:txBody>
          <a:bodyPr/>
          <a:lstStyle/>
          <a:p>
            <a:r>
              <a:rPr lang="en-US"/>
              <a:t>PAGE </a:t>
            </a:r>
            <a:fld id="{4A9B5881-4007-4345-955A-79C2656F0C49}" type="slidenum">
              <a:rPr lang="en-US" smtClean="0"/>
              <a:pPr/>
              <a:t>6</a:t>
            </a:fld>
            <a:endParaRPr lang="en-US" dirty="0"/>
          </a:p>
        </p:txBody>
      </p:sp>
      <p:pic>
        <p:nvPicPr>
          <p:cNvPr id="6" name="Recorded Sound">
            <a:hlinkClick r:id="" action="ppaction://media"/>
            <a:extLst>
              <a:ext uri="{FF2B5EF4-FFF2-40B4-BE49-F238E27FC236}">
                <a16:creationId xmlns:a16="http://schemas.microsoft.com/office/drawing/2014/main" id="{A2F326CA-5638-4038-A22B-45D23D43CE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418053290"/>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18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B0803DC-6946-4CC7-B5F3-EB51FFEEE6E7}"/>
              </a:ext>
            </a:extLst>
          </p:cNvPr>
          <p:cNvSpPr>
            <a:spLocks noGrp="1"/>
          </p:cNvSpPr>
          <p:nvPr>
            <p:ph type="sldNum" sz="quarter" idx="10"/>
          </p:nvPr>
        </p:nvSpPr>
        <p:spPr/>
        <p:txBody>
          <a:bodyPr/>
          <a:lstStyle/>
          <a:p>
            <a:r>
              <a:rPr lang="en-US"/>
              <a:t>PAGE </a:t>
            </a:r>
            <a:fld id="{4A9B5881-4007-4345-955A-79C2656F0C49}" type="slidenum">
              <a:rPr lang="en-US" smtClean="0"/>
              <a:pPr/>
              <a:t>7</a:t>
            </a:fld>
            <a:endParaRPr lang="en-US" dirty="0"/>
          </a:p>
        </p:txBody>
      </p:sp>
      <p:pic>
        <p:nvPicPr>
          <p:cNvPr id="1026" name="Picture 2" descr="DCTA | Self-Care is Student Care">
            <a:extLst>
              <a:ext uri="{FF2B5EF4-FFF2-40B4-BE49-F238E27FC236}">
                <a16:creationId xmlns:a16="http://schemas.microsoft.com/office/drawing/2014/main" id="{E18F6813-CEF6-4440-BB06-EC2BD6C54F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3392" y="370141"/>
            <a:ext cx="8394192" cy="5776003"/>
          </a:xfrm>
          <a:prstGeom prst="rect">
            <a:avLst/>
          </a:prstGeom>
          <a:noFill/>
          <a:extLst>
            <a:ext uri="{909E8E84-426E-40DD-AFC4-6F175D3DCCD1}">
              <a14:hiddenFill xmlns:a14="http://schemas.microsoft.com/office/drawing/2010/main">
                <a:solidFill>
                  <a:srgbClr val="FFFFFF"/>
                </a:solidFill>
              </a14:hiddenFill>
            </a:ext>
          </a:extLst>
        </p:spPr>
      </p:pic>
      <p:sp>
        <p:nvSpPr>
          <p:cNvPr id="7" name="Arrow: Right 6">
            <a:extLst>
              <a:ext uri="{FF2B5EF4-FFF2-40B4-BE49-F238E27FC236}">
                <a16:creationId xmlns:a16="http://schemas.microsoft.com/office/drawing/2014/main" id="{2B3AEA5B-56D5-4DAA-A8DA-FA2395F3CD19}"/>
              </a:ext>
            </a:extLst>
          </p:cNvPr>
          <p:cNvSpPr/>
          <p:nvPr/>
        </p:nvSpPr>
        <p:spPr>
          <a:xfrm>
            <a:off x="3054096" y="4672584"/>
            <a:ext cx="978408" cy="484632"/>
          </a:xfrm>
          <a:prstGeom prst="rightArrow">
            <a:avLst/>
          </a:prstGeom>
          <a:solidFill>
            <a:srgbClr val="FF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 name="Arrow: Up 1">
            <a:extLst>
              <a:ext uri="{FF2B5EF4-FFF2-40B4-BE49-F238E27FC236}">
                <a16:creationId xmlns:a16="http://schemas.microsoft.com/office/drawing/2014/main" id="{74178BED-6B90-480F-A6A6-4ACE500F37D1}"/>
              </a:ext>
            </a:extLst>
          </p:cNvPr>
          <p:cNvSpPr/>
          <p:nvPr/>
        </p:nvSpPr>
        <p:spPr>
          <a:xfrm>
            <a:off x="4359075" y="5656940"/>
            <a:ext cx="461119" cy="704535"/>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corded Sound">
            <a:hlinkClick r:id="" action="ppaction://media"/>
            <a:extLst>
              <a:ext uri="{FF2B5EF4-FFF2-40B4-BE49-F238E27FC236}">
                <a16:creationId xmlns:a16="http://schemas.microsoft.com/office/drawing/2014/main" id="{C563DBF7-5AAE-4D11-BDA6-2B2691F72A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738406013"/>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6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FB6C67-4FC7-4A36-98CB-DB9A0065DB8A}"/>
              </a:ext>
            </a:extLst>
          </p:cNvPr>
          <p:cNvSpPr>
            <a:spLocks noGrp="1"/>
          </p:cNvSpPr>
          <p:nvPr>
            <p:ph type="title"/>
          </p:nvPr>
        </p:nvSpPr>
        <p:spPr>
          <a:xfrm>
            <a:off x="1648097" y="315008"/>
            <a:ext cx="8049768" cy="1326105"/>
          </a:xfrm>
        </p:spPr>
        <p:txBody>
          <a:bodyPr/>
          <a:lstStyle/>
          <a:p>
            <a:r>
              <a:rPr lang="en-US" dirty="0"/>
              <a:t>What Makes a Good Mentor Teacher?</a:t>
            </a:r>
          </a:p>
        </p:txBody>
      </p:sp>
      <p:sp>
        <p:nvSpPr>
          <p:cNvPr id="4" name="Content Placeholder 3">
            <a:extLst>
              <a:ext uri="{FF2B5EF4-FFF2-40B4-BE49-F238E27FC236}">
                <a16:creationId xmlns:a16="http://schemas.microsoft.com/office/drawing/2014/main" id="{57DB29AA-0F6C-4B27-8614-2E2FF81F938D}"/>
              </a:ext>
            </a:extLst>
          </p:cNvPr>
          <p:cNvSpPr>
            <a:spLocks noGrp="1"/>
          </p:cNvSpPr>
          <p:nvPr>
            <p:ph idx="1"/>
          </p:nvPr>
        </p:nvSpPr>
        <p:spPr/>
        <p:txBody>
          <a:bodyPr>
            <a:normAutofit fontScale="92500" lnSpcReduction="20000"/>
          </a:bodyPr>
          <a:lstStyle/>
          <a:p>
            <a:r>
              <a:rPr lang="en-US" dirty="0"/>
              <a:t>Mentoring is a form of teaching that benefits the Intern and the Mentor.   Good Mentor Teachers understand the typical needs and challenges of the beginning teacher and they develop strategies to assist the beginning teacher.  Good Mentor Teachers:</a:t>
            </a:r>
          </a:p>
          <a:p>
            <a:r>
              <a:rPr lang="en-US" dirty="0"/>
              <a:t>Model being a learning pro- share expertise, knowledge and professional skills.  Show the Teacher Intern how and where to look for answers and how to use them effectively</a:t>
            </a:r>
          </a:p>
          <a:p>
            <a:r>
              <a:rPr lang="en-US" dirty="0"/>
              <a:t>Share why and how planning decisions are made.</a:t>
            </a:r>
          </a:p>
          <a:p>
            <a:r>
              <a:rPr lang="en-US" dirty="0"/>
              <a:t>Demonstrate a positive attitude and enthusiasm for teaching and mentoring</a:t>
            </a:r>
          </a:p>
          <a:p>
            <a:r>
              <a:rPr lang="en-US" dirty="0"/>
              <a:t>Keep children as learners at the forefront- primary focus.  Model how things look through the lens of a child. </a:t>
            </a:r>
          </a:p>
          <a:p>
            <a:r>
              <a:rPr lang="en-US" dirty="0"/>
              <a:t>Participate in ongoing learning and growth.  Learn from the Teacher Intern.  Find topics of mutual interest. </a:t>
            </a:r>
          </a:p>
          <a:p>
            <a:r>
              <a:rPr lang="en-US" dirty="0"/>
              <a:t>Provide frequent constructive feedback to the Teacher Intern, starting with the positives.  Frame questions and feedback to allow Intern to reflect and grow.   Agree when and how to give feedback and agree that feedback is not criticism.  Be explicit about teaching practice, but communicate that the Teacher Intern does not just need to copy the Mentor Teacher.  Encourage them to develop their own practice and make their own decisions; but guide them with functional feedback and discussion to aid in developing solid practice.  </a:t>
            </a:r>
          </a:p>
          <a:p>
            <a:pPr marL="0" indent="0">
              <a:buNone/>
            </a:pPr>
            <a:endParaRPr lang="en-US" dirty="0"/>
          </a:p>
        </p:txBody>
      </p:sp>
      <p:sp>
        <p:nvSpPr>
          <p:cNvPr id="2" name="Slide Number Placeholder 1">
            <a:extLst>
              <a:ext uri="{FF2B5EF4-FFF2-40B4-BE49-F238E27FC236}">
                <a16:creationId xmlns:a16="http://schemas.microsoft.com/office/drawing/2014/main" id="{47D3ABB8-7121-4926-A2D6-3E1FFA2DBB7C}"/>
              </a:ext>
            </a:extLst>
          </p:cNvPr>
          <p:cNvSpPr>
            <a:spLocks noGrp="1"/>
          </p:cNvSpPr>
          <p:nvPr>
            <p:ph type="sldNum" sz="quarter" idx="10"/>
          </p:nvPr>
        </p:nvSpPr>
        <p:spPr/>
        <p:txBody>
          <a:bodyPr/>
          <a:lstStyle/>
          <a:p>
            <a:r>
              <a:rPr lang="en-US"/>
              <a:t>PAGE </a:t>
            </a:r>
            <a:fld id="{4A9B5881-4007-4345-955A-79C2656F0C49}" type="slidenum">
              <a:rPr lang="en-US" smtClean="0"/>
              <a:pPr/>
              <a:t>8</a:t>
            </a:fld>
            <a:endParaRPr lang="en-US" dirty="0"/>
          </a:p>
        </p:txBody>
      </p:sp>
      <p:pic>
        <p:nvPicPr>
          <p:cNvPr id="5" name="Recorded Sound">
            <a:hlinkClick r:id="" action="ppaction://media"/>
            <a:extLst>
              <a:ext uri="{FF2B5EF4-FFF2-40B4-BE49-F238E27FC236}">
                <a16:creationId xmlns:a16="http://schemas.microsoft.com/office/drawing/2014/main" id="{C5256A7D-3E40-4743-A932-DA2BA09822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236763936"/>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3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00E73-D5B0-4AD0-ACF3-B8098D467C44}"/>
              </a:ext>
            </a:extLst>
          </p:cNvPr>
          <p:cNvSpPr>
            <a:spLocks noGrp="1"/>
          </p:cNvSpPr>
          <p:nvPr>
            <p:ph type="title"/>
          </p:nvPr>
        </p:nvSpPr>
        <p:spPr>
          <a:xfrm>
            <a:off x="838199" y="364856"/>
            <a:ext cx="10278291" cy="1326105"/>
          </a:xfrm>
        </p:spPr>
        <p:txBody>
          <a:bodyPr/>
          <a:lstStyle/>
          <a:p>
            <a:r>
              <a:rPr lang="en-US" dirty="0"/>
              <a:t>What Makes a Good Mentor Teacher, continued</a:t>
            </a:r>
          </a:p>
        </p:txBody>
      </p:sp>
      <p:sp>
        <p:nvSpPr>
          <p:cNvPr id="3" name="Content Placeholder 2">
            <a:extLst>
              <a:ext uri="{FF2B5EF4-FFF2-40B4-BE49-F238E27FC236}">
                <a16:creationId xmlns:a16="http://schemas.microsoft.com/office/drawing/2014/main" id="{CC77586C-3581-4375-BA41-1F7CD90C1C62}"/>
              </a:ext>
            </a:extLst>
          </p:cNvPr>
          <p:cNvSpPr>
            <a:spLocks noGrp="1"/>
          </p:cNvSpPr>
          <p:nvPr>
            <p:ph idx="1"/>
          </p:nvPr>
        </p:nvSpPr>
        <p:spPr/>
        <p:txBody>
          <a:bodyPr/>
          <a:lstStyle/>
          <a:p>
            <a:r>
              <a:rPr lang="en-US" dirty="0"/>
              <a:t>Work on one goal at a time.  Classroom management is usually first.  Decide when, where and how to step in and help when needed.  Give acceptance and support.</a:t>
            </a:r>
          </a:p>
          <a:p>
            <a:r>
              <a:rPr lang="en-US" dirty="0"/>
              <a:t>Regularly meet with and build relationship with Teacher Intern to build trust and a safe and constructive relationship.  Knowledge is developed through collaboration.  Don’t allow things to build up.</a:t>
            </a:r>
          </a:p>
          <a:p>
            <a:r>
              <a:rPr lang="en-US" dirty="0"/>
              <a:t>Listen and allow Teacher Intern to come to own conclusions and solutions.</a:t>
            </a:r>
          </a:p>
          <a:p>
            <a:r>
              <a:rPr lang="en-US" dirty="0"/>
              <a:t>Celebrate successes and growth.</a:t>
            </a:r>
          </a:p>
          <a:p>
            <a:r>
              <a:rPr lang="en-US" dirty="0"/>
              <a:t>Show your own weaknesses in teaching.  Share your stories.  Give yourself permission to not know.</a:t>
            </a:r>
          </a:p>
          <a:p>
            <a:r>
              <a:rPr lang="en-US" dirty="0"/>
              <a:t>Feedback is a two way conversation- both must be willing to accept it.   </a:t>
            </a:r>
          </a:p>
          <a:p>
            <a:r>
              <a:rPr lang="en-US" dirty="0"/>
              <a:t>Tell the truth no matter what.  Voice mistakes; be honest and open-minded.   Be direct, but not hurtful.  Targeted feedback with suggested remedies.  Ask questions. </a:t>
            </a:r>
          </a:p>
          <a:p>
            <a:endParaRPr lang="en-US" dirty="0"/>
          </a:p>
          <a:p>
            <a:endParaRPr lang="en-US" dirty="0"/>
          </a:p>
        </p:txBody>
      </p:sp>
      <p:sp>
        <p:nvSpPr>
          <p:cNvPr id="4" name="Slide Number Placeholder 3">
            <a:extLst>
              <a:ext uri="{FF2B5EF4-FFF2-40B4-BE49-F238E27FC236}">
                <a16:creationId xmlns:a16="http://schemas.microsoft.com/office/drawing/2014/main" id="{E08CA5F4-6F8A-4866-9195-E19FECE038F9}"/>
              </a:ext>
            </a:extLst>
          </p:cNvPr>
          <p:cNvSpPr>
            <a:spLocks noGrp="1"/>
          </p:cNvSpPr>
          <p:nvPr>
            <p:ph type="sldNum" sz="quarter" idx="10"/>
          </p:nvPr>
        </p:nvSpPr>
        <p:spPr/>
        <p:txBody>
          <a:bodyPr/>
          <a:lstStyle/>
          <a:p>
            <a:r>
              <a:rPr lang="en-US"/>
              <a:t>PAGE </a:t>
            </a:r>
            <a:fld id="{4A9B5881-4007-4345-955A-79C2656F0C49}" type="slidenum">
              <a:rPr lang="en-US" smtClean="0"/>
              <a:pPr/>
              <a:t>9</a:t>
            </a:fld>
            <a:endParaRPr lang="en-US" dirty="0"/>
          </a:p>
        </p:txBody>
      </p:sp>
      <p:pic>
        <p:nvPicPr>
          <p:cNvPr id="5" name="Recorded Sound">
            <a:hlinkClick r:id="" action="ppaction://media"/>
            <a:extLst>
              <a:ext uri="{FF2B5EF4-FFF2-40B4-BE49-F238E27FC236}">
                <a16:creationId xmlns:a16="http://schemas.microsoft.com/office/drawing/2014/main" id="{FB53738A-A63D-4A8A-BE29-73C26D12CF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307653278"/>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2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Custom 254">
      <a:dk1>
        <a:srgbClr val="000000"/>
      </a:dk1>
      <a:lt1>
        <a:srgbClr val="FFFFFF"/>
      </a:lt1>
      <a:dk2>
        <a:srgbClr val="242A41"/>
      </a:dk2>
      <a:lt2>
        <a:srgbClr val="E2E8E3"/>
      </a:lt2>
      <a:accent1>
        <a:srgbClr val="5370C5"/>
      </a:accent1>
      <a:accent2>
        <a:srgbClr val="17B2D1"/>
      </a:accent2>
      <a:accent3>
        <a:srgbClr val="2978E7"/>
      </a:accent3>
      <a:accent4>
        <a:srgbClr val="7829E7"/>
      </a:accent4>
      <a:accent5>
        <a:srgbClr val="B517D5"/>
      </a:accent5>
      <a:accent6>
        <a:srgbClr val="E729B7"/>
      </a:accent6>
      <a:hlink>
        <a:srgbClr val="5370C5"/>
      </a:hlink>
      <a:folHlink>
        <a:srgbClr val="7F7F7F"/>
      </a:folHlink>
    </a:clrScheme>
    <a:fontScheme name="MS Surge Teach Light and Dark">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Corporate_Teach a Course_Win32_SB - v2" id="{AAA48AC2-5F99-4B13-8624-B64D50F70391}" vid="{7E93EDBA-CDC2-40D2-AD59-7619D791F78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254">
    <a:dk1>
      <a:srgbClr val="000000"/>
    </a:dk1>
    <a:lt1>
      <a:srgbClr val="FFFFFF"/>
    </a:lt1>
    <a:dk2>
      <a:srgbClr val="242A41"/>
    </a:dk2>
    <a:lt2>
      <a:srgbClr val="E2E8E3"/>
    </a:lt2>
    <a:accent1>
      <a:srgbClr val="5370C5"/>
    </a:accent1>
    <a:accent2>
      <a:srgbClr val="17B2D1"/>
    </a:accent2>
    <a:accent3>
      <a:srgbClr val="2978E7"/>
    </a:accent3>
    <a:accent4>
      <a:srgbClr val="7829E7"/>
    </a:accent4>
    <a:accent5>
      <a:srgbClr val="B517D5"/>
    </a:accent5>
    <a:accent6>
      <a:srgbClr val="E729B7"/>
    </a:accent6>
    <a:hlink>
      <a:srgbClr val="5370C5"/>
    </a:hlink>
    <a:folHlink>
      <a:srgbClr val="7F7F7F"/>
    </a:folHlink>
  </a:clrScheme>
</a:themeOverride>
</file>

<file path=ppt/theme/themeOverride2.xml><?xml version="1.0" encoding="utf-8"?>
<a:themeOverride xmlns:a="http://schemas.openxmlformats.org/drawingml/2006/main">
  <a:clrScheme name="Custom 254">
    <a:dk1>
      <a:srgbClr val="000000"/>
    </a:dk1>
    <a:lt1>
      <a:srgbClr val="FFFFFF"/>
    </a:lt1>
    <a:dk2>
      <a:srgbClr val="242A41"/>
    </a:dk2>
    <a:lt2>
      <a:srgbClr val="E2E8E3"/>
    </a:lt2>
    <a:accent1>
      <a:srgbClr val="5370C5"/>
    </a:accent1>
    <a:accent2>
      <a:srgbClr val="17B2D1"/>
    </a:accent2>
    <a:accent3>
      <a:srgbClr val="2978E7"/>
    </a:accent3>
    <a:accent4>
      <a:srgbClr val="7829E7"/>
    </a:accent4>
    <a:accent5>
      <a:srgbClr val="B517D5"/>
    </a:accent5>
    <a:accent6>
      <a:srgbClr val="E729B7"/>
    </a:accent6>
    <a:hlink>
      <a:srgbClr val="5370C5"/>
    </a:hlink>
    <a:folHlink>
      <a:srgbClr val="7F7F7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D6766BD6-F648-49AA-B7EC-13E75CECB9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BB7C387-AFDC-4FE3-A658-984B7F35F155}">
  <ds:schemaRefs>
    <ds:schemaRef ds:uri="http://schemas.microsoft.com/sharepoint/v3/contenttype/forms"/>
  </ds:schemaRefs>
</ds:datastoreItem>
</file>

<file path=customXml/itemProps3.xml><?xml version="1.0" encoding="utf-8"?>
<ds:datastoreItem xmlns:ds="http://schemas.openxmlformats.org/officeDocument/2006/customXml" ds:itemID="{F4E32C0B-4052-44CB-9341-8AD8B2CC4712}">
  <ds:schemaRefs>
    <ds:schemaRef ds:uri="http://schemas.microsoft.com/office/2006/documentManagement/types"/>
    <ds:schemaRef ds:uri="http://purl.org/dc/dcmitype/"/>
    <ds:schemaRef ds:uri="http://schemas.microsoft.com/office/2006/metadata/properties"/>
    <ds:schemaRef ds:uri="http://purl.org/dc/terms/"/>
    <ds:schemaRef ds:uri="http://schemas.microsoft.com/office/infopath/2007/PartnerControls"/>
    <ds:schemaRef ds:uri="http://schemas.openxmlformats.org/package/2006/metadata/core-properties"/>
    <ds:schemaRef ds:uri="16c05727-aa75-4e4a-9b5f-8a80a1165891"/>
    <ds:schemaRef ds:uri="71af3243-3dd4-4a8d-8c0d-dd76da1f02a5"/>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Corporate teach a course</Template>
  <TotalTime>0</TotalTime>
  <Words>2116</Words>
  <Application>Microsoft Office PowerPoint</Application>
  <PresentationFormat>Widescreen</PresentationFormat>
  <Paragraphs>177</Paragraphs>
  <Slides>22</Slides>
  <Notes>0</Notes>
  <HiddenSlides>0</HiddenSlides>
  <MMClips>22</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28" baseType="lpstr">
      <vt:lpstr>Arial</vt:lpstr>
      <vt:lpstr>Calibri</vt:lpstr>
      <vt:lpstr>Calibri Light</vt:lpstr>
      <vt:lpstr>Wingdings</vt:lpstr>
      <vt:lpstr>Office Theme</vt:lpstr>
      <vt:lpstr>Presentation</vt:lpstr>
      <vt:lpstr>The Mentor Teacher</vt:lpstr>
      <vt:lpstr>Course Outline</vt:lpstr>
      <vt:lpstr>Informal mentoring(buddy system) is not enough.</vt:lpstr>
      <vt:lpstr>The Role of the Mentor Teacher</vt:lpstr>
      <vt:lpstr>Qualifications and Responsibilities</vt:lpstr>
      <vt:lpstr>What Does a Mentor Teacher Provide?</vt:lpstr>
      <vt:lpstr>PowerPoint Presentation</vt:lpstr>
      <vt:lpstr>What Makes a Good Mentor Teacher?</vt:lpstr>
      <vt:lpstr>What Makes a Good Mentor Teacher, continued</vt:lpstr>
      <vt:lpstr>What is targeted or functional feedback?</vt:lpstr>
      <vt:lpstr>Working Effectively    with a Teacher Intern</vt:lpstr>
      <vt:lpstr>Working Effectively with an Intern, continued</vt:lpstr>
      <vt:lpstr>Critical Tasks Beginning Teachers Need Help With</vt:lpstr>
      <vt:lpstr>Tasks, Continued</vt:lpstr>
      <vt:lpstr>What is EdTPA? </vt:lpstr>
      <vt:lpstr>Ways to support an EdTPA candidate</vt:lpstr>
      <vt:lpstr>PowerPoint Presentation</vt:lpstr>
      <vt:lpstr>Formal Observations of the Teacher Intern</vt:lpstr>
      <vt:lpstr>Teacher Intern observing the Mentor Teacher</vt:lpstr>
      <vt:lpstr>Teacher Code of Ethics</vt:lpstr>
      <vt:lpstr>Thank you for being a part of our Professional Network!     </vt:lpstr>
      <vt:lpstr>TH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2021-07-21T18:00:42Z</dcterms:created>
  <dcterms:modified xsi:type="dcterms:W3CDTF">2022-07-20T19:18:58Z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