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m4a" ContentType="audio/mp4"/>
  <Default Extension="jpeg" ContentType="image/jpeg"/>
  <Default Extension="emf" ContentType="image/x-emf"/>
  <Default Extension="rels" ContentType="application/vnd.openxmlformats-package.relationships+xml"/>
  <Default Extension="xml" ContentType="application/xml"/>
  <Default Extension="1" ContentType="image/jpeg"/>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5"/>
  </p:notesMasterIdLst>
  <p:handoutMasterIdLst>
    <p:handoutMasterId r:id="rId26"/>
  </p:handoutMasterIdLst>
  <p:sldIdLst>
    <p:sldId id="256" r:id="rId5"/>
    <p:sldId id="257" r:id="rId6"/>
    <p:sldId id="264" r:id="rId7"/>
    <p:sldId id="260" r:id="rId8"/>
    <p:sldId id="261" r:id="rId9"/>
    <p:sldId id="265" r:id="rId10"/>
    <p:sldId id="266" r:id="rId11"/>
    <p:sldId id="267" r:id="rId12"/>
    <p:sldId id="273" r:id="rId13"/>
    <p:sldId id="269" r:id="rId14"/>
    <p:sldId id="262" r:id="rId15"/>
    <p:sldId id="270" r:id="rId16"/>
    <p:sldId id="263" r:id="rId17"/>
    <p:sldId id="268" r:id="rId18"/>
    <p:sldId id="274" r:id="rId19"/>
    <p:sldId id="271" r:id="rId20"/>
    <p:sldId id="272" r:id="rId21"/>
    <p:sldId id="279" r:id="rId22"/>
    <p:sldId id="275" r:id="rId23"/>
    <p:sldId id="278" r:id="rId2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4712" autoAdjust="0"/>
  </p:normalViewPr>
  <p:slideViewPr>
    <p:cSldViewPr snapToGrid="0">
      <p:cViewPr varScale="1">
        <p:scale>
          <a:sx n="108" d="100"/>
          <a:sy n="108" d="100"/>
        </p:scale>
        <p:origin x="402" y="114"/>
      </p:cViewPr>
      <p:guideLst/>
    </p:cSldViewPr>
  </p:slideViewPr>
  <p:notesTextViewPr>
    <p:cViewPr>
      <p:scale>
        <a:sx n="3" d="2"/>
        <a:sy n="3" d="2"/>
      </p:scale>
      <p:origin x="0" y="0"/>
    </p:cViewPr>
  </p:notesTextViewPr>
  <p:sorterViewPr>
    <p:cViewPr>
      <p:scale>
        <a:sx n="100" d="100"/>
        <a:sy n="100" d="100"/>
      </p:scale>
      <p:origin x="0" y="-10133"/>
    </p:cViewPr>
  </p:sorterViewPr>
  <p:notesViewPr>
    <p:cSldViewPr snapToGrid="0" showGuide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0269CC2-8DD6-4402-82F3-18F164A732FF}">
      <dgm:prSet/>
      <dgm:spPr/>
      <dgm:t>
        <a:bodyPr/>
        <a:lstStyle/>
        <a:p>
          <a:pPr>
            <a:lnSpc>
              <a:spcPct val="100000"/>
            </a:lnSpc>
          </a:pPr>
          <a:r>
            <a:rPr lang="en-US" dirty="0"/>
            <a:t>Role of the Mentor Teacher</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pPr>
            <a:lnSpc>
              <a:spcPct val="100000"/>
            </a:lnSpc>
          </a:pPr>
          <a:r>
            <a:rPr lang="en-US" dirty="0"/>
            <a:t>Qualifications and Responsibilities</a:t>
          </a: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pPr>
            <a:lnSpc>
              <a:spcPct val="100000"/>
            </a:lnSpc>
          </a:pPr>
          <a:r>
            <a:rPr lang="en-US" dirty="0"/>
            <a:t>What Makes a Good Mentor Teacher?</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pPr>
            <a:lnSpc>
              <a:spcPct val="100000"/>
            </a:lnSpc>
          </a:pPr>
          <a:r>
            <a:rPr lang="en-US" dirty="0"/>
            <a:t>Working Effectively with an Intern</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pPr>
            <a:lnSpc>
              <a:spcPct val="100000"/>
            </a:lnSpc>
          </a:pPr>
          <a:r>
            <a:rPr lang="en-US" dirty="0"/>
            <a:t>Critical Tasks Beginning Teachers Need Help With</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Questions"/>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dgm:spPr>
    </dgm:pt>
    <dgm:pt modelId="{FADE9C4E-BFE3-4374-BE2C-676ED238ACF2}" type="pres">
      <dgm:prSet presAssocID="{2B87ECDB-C552-42F6-9B52-6548A18B206B}"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aduation cap"/>
        </a:ext>
      </dgm:extLst>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custLinFactNeighborX="-3787" custLinFactNeighborY="319"/>
      <dgm:spPr>
        <a:xfrm>
          <a:off x="0" y="2494477"/>
          <a:ext cx="6791323" cy="995920"/>
        </a:xfrm>
      </dgm:spPr>
    </dgm:pt>
    <dgm:pt modelId="{D335376E-740A-4A47-BC5B-3381DE731CE0}" type="pres">
      <dgm:prSet presAssocID="{419DF63C-9792-4EF5-9125-1EEF4D07C33F}"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assroom"/>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custLinFactNeighborX="0" custLinFactNeighborY="-2623"/>
      <dgm:spPr>
        <a:xfrm>
          <a:off x="0" y="3739377"/>
          <a:ext cx="6791323" cy="995920"/>
        </a:xfrm>
      </dgm:spPr>
    </dgm:pt>
    <dgm:pt modelId="{1B0B9210-632F-4BB5-B140-1FA20D3CF123}" type="pres">
      <dgm:prSet presAssocID="{1B1E513F-BEB7-483A-8F12-A8210AEF19E9}"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a:ext>
      </dgm:extLst>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hecklist RTL"/>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0ECF89-2783-4E78-A209-A16EF114A1AA}" type="doc">
      <dgm:prSet loTypeId="urn:microsoft.com/office/officeart/2016/7/layout/LinProcess3" loCatId="list" qsTypeId="urn:microsoft.com/office/officeart/2005/8/quickstyle/simple1" qsCatId="simple" csTypeId="urn:microsoft.com/office/officeart/2018/5/colors/Iconchunking_neutralicontext_colorful1" csCatId="colorful" phldr="1"/>
      <dgm:spPr/>
      <dgm:t>
        <a:bodyPr/>
        <a:lstStyle/>
        <a:p>
          <a:endParaRPr lang="en-US"/>
        </a:p>
      </dgm:t>
    </dgm:pt>
    <dgm:pt modelId="{C2A3EC29-44BC-4E51-92DE-E27BF9CD4489}">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E6B5045-A42D-4562-9588-2342D0E47934}" type="parTrans" cxnId="{B49FD08F-C9D7-4FC0-B446-ED9717719A00}">
      <dgm:prSet/>
      <dgm:spPr/>
      <dgm:t>
        <a:bodyPr/>
        <a:lstStyle/>
        <a:p>
          <a:endParaRPr lang="en-US"/>
        </a:p>
      </dgm:t>
    </dgm:pt>
    <dgm:pt modelId="{10254594-A53F-49FE-B0F2-BC233EE7109F}" type="sibTrans" cxnId="{B49FD08F-C9D7-4FC0-B446-ED9717719A00}">
      <dgm:prSet/>
      <dgm:spPr>
        <a:solidFill>
          <a:schemeClr val="accent2"/>
        </a:solidFill>
        <a:ln>
          <a:noFill/>
        </a:ln>
        <a:effectLst/>
      </dgm:spPr>
      <dgm:t>
        <a:bodyPr/>
        <a:lstStyle/>
        <a:p>
          <a:endParaRPr lang="en-US" dirty="0"/>
        </a:p>
      </dgm:t>
    </dgm:pt>
    <dgm:pt modelId="{CE11A269-561D-4BA1-BC45-87F6759FD368}">
      <dgm:prSet custT="1"/>
      <dgm:spPr>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gm:spPr>
      <dgm:t>
        <a:bodyPr spcFirstLastPara="0" vert="horz" wrap="square" lIns="256199" tIns="330200" rIns="256199" bIns="330200" numCol="1" spcCol="1270" anchor="t" anchorCtr="0"/>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gm:t>
    </dgm:pt>
    <dgm:pt modelId="{C9DED455-19B5-45BA-AEF1-572CA46E947B}" type="sibTrans" cxnId="{2E9E5A02-0CE8-4569-9B67-05EE24CE2438}">
      <dgm:prSet/>
      <dgm:spPr>
        <a:solidFill>
          <a:schemeClr val="accent2"/>
        </a:solidFill>
        <a:ln>
          <a:noFill/>
        </a:ln>
        <a:effectLst/>
      </dgm:spPr>
      <dgm:t>
        <a:bodyPr/>
        <a:lstStyle/>
        <a:p>
          <a:endParaRPr lang="en-US" dirty="0"/>
        </a:p>
      </dgm:t>
    </dgm:pt>
    <dgm:pt modelId="{4A66CBC3-2E89-46E5-B2EA-1705F05E6FDD}" type="parTrans" cxnId="{2E9E5A02-0CE8-4569-9B67-05EE24CE2438}">
      <dgm:prSet/>
      <dgm:spPr/>
      <dgm:t>
        <a:bodyPr/>
        <a:lstStyle/>
        <a:p>
          <a:endParaRPr lang="en-US"/>
        </a:p>
      </dgm:t>
    </dgm:pt>
    <dgm:pt modelId="{ACE795D8-4182-4DF1-B098-DD0AD48044C8}" type="pres">
      <dgm:prSet presAssocID="{BB0ECF89-2783-4E78-A209-A16EF114A1AA}" presName="Name0" presStyleCnt="0">
        <dgm:presLayoutVars>
          <dgm:animLvl val="lvl"/>
          <dgm:resizeHandles val="exact"/>
        </dgm:presLayoutVars>
      </dgm:prSet>
      <dgm:spPr/>
    </dgm:pt>
    <dgm:pt modelId="{9A0277E3-55B2-4FAA-BDD3-FFC27311B05B}" type="pres">
      <dgm:prSet presAssocID="{CE11A269-561D-4BA1-BC45-87F6759FD368}" presName="compositeNode" presStyleCnt="0">
        <dgm:presLayoutVars>
          <dgm:bulletEnabled val="1"/>
        </dgm:presLayoutVars>
      </dgm:prSet>
      <dgm:spPr/>
    </dgm:pt>
    <dgm:pt modelId="{AE95CEBE-1AD7-41D4-9CEE-5BA77CA8C01E}" type="pres">
      <dgm:prSet presAssocID="{CE11A269-561D-4BA1-BC45-87F6759FD368}" presName="bgRect" presStyleLbl="bgAccFollowNode1" presStyleIdx="0" presStyleCnt="2" custScaleX="117080" custLinFactNeighborX="-1003" custLinFactNeighborY="-1341"/>
      <dgm:spPr>
        <a:xfrm>
          <a:off x="3614737" y="0"/>
          <a:ext cx="3286125" cy="4351338"/>
        </a:xfrm>
        <a:prstGeom prst="rect">
          <a:avLst/>
        </a:prstGeom>
      </dgm:spPr>
    </dgm:pt>
    <dgm:pt modelId="{AFA09309-0DCE-4477-82D3-AAF980A85A37}" type="pres">
      <dgm:prSet presAssocID="{C9DED455-19B5-45BA-AEF1-572CA46E947B}" presName="sibTransNodeCircle" presStyleLbl="alignNode1" presStyleIdx="0" presStyleCnt="4" custScaleX="64171" custScaleY="65414" custLinFactX="-45621" custLinFactNeighborX="-100000" custLinFactNeighborY="-42214">
        <dgm:presLayoutVars>
          <dgm:chMax val="0"/>
          <dgm:bulletEnabled/>
        </dgm:presLayoutVars>
      </dgm:prSet>
      <dgm:spPr>
        <a:xfrm>
          <a:off x="4605099" y="435133"/>
          <a:ext cx="1305401" cy="1305401"/>
        </a:xfrm>
        <a:prstGeom prst="rect">
          <a:avLst/>
        </a:prstGeom>
      </dgm:spPr>
    </dgm:pt>
    <dgm:pt modelId="{70685E0F-5EC9-4D84-80D5-F2F78DC3CFFC}" type="pres">
      <dgm:prSet presAssocID="{CE11A269-561D-4BA1-BC45-87F6759FD368}" presName="bottomLine" presStyleLbl="alignNode1" presStyleIdx="1" presStyleCnt="4">
        <dgm:presLayoutVars/>
      </dgm:prSet>
      <dgm:spPr/>
    </dgm:pt>
    <dgm:pt modelId="{E8E0C55E-232A-41CA-87BA-45B86ABED6ED}" type="pres">
      <dgm:prSet presAssocID="{CE11A269-561D-4BA1-BC45-87F6759FD368}" presName="nodeText" presStyleLbl="bgAccFollowNode1" presStyleIdx="0" presStyleCnt="2">
        <dgm:presLayoutVars>
          <dgm:bulletEnabled val="1"/>
        </dgm:presLayoutVars>
      </dgm:prSet>
      <dgm:spPr/>
    </dgm:pt>
    <dgm:pt modelId="{556726A2-0416-41E0-99B4-BCA6885784BC}" type="pres">
      <dgm:prSet presAssocID="{C9DED455-19B5-45BA-AEF1-572CA46E947B}" presName="sibTrans" presStyleCnt="0"/>
      <dgm:spPr/>
    </dgm:pt>
    <dgm:pt modelId="{F4C4AEC7-6D64-4C71-ADC5-0F5CC45360C6}" type="pres">
      <dgm:prSet presAssocID="{C2A3EC29-44BC-4E51-92DE-E27BF9CD4489}" presName="compositeNode" presStyleCnt="0">
        <dgm:presLayoutVars>
          <dgm:bulletEnabled val="1"/>
        </dgm:presLayoutVars>
      </dgm:prSet>
      <dgm:spPr/>
    </dgm:pt>
    <dgm:pt modelId="{3AF3868F-681F-4EF9-8B83-F3B0F354A4C4}" type="pres">
      <dgm:prSet presAssocID="{C2A3EC29-44BC-4E51-92DE-E27BF9CD4489}" presName="bgRect" presStyleLbl="bgAccFollowNode1" presStyleIdx="1" presStyleCnt="2" custScaleX="120794" custLinFactNeighborX="316" custLinFactNeighborY="160"/>
      <dgm:spPr>
        <a:xfrm>
          <a:off x="7229475" y="0"/>
          <a:ext cx="3286125" cy="4351338"/>
        </a:xfrm>
        <a:prstGeom prst="rect">
          <a:avLst/>
        </a:prstGeom>
      </dgm:spPr>
    </dgm:pt>
    <dgm:pt modelId="{9718E67E-2C8C-4093-AB5F-E3BEFAAEA31B}" type="pres">
      <dgm:prSet presAssocID="{10254594-A53F-49FE-B0F2-BC233EE7109F}" presName="sibTransNodeCircle" presStyleLbl="alignNode1" presStyleIdx="2" presStyleCnt="4" custScaleX="60853" custScaleY="63692" custLinFactX="-36985" custLinFactNeighborX="-100000" custLinFactNeighborY="-38417">
        <dgm:presLayoutVars>
          <dgm:chMax val="0"/>
          <dgm:bulletEnabled/>
        </dgm:presLayoutVars>
      </dgm:prSet>
      <dgm:spPr>
        <a:xfrm>
          <a:off x="8219836" y="435133"/>
          <a:ext cx="1305401" cy="1305401"/>
        </a:xfrm>
        <a:prstGeom prst="rect">
          <a:avLst/>
        </a:prstGeom>
      </dgm:spPr>
    </dgm:pt>
    <dgm:pt modelId="{13CAC05E-7817-4F00-94BF-9DC0F20DF1D8}" type="pres">
      <dgm:prSet presAssocID="{C2A3EC29-44BC-4E51-92DE-E27BF9CD4489}" presName="bottomLine" presStyleLbl="alignNode1" presStyleIdx="3" presStyleCnt="4">
        <dgm:presLayoutVars/>
      </dgm:prSet>
      <dgm:spPr/>
    </dgm:pt>
    <dgm:pt modelId="{90A7E684-CAA3-435E-B654-85F1BA7D2B87}" type="pres">
      <dgm:prSet presAssocID="{C2A3EC29-44BC-4E51-92DE-E27BF9CD4489}" presName="nodeText" presStyleLbl="bgAccFollowNode1" presStyleIdx="1" presStyleCnt="2">
        <dgm:presLayoutVars>
          <dgm:bulletEnabled val="1"/>
        </dgm:presLayoutVars>
      </dgm:prSet>
      <dgm:spPr/>
    </dgm:pt>
  </dgm:ptLst>
  <dgm:cxnLst>
    <dgm:cxn modelId="{2E9E5A02-0CE8-4569-9B67-05EE24CE2438}" srcId="{BB0ECF89-2783-4E78-A209-A16EF114A1AA}" destId="{CE11A269-561D-4BA1-BC45-87F6759FD368}" srcOrd="0" destOrd="0" parTransId="{4A66CBC3-2E89-46E5-B2EA-1705F05E6FDD}" sibTransId="{C9DED455-19B5-45BA-AEF1-572CA46E947B}"/>
    <dgm:cxn modelId="{D2545B17-F0FC-41C0-8AE6-C63C564398B0}" type="presOf" srcId="{CE11A269-561D-4BA1-BC45-87F6759FD368}" destId="{AE95CEBE-1AD7-41D4-9CEE-5BA77CA8C01E}" srcOrd="0" destOrd="0" presId="urn:microsoft.com/office/officeart/2016/7/layout/LinProcess3"/>
    <dgm:cxn modelId="{36884E1A-39D3-4491-AFD6-BCBC6392A59E}" type="presOf" srcId="{CE11A269-561D-4BA1-BC45-87F6759FD368}" destId="{E8E0C55E-232A-41CA-87BA-45B86ABED6ED}" srcOrd="1" destOrd="0" presId="urn:microsoft.com/office/officeart/2016/7/layout/LinProcess3"/>
    <dgm:cxn modelId="{2229DB1B-DE4F-469E-8FA0-07BEC5B5F9D6}" type="presOf" srcId="{10254594-A53F-49FE-B0F2-BC233EE7109F}" destId="{9718E67E-2C8C-4093-AB5F-E3BEFAAEA31B}" srcOrd="0" destOrd="0" presId="urn:microsoft.com/office/officeart/2016/7/layout/LinProcess3"/>
    <dgm:cxn modelId="{0C140A6B-1B4A-4553-81FF-5591D9487696}" type="presOf" srcId="{C2A3EC29-44BC-4E51-92DE-E27BF9CD4489}" destId="{3AF3868F-681F-4EF9-8B83-F3B0F354A4C4}" srcOrd="0" destOrd="0" presId="urn:microsoft.com/office/officeart/2016/7/layout/LinProcess3"/>
    <dgm:cxn modelId="{B49FD08F-C9D7-4FC0-B446-ED9717719A00}" srcId="{BB0ECF89-2783-4E78-A209-A16EF114A1AA}" destId="{C2A3EC29-44BC-4E51-92DE-E27BF9CD4489}" srcOrd="1" destOrd="0" parTransId="{CE6B5045-A42D-4562-9588-2342D0E47934}" sibTransId="{10254594-A53F-49FE-B0F2-BC233EE7109F}"/>
    <dgm:cxn modelId="{469CA3A1-2EC0-458C-B828-8121A2D4750A}" type="presOf" srcId="{BB0ECF89-2783-4E78-A209-A16EF114A1AA}" destId="{ACE795D8-4182-4DF1-B098-DD0AD48044C8}" srcOrd="0" destOrd="0" presId="urn:microsoft.com/office/officeart/2016/7/layout/LinProcess3"/>
    <dgm:cxn modelId="{C8A4ECC3-0B95-497F-8D57-1124DFD9842C}" type="presOf" srcId="{C2A3EC29-44BC-4E51-92DE-E27BF9CD4489}" destId="{90A7E684-CAA3-435E-B654-85F1BA7D2B87}" srcOrd="1" destOrd="0" presId="urn:microsoft.com/office/officeart/2016/7/layout/LinProcess3"/>
    <dgm:cxn modelId="{8A5C10EE-3A87-49FC-9945-C0118988EF8D}" type="presOf" srcId="{C9DED455-19B5-45BA-AEF1-572CA46E947B}" destId="{AFA09309-0DCE-4477-82D3-AAF980A85A37}" srcOrd="0" destOrd="0" presId="urn:microsoft.com/office/officeart/2016/7/layout/LinProcess3"/>
    <dgm:cxn modelId="{C5C3B0C4-18DC-4916-ABAF-6A287C00BAA9}" type="presParOf" srcId="{ACE795D8-4182-4DF1-B098-DD0AD48044C8}" destId="{9A0277E3-55B2-4FAA-BDD3-FFC27311B05B}" srcOrd="0" destOrd="0" presId="urn:microsoft.com/office/officeart/2016/7/layout/LinProcess3"/>
    <dgm:cxn modelId="{FA398688-6697-4B8B-A789-FF729FC50671}" type="presParOf" srcId="{9A0277E3-55B2-4FAA-BDD3-FFC27311B05B}" destId="{AE95CEBE-1AD7-41D4-9CEE-5BA77CA8C01E}" srcOrd="0" destOrd="0" presId="urn:microsoft.com/office/officeart/2016/7/layout/LinProcess3"/>
    <dgm:cxn modelId="{67EE8417-B6AF-43C7-AA8C-3B90AB6AE1FE}" type="presParOf" srcId="{9A0277E3-55B2-4FAA-BDD3-FFC27311B05B}" destId="{AFA09309-0DCE-4477-82D3-AAF980A85A37}" srcOrd="1" destOrd="0" presId="urn:microsoft.com/office/officeart/2016/7/layout/LinProcess3"/>
    <dgm:cxn modelId="{5CE89ECF-B3C2-499B-BBDE-19538F56547F}" type="presParOf" srcId="{9A0277E3-55B2-4FAA-BDD3-FFC27311B05B}" destId="{70685E0F-5EC9-4D84-80D5-F2F78DC3CFFC}" srcOrd="2" destOrd="0" presId="urn:microsoft.com/office/officeart/2016/7/layout/LinProcess3"/>
    <dgm:cxn modelId="{D77D220A-12C7-4499-9660-B4B666A87129}" type="presParOf" srcId="{9A0277E3-55B2-4FAA-BDD3-FFC27311B05B}" destId="{E8E0C55E-232A-41CA-87BA-45B86ABED6ED}" srcOrd="3" destOrd="0" presId="urn:microsoft.com/office/officeart/2016/7/layout/LinProcess3"/>
    <dgm:cxn modelId="{F3EEB326-7683-4D4B-BE0D-D7CC3EE67CB3}" type="presParOf" srcId="{ACE795D8-4182-4DF1-B098-DD0AD48044C8}" destId="{556726A2-0416-41E0-99B4-BCA6885784BC}" srcOrd="1" destOrd="0" presId="urn:microsoft.com/office/officeart/2016/7/layout/LinProcess3"/>
    <dgm:cxn modelId="{1694C3CA-CE7E-4D7A-B769-94D0C473B6D9}" type="presParOf" srcId="{ACE795D8-4182-4DF1-B098-DD0AD48044C8}" destId="{F4C4AEC7-6D64-4C71-ADC5-0F5CC45360C6}" srcOrd="2" destOrd="0" presId="urn:microsoft.com/office/officeart/2016/7/layout/LinProcess3"/>
    <dgm:cxn modelId="{01DA811B-E595-4B26-916D-A5B9420780B1}" type="presParOf" srcId="{F4C4AEC7-6D64-4C71-ADC5-0F5CC45360C6}" destId="{3AF3868F-681F-4EF9-8B83-F3B0F354A4C4}" srcOrd="0" destOrd="0" presId="urn:microsoft.com/office/officeart/2016/7/layout/LinProcess3"/>
    <dgm:cxn modelId="{65C50157-4E89-44E0-ADFE-2CDCD946EC0C}" type="presParOf" srcId="{F4C4AEC7-6D64-4C71-ADC5-0F5CC45360C6}" destId="{9718E67E-2C8C-4093-AB5F-E3BEFAAEA31B}" srcOrd="1" destOrd="0" presId="urn:microsoft.com/office/officeart/2016/7/layout/LinProcess3"/>
    <dgm:cxn modelId="{03312845-43B9-45C8-960A-3A8CADC652DB}" type="presParOf" srcId="{F4C4AEC7-6D64-4C71-ADC5-0F5CC45360C6}" destId="{13CAC05E-7817-4F00-94BF-9DC0F20DF1D8}" srcOrd="2" destOrd="0" presId="urn:microsoft.com/office/officeart/2016/7/layout/LinProcess3"/>
    <dgm:cxn modelId="{D7A81CCE-E542-4242-8542-3C297BE2D6C9}" type="presParOf" srcId="{F4C4AEC7-6D64-4C71-ADC5-0F5CC45360C6}" destId="{90A7E684-CAA3-435E-B654-85F1BA7D2B87}" srcOrd="3" destOrd="0" presId="urn:microsoft.com/office/officeart/2016/7/layout/Lin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Role of the Mentor Teacher</a:t>
          </a:r>
        </a:p>
      </dsp:txBody>
      <dsp:txXfrm>
        <a:off x="1150288" y="4675"/>
        <a:ext cx="5641034" cy="995920"/>
      </dsp:txXfrm>
    </dsp:sp>
    <dsp:sp modelId="{FA3369E0-5B38-4FDD-A9F5-22B9810A03F7}">
      <dsp:nvSpPr>
        <dsp:cNvPr id="0" name=""/>
        <dsp:cNvSpPr/>
      </dsp:nvSpPr>
      <dsp:spPr>
        <a:xfrm>
          <a:off x="0" y="1249576"/>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Qualifications and Responsibilities</a:t>
          </a:r>
        </a:p>
      </dsp:txBody>
      <dsp:txXfrm>
        <a:off x="1150288" y="1249576"/>
        <a:ext cx="5641034" cy="995920"/>
      </dsp:txXfrm>
    </dsp:sp>
    <dsp:sp modelId="{DB8ABDAA-976A-4A84-A3C3-277080E19DCA}">
      <dsp:nvSpPr>
        <dsp:cNvPr id="0" name=""/>
        <dsp:cNvSpPr/>
      </dsp:nvSpPr>
      <dsp:spPr>
        <a:xfrm>
          <a:off x="0" y="24976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What Makes a Good Mentor Teacher?</a:t>
          </a:r>
        </a:p>
      </dsp:txBody>
      <dsp:txXfrm>
        <a:off x="1150288" y="2494477"/>
        <a:ext cx="5641034" cy="995920"/>
      </dsp:txXfrm>
    </dsp:sp>
    <dsp:sp modelId="{C2FCE80A-DCA0-4D7F-8F72-19CB2337E588}">
      <dsp:nvSpPr>
        <dsp:cNvPr id="0" name=""/>
        <dsp:cNvSpPr/>
      </dsp:nvSpPr>
      <dsp:spPr>
        <a:xfrm>
          <a:off x="0" y="3713254"/>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Working Effectively with an Intern</a:t>
          </a:r>
        </a:p>
      </dsp:txBody>
      <dsp:txXfrm>
        <a:off x="1150288" y="3739377"/>
        <a:ext cx="5641034" cy="995920"/>
      </dsp:txXfrm>
    </dsp:sp>
    <dsp:sp modelId="{343A76ED-9DD6-4B0A-830E-16ED952B3D06}">
      <dsp:nvSpPr>
        <dsp:cNvPr id="0" name=""/>
        <dsp:cNvSpPr/>
      </dsp:nvSpPr>
      <dsp:spPr>
        <a:xfrm>
          <a:off x="0" y="4984278"/>
          <a:ext cx="6791323" cy="995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100000"/>
            </a:lnSpc>
            <a:spcBef>
              <a:spcPct val="0"/>
            </a:spcBef>
            <a:spcAft>
              <a:spcPct val="35000"/>
            </a:spcAft>
            <a:buNone/>
          </a:pPr>
          <a:r>
            <a:rPr lang="en-US" sz="1900" kern="1200" dirty="0"/>
            <a:t>Critical Tasks Beginning Teachers Need Help With</a:t>
          </a:r>
        </a:p>
      </dsp:txBody>
      <dsp:txXfrm>
        <a:off x="1150288" y="4984278"/>
        <a:ext cx="5641034" cy="9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CEBE-1AD7-41D4-9CEE-5BA77CA8C01E}">
      <dsp:nvSpPr>
        <dsp:cNvPr id="0" name=""/>
        <dsp:cNvSpPr/>
      </dsp:nvSpPr>
      <dsp:spPr>
        <a:xfrm>
          <a:off x="0" y="0"/>
          <a:ext cx="4976236"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Qualifications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Certification in the area and at the level of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Employed as a teacher on the same campus as the Intern.</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3-5 years teaching experience</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Demonstrated success in improving student learning, as evidenced by data </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A willingness to provide quality instruction and guidance through modeling, conferencing and encouraging the Teacher Intern. </a:t>
          </a: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0" y="1796926"/>
        <a:ext cx="4976236" cy="2837251"/>
      </dsp:txXfrm>
    </dsp:sp>
    <dsp:sp modelId="{AFA09309-0DCE-4477-82D3-AAF980A85A37}">
      <dsp:nvSpPr>
        <dsp:cNvPr id="0" name=""/>
        <dsp:cNvSpPr/>
      </dsp:nvSpPr>
      <dsp:spPr>
        <a:xfrm>
          <a:off x="0" y="119339"/>
          <a:ext cx="910346" cy="927979"/>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0" y="119339"/>
        <a:ext cx="910346" cy="927979"/>
      </dsp:txXfrm>
    </dsp:sp>
    <dsp:sp modelId="{70685E0F-5EC9-4D84-80D5-F2F78DC3CFFC}">
      <dsp:nvSpPr>
        <dsp:cNvPr id="0" name=""/>
        <dsp:cNvSpPr/>
      </dsp:nvSpPr>
      <dsp:spPr>
        <a:xfrm>
          <a:off x="364417" y="4728681"/>
          <a:ext cx="4250287"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868F-681F-4EF9-8B83-F3B0F354A4C4}">
      <dsp:nvSpPr>
        <dsp:cNvPr id="0" name=""/>
        <dsp:cNvSpPr/>
      </dsp:nvSpPr>
      <dsp:spPr>
        <a:xfrm>
          <a:off x="5404150" y="0"/>
          <a:ext cx="5134091" cy="4728753"/>
        </a:xfrm>
        <a:prstGeom prst="rect">
          <a:avLst/>
        </a:prstGeom>
        <a:gradFill rotWithShape="0">
          <a:gsLst>
            <a:gs pos="1000">
              <a:srgbClr val="000000">
                <a:lumMod val="85000"/>
                <a:lumOff val="15000"/>
              </a:srgbClr>
            </a:gs>
            <a:gs pos="100000">
              <a:srgbClr val="17B2D1">
                <a:lumMod val="50000"/>
              </a:srgbClr>
            </a:gs>
          </a:gsLst>
          <a:lin ang="12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11200">
            <a:lnSpc>
              <a:spcPct val="90000"/>
            </a:lnSpc>
            <a:spcBef>
              <a:spcPct val="0"/>
            </a:spcBef>
            <a:spcAft>
              <a:spcPct val="35000"/>
            </a:spcAft>
            <a:buNone/>
          </a:pPr>
          <a:r>
            <a:rPr lang="en-US" sz="1600" b="1" u="sng" kern="1200" dirty="0">
              <a:solidFill>
                <a:srgbClr val="FFFFFF"/>
              </a:solidFill>
              <a:latin typeface="Calibri"/>
              <a:ea typeface="+mn-ea"/>
              <a:cs typeface="+mn-cs"/>
            </a:rPr>
            <a:t>Responsibilities</a:t>
          </a:r>
          <a:br>
            <a:rPr lang="en-US" sz="1600" kern="1200" dirty="0">
              <a:solidFill>
                <a:srgbClr val="FFFFFF"/>
              </a:solidFill>
              <a:latin typeface="Calibri"/>
              <a:ea typeface="+mn-ea"/>
              <a:cs typeface="+mn-cs"/>
            </a:rPr>
          </a:br>
          <a:r>
            <a:rPr lang="en-US" sz="1600" kern="1200" dirty="0">
              <a:solidFill>
                <a:srgbClr val="FFFFFF"/>
              </a:solidFill>
              <a:latin typeface="Calibri"/>
              <a:ea typeface="+mn-ea"/>
              <a:cs typeface="+mn-cs"/>
            </a:rPr>
            <a:t>Provide to the Teacher Intern campus-based support and solution-oriented responses.</a:t>
          </a:r>
        </a:p>
        <a:p>
          <a:pPr marL="0" lvl="0" indent="0" algn="l" defTabSz="711200">
            <a:lnSpc>
              <a:spcPct val="90000"/>
            </a:lnSpc>
            <a:spcBef>
              <a:spcPct val="0"/>
            </a:spcBef>
            <a:spcAft>
              <a:spcPct val="35000"/>
            </a:spcAft>
            <a:buNone/>
          </a:pPr>
          <a:r>
            <a:rPr lang="en-US" sz="1600" kern="1200" dirty="0">
              <a:solidFill>
                <a:srgbClr val="FFFFFF"/>
              </a:solidFill>
              <a:latin typeface="Calibri"/>
              <a:ea typeface="+mn-ea"/>
              <a:cs typeface="+mn-cs"/>
            </a:rPr>
            <a:t>Meet regularly with the Teacher Intern to assist with teaching practice, planning, trouble-shooting and problem solving.</a:t>
          </a:r>
        </a:p>
        <a:p>
          <a:pPr marL="0" lvl="0" indent="0" algn="l" defTabSz="711200">
            <a:lnSpc>
              <a:spcPct val="90000"/>
            </a:lnSpc>
            <a:spcBef>
              <a:spcPct val="0"/>
            </a:spcBef>
            <a:spcAft>
              <a:spcPct val="35000"/>
            </a:spcAft>
            <a:buNone/>
          </a:pPr>
          <a:r>
            <a:rPr lang="en-US" sz="1600" kern="1200" noProof="1">
              <a:solidFill>
                <a:srgbClr val="FFFFFF"/>
              </a:solidFill>
              <a:latin typeface="Calibri"/>
              <a:ea typeface="+mn-ea"/>
              <a:cs typeface="+mn-cs"/>
            </a:rPr>
            <a:t>Observe the Teacher Intern a minimum of 4 times during the school year, completing forms for each and submitting and providing feedback to the Teacher Intern and allow Teacher  Intern to observe Mentor Teacher with conferences to follow each.</a:t>
          </a:r>
        </a:p>
        <a:p>
          <a:pPr marL="0" lvl="0" indent="0" algn="l" defTabSz="711200">
            <a:lnSpc>
              <a:spcPct val="90000"/>
            </a:lnSpc>
            <a:spcBef>
              <a:spcPct val="0"/>
            </a:spcBef>
            <a:spcAft>
              <a:spcPct val="35000"/>
            </a:spcAft>
            <a:buNone/>
          </a:pPr>
          <a:endParaRPr lang="en-US" sz="1600" kern="1200" noProof="1">
            <a:solidFill>
              <a:srgbClr val="FFFFFF"/>
            </a:solidFill>
            <a:latin typeface="Calibri"/>
            <a:ea typeface="+mn-ea"/>
            <a:cs typeface="+mn-cs"/>
          </a:endParaRPr>
        </a:p>
        <a:p>
          <a:pPr marL="0" lvl="0" indent="0" algn="l" defTabSz="711200">
            <a:lnSpc>
              <a:spcPct val="90000"/>
            </a:lnSpc>
            <a:spcBef>
              <a:spcPct val="0"/>
            </a:spcBef>
            <a:spcAft>
              <a:spcPct val="35000"/>
            </a:spcAft>
            <a:buNone/>
          </a:pPr>
          <a:endParaRPr lang="en-US" sz="1600" kern="1200" dirty="0">
            <a:solidFill>
              <a:srgbClr val="FFFFFF"/>
            </a:solidFill>
            <a:latin typeface="Calibri"/>
            <a:ea typeface="+mn-ea"/>
            <a:cs typeface="+mn-cs"/>
          </a:endParaRPr>
        </a:p>
      </dsp:txBody>
      <dsp:txXfrm>
        <a:off x="5404150" y="1796926"/>
        <a:ext cx="5134091" cy="2837251"/>
      </dsp:txXfrm>
    </dsp:sp>
    <dsp:sp modelId="{9718E67E-2C8C-4093-AB5F-E3BEFAAEA31B}">
      <dsp:nvSpPr>
        <dsp:cNvPr id="0" name=""/>
        <dsp:cNvSpPr/>
      </dsp:nvSpPr>
      <dsp:spPr>
        <a:xfrm>
          <a:off x="5594810" y="185419"/>
          <a:ext cx="863276" cy="903551"/>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602" tIns="12700" rIns="110602" bIns="12700"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5594810" y="185419"/>
        <a:ext cx="863276" cy="903551"/>
      </dsp:txXfrm>
    </dsp:sp>
    <dsp:sp modelId="{13CAC05E-7817-4F00-94BF-9DC0F20DF1D8}">
      <dsp:nvSpPr>
        <dsp:cNvPr id="0" name=""/>
        <dsp:cNvSpPr/>
      </dsp:nvSpPr>
      <dsp:spPr>
        <a:xfrm>
          <a:off x="5844609" y="4728681"/>
          <a:ext cx="4250287"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Process3">
  <dgm:title val="Basic Linear Process"/>
  <dgm:desc val=""/>
  <dgm:catLst>
    <dgm:cat type="list" pri="500"/>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68416927-5E9C-4E77-85FE-EE4C81C1DE39}" type="datetimeFigureOut">
              <a:rPr lang="en-US" smtClean="0"/>
              <a:t>8/14/2023</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FA798B7E-6604-4F74-86DB-B30627D56244}" type="datetimeFigureOut">
              <a:rPr lang="en-US" smtClean="0"/>
              <a:t>8/14/2023</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Mentor Teacher training for the ATC of McLennan Community College.  We are so glad you are with us.  Please open your mic and tell me your name and who you are mentoring.   Part of my job here at MCC is not only to act as a field supervisor for 11 of our intern teachers, but I am also the Mentor Specialist, so part of my job is to supporting you, our Mentors, and help you support our candidates.  </a:t>
            </a:r>
          </a:p>
        </p:txBody>
      </p:sp>
      <p:sp>
        <p:nvSpPr>
          <p:cNvPr id="4" name="Slide Number Placeholder 3"/>
          <p:cNvSpPr>
            <a:spLocks noGrp="1"/>
          </p:cNvSpPr>
          <p:nvPr>
            <p:ph type="sldNum" sz="quarter" idx="5"/>
          </p:nvPr>
        </p:nvSpPr>
        <p:spPr/>
        <p:txBody>
          <a:bodyPr/>
          <a:lstStyle/>
          <a:p>
            <a:fld id="{D3F28A1F-3E69-47E5-AE93-E7F2155A242D}" type="slidenum">
              <a:rPr lang="en-US" smtClean="0"/>
              <a:t>1</a:t>
            </a:fld>
            <a:endParaRPr lang="en-US" dirty="0"/>
          </a:p>
        </p:txBody>
      </p:sp>
    </p:spTree>
    <p:extLst>
      <p:ext uri="{BB962C8B-B14F-4D97-AF65-F5344CB8AC3E}">
        <p14:creationId xmlns:p14="http://schemas.microsoft.com/office/powerpoint/2010/main" val="380707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covering these topics.  Anytime you have a </a:t>
            </a:r>
            <a:r>
              <a:rPr lang="en-US" dirty="0" err="1"/>
              <a:t>question,please</a:t>
            </a:r>
            <a:r>
              <a:rPr lang="en-US" dirty="0"/>
              <a:t> either put it in the chat or open your mic and just ask, and I’ll do my best to answer it.   </a:t>
            </a:r>
          </a:p>
        </p:txBody>
      </p:sp>
      <p:sp>
        <p:nvSpPr>
          <p:cNvPr id="4" name="Slide Number Placeholder 3"/>
          <p:cNvSpPr>
            <a:spLocks noGrp="1"/>
          </p:cNvSpPr>
          <p:nvPr>
            <p:ph type="sldNum" sz="quarter" idx="5"/>
          </p:nvPr>
        </p:nvSpPr>
        <p:spPr/>
        <p:txBody>
          <a:bodyPr/>
          <a:lstStyle/>
          <a:p>
            <a:fld id="{D3F28A1F-3E69-47E5-AE93-E7F2155A242D}" type="slidenum">
              <a:rPr lang="en-US" smtClean="0"/>
              <a:t>2</a:t>
            </a:fld>
            <a:endParaRPr lang="en-US" dirty="0"/>
          </a:p>
        </p:txBody>
      </p:sp>
    </p:spTree>
    <p:extLst>
      <p:ext uri="{BB962C8B-B14F-4D97-AF65-F5344CB8AC3E}">
        <p14:creationId xmlns:p14="http://schemas.microsoft.com/office/powerpoint/2010/main" val="208207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resonate with you?  Do you find these things to be true?</a:t>
            </a:r>
          </a:p>
        </p:txBody>
      </p:sp>
      <p:sp>
        <p:nvSpPr>
          <p:cNvPr id="4" name="Slide Number Placeholder 3"/>
          <p:cNvSpPr>
            <a:spLocks noGrp="1"/>
          </p:cNvSpPr>
          <p:nvPr>
            <p:ph type="sldNum" sz="quarter" idx="5"/>
          </p:nvPr>
        </p:nvSpPr>
        <p:spPr/>
        <p:txBody>
          <a:bodyPr/>
          <a:lstStyle/>
          <a:p>
            <a:fld id="{D3F28A1F-3E69-47E5-AE93-E7F2155A242D}" type="slidenum">
              <a:rPr lang="en-US" smtClean="0"/>
              <a:t>3</a:t>
            </a:fld>
            <a:endParaRPr lang="en-US" dirty="0"/>
          </a:p>
        </p:txBody>
      </p:sp>
    </p:spTree>
    <p:extLst>
      <p:ext uri="{BB962C8B-B14F-4D97-AF65-F5344CB8AC3E}">
        <p14:creationId xmlns:p14="http://schemas.microsoft.com/office/powerpoint/2010/main" val="374171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principal will fill out the form in the white envelope that may have been in the packet your Intern should have given you.  If you did not receive the packet (large </a:t>
            </a:r>
            <a:r>
              <a:rPr lang="en-US" dirty="0" err="1"/>
              <a:t>manilla</a:t>
            </a:r>
            <a:r>
              <a:rPr lang="en-US" dirty="0"/>
              <a:t> envelope) please let </a:t>
            </a:r>
            <a:r>
              <a:rPr lang="en-US" dirty="0" err="1"/>
              <a:t>meknow</a:t>
            </a:r>
            <a:r>
              <a:rPr lang="en-US" dirty="0"/>
              <a:t> in the chat and </a:t>
            </a:r>
            <a:r>
              <a:rPr lang="en-US" dirty="0" err="1"/>
              <a:t>I’llget</a:t>
            </a:r>
            <a:r>
              <a:rPr lang="en-US" dirty="0"/>
              <a:t> those docs to you.  </a:t>
            </a:r>
          </a:p>
        </p:txBody>
      </p:sp>
      <p:sp>
        <p:nvSpPr>
          <p:cNvPr id="4" name="Slide Number Placeholder 3"/>
          <p:cNvSpPr>
            <a:spLocks noGrp="1"/>
          </p:cNvSpPr>
          <p:nvPr>
            <p:ph type="sldNum" sz="quarter" idx="5"/>
          </p:nvPr>
        </p:nvSpPr>
        <p:spPr/>
        <p:txBody>
          <a:bodyPr/>
          <a:lstStyle/>
          <a:p>
            <a:fld id="{D3F28A1F-3E69-47E5-AE93-E7F2155A242D}" type="slidenum">
              <a:rPr lang="en-US" smtClean="0"/>
              <a:t>5</a:t>
            </a:fld>
            <a:endParaRPr lang="en-US" dirty="0"/>
          </a:p>
        </p:txBody>
      </p:sp>
    </p:spTree>
    <p:extLst>
      <p:ext uri="{BB962C8B-B14F-4D97-AF65-F5344CB8AC3E}">
        <p14:creationId xmlns:p14="http://schemas.microsoft.com/office/powerpoint/2010/main" val="127616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find this to be true for all of us?   How can we help  each other during that low period, particularly those first year teachers?</a:t>
            </a:r>
          </a:p>
        </p:txBody>
      </p:sp>
      <p:sp>
        <p:nvSpPr>
          <p:cNvPr id="4" name="Slide Number Placeholder 3"/>
          <p:cNvSpPr>
            <a:spLocks noGrp="1"/>
          </p:cNvSpPr>
          <p:nvPr>
            <p:ph type="sldNum" sz="quarter" idx="5"/>
          </p:nvPr>
        </p:nvSpPr>
        <p:spPr/>
        <p:txBody>
          <a:bodyPr/>
          <a:lstStyle/>
          <a:p>
            <a:fld id="{D3F28A1F-3E69-47E5-AE93-E7F2155A242D}" type="slidenum">
              <a:rPr lang="en-US" smtClean="0"/>
              <a:t>7</a:t>
            </a:fld>
            <a:endParaRPr lang="en-US" dirty="0"/>
          </a:p>
        </p:txBody>
      </p:sp>
    </p:spTree>
    <p:extLst>
      <p:ext uri="{BB962C8B-B14F-4D97-AF65-F5344CB8AC3E}">
        <p14:creationId xmlns:p14="http://schemas.microsoft.com/office/powerpoint/2010/main" val="179035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resonate with you?   Why do you think this is important or why not?</a:t>
            </a:r>
          </a:p>
        </p:txBody>
      </p:sp>
      <p:sp>
        <p:nvSpPr>
          <p:cNvPr id="4" name="Slide Number Placeholder 3"/>
          <p:cNvSpPr>
            <a:spLocks noGrp="1"/>
          </p:cNvSpPr>
          <p:nvPr>
            <p:ph type="sldNum" sz="quarter" idx="5"/>
          </p:nvPr>
        </p:nvSpPr>
        <p:spPr/>
        <p:txBody>
          <a:bodyPr/>
          <a:lstStyle/>
          <a:p>
            <a:fld id="{D3F28A1F-3E69-47E5-AE93-E7F2155A242D}" type="slidenum">
              <a:rPr lang="en-US" smtClean="0"/>
              <a:t>10</a:t>
            </a:fld>
            <a:endParaRPr lang="en-US" dirty="0"/>
          </a:p>
        </p:txBody>
      </p:sp>
    </p:spTree>
    <p:extLst>
      <p:ext uri="{BB962C8B-B14F-4D97-AF65-F5344CB8AC3E}">
        <p14:creationId xmlns:p14="http://schemas.microsoft.com/office/powerpoint/2010/main" val="34006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an exhaustive list.  Please put in the chat or comment on anything that you think is important that isn’t on this list. </a:t>
            </a:r>
          </a:p>
        </p:txBody>
      </p:sp>
      <p:sp>
        <p:nvSpPr>
          <p:cNvPr id="4" name="Slide Number Placeholder 3"/>
          <p:cNvSpPr>
            <a:spLocks noGrp="1"/>
          </p:cNvSpPr>
          <p:nvPr>
            <p:ph type="sldNum" sz="quarter" idx="5"/>
          </p:nvPr>
        </p:nvSpPr>
        <p:spPr/>
        <p:txBody>
          <a:bodyPr/>
          <a:lstStyle/>
          <a:p>
            <a:fld id="{D3F28A1F-3E69-47E5-AE93-E7F2155A242D}" type="slidenum">
              <a:rPr lang="en-US" smtClean="0"/>
              <a:t>13</a:t>
            </a:fld>
            <a:endParaRPr lang="en-US" dirty="0"/>
          </a:p>
        </p:txBody>
      </p:sp>
    </p:spTree>
    <p:extLst>
      <p:ext uri="{BB962C8B-B14F-4D97-AF65-F5344CB8AC3E}">
        <p14:creationId xmlns:p14="http://schemas.microsoft.com/office/powerpoint/2010/main" val="3617035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28A1F-3E69-47E5-AE93-E7F2155A242D}" type="slidenum">
              <a:rPr lang="en-US" smtClean="0"/>
              <a:t>15</a:t>
            </a:fld>
            <a:endParaRPr lang="en-US" dirty="0"/>
          </a:p>
        </p:txBody>
      </p:sp>
    </p:spTree>
    <p:extLst>
      <p:ext uri="{BB962C8B-B14F-4D97-AF65-F5344CB8AC3E}">
        <p14:creationId xmlns:p14="http://schemas.microsoft.com/office/powerpoint/2010/main" val="213200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hyperlink" Target="https://creativecommons.org/licenses/by/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journal.umsida.ac.id/index.php/jees/article/view/826" TargetMode="External"/><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pxhere.com/en/photo/1603220"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creativecommons.org/licenses/by-nc-sa/3.0/" TargetMode="External"/><Relationship Id="rId5" Type="http://schemas.openxmlformats.org/officeDocument/2006/relationships/hyperlink" Target="https://www.peoplematters.in/article/best-practices/importance-of-multitasking-for-a-leader-6673"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4.emf"/><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audio" Target="../media/media18.m4a"/><Relationship Id="rId7" Type="http://schemas.openxmlformats.org/officeDocument/2006/relationships/oleObject" Target="../embeddings/oleObject1.bin"/><Relationship Id="rId2" Type="http://schemas.microsoft.com/office/2007/relationships/media" Target="../media/media18.m4a"/><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7.xml"/><Relationship Id="rId7" Type="http://schemas.openxmlformats.org/officeDocument/2006/relationships/hyperlink" Target="http://nolearninglimits.blogspot.com/"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jpg"/><Relationship Id="rId5" Type="http://schemas.openxmlformats.org/officeDocument/2006/relationships/hyperlink" Target="https://creativecommons.org/licenses/by-nc-nd/3.0/" TargetMode="External"/><Relationship Id="rId4" Type="http://schemas.openxmlformats.org/officeDocument/2006/relationships/hyperlink" Target="https://www.simplyevani.com/tag/family/"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hyperlink" Target="https://forms.office.com/r/qg9R2csuTj"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rawpixel.com/search/mentor"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1"/><Relationship Id="rId5" Type="http://schemas.openxmlformats.org/officeDocument/2006/relationships/hyperlink" Target="https://creativecommons.org/licenses/by-sa/3.0/" TargetMode="External"/><Relationship Id="rId4" Type="http://schemas.openxmlformats.org/officeDocument/2006/relationships/hyperlink" Target="http://www.elasticmind.ca/innerpreneur/index.php/2011/05/05/exploring-peer-to-peer-mentorship/"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9.svg"/><Relationship Id="rId3" Type="http://schemas.openxmlformats.org/officeDocument/2006/relationships/slideLayout" Target="../slideLayouts/slideLayout4.xml"/><Relationship Id="rId7" Type="http://schemas.openxmlformats.org/officeDocument/2006/relationships/diagramQuickStyle" Target="../diagrams/quickStyle2.xml"/><Relationship Id="rId12"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11" Type="http://schemas.openxmlformats.org/officeDocument/2006/relationships/image" Target="../media/image7.svg"/><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diagramDrawing" Target="../diagrams/drawing2.xml"/><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pPr algn="ctr"/>
            <a:r>
              <a:rPr lang="en-US" dirty="0"/>
              <a:t>The Mentor</a:t>
            </a:r>
            <a:br>
              <a:rPr lang="en-US" dirty="0"/>
            </a:br>
            <a:r>
              <a:rPr lang="en-US" dirty="0"/>
              <a:t>Teacher</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lstStyle/>
          <a:p>
            <a:pPr algn="ctr"/>
            <a:r>
              <a:rPr lang="en-US" dirty="0"/>
              <a:t>Alternative Teacher Certification Program</a:t>
            </a:r>
          </a:p>
          <a:p>
            <a:pPr algn="ctr"/>
            <a:r>
              <a:rPr lang="en-US" dirty="0"/>
              <a:t>McLennan Community College</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pic>
        <p:nvPicPr>
          <p:cNvPr id="29" name="Picture Placeholder 28" descr="Young student drawing on a whiteboard">
            <a:extLst>
              <a:ext uri="{FF2B5EF4-FFF2-40B4-BE49-F238E27FC236}">
                <a16:creationId xmlns:a16="http://schemas.microsoft.com/office/drawing/2014/main" id="{AE2FE2E9-1D1E-404B-A659-DD19B5D66B5B}"/>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0" y="12282"/>
            <a:ext cx="7512001" cy="6727855"/>
          </a:xfrm>
        </p:spPr>
      </p:pic>
      <p:pic>
        <p:nvPicPr>
          <p:cNvPr id="2" name="Recorded Sound">
            <a:hlinkClick r:id="" action="ppaction://media"/>
            <a:extLst>
              <a:ext uri="{FF2B5EF4-FFF2-40B4-BE49-F238E27FC236}">
                <a16:creationId xmlns:a16="http://schemas.microsoft.com/office/drawing/2014/main" id="{9D26FB9F-4494-4EF0-900C-C25CEA0638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3625026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8DE8-6BED-4A00-9B46-B73C78CEDDA9}"/>
              </a:ext>
            </a:extLst>
          </p:cNvPr>
          <p:cNvSpPr>
            <a:spLocks noGrp="1"/>
          </p:cNvSpPr>
          <p:nvPr>
            <p:ph type="title"/>
          </p:nvPr>
        </p:nvSpPr>
        <p:spPr/>
        <p:txBody>
          <a:bodyPr/>
          <a:lstStyle/>
          <a:p>
            <a:r>
              <a:rPr lang="en-US" dirty="0"/>
              <a:t>How to Identify Focus Area for Intern Teacher</a:t>
            </a:r>
          </a:p>
        </p:txBody>
      </p:sp>
      <p:sp>
        <p:nvSpPr>
          <p:cNvPr id="3" name="Content Placeholder 2">
            <a:extLst>
              <a:ext uri="{FF2B5EF4-FFF2-40B4-BE49-F238E27FC236}">
                <a16:creationId xmlns:a16="http://schemas.microsoft.com/office/drawing/2014/main" id="{7F310853-4B0A-417E-96C1-C7E46CD2715F}"/>
              </a:ext>
            </a:extLst>
          </p:cNvPr>
          <p:cNvSpPr>
            <a:spLocks noGrp="1"/>
          </p:cNvSpPr>
          <p:nvPr>
            <p:ph sz="half" idx="1"/>
          </p:nvPr>
        </p:nvSpPr>
        <p:spPr/>
        <p:txBody>
          <a:bodyPr/>
          <a:lstStyle/>
          <a:p>
            <a:r>
              <a:rPr lang="en-US" dirty="0"/>
              <a:t>Observe- when you do your observations, identify a key area that needs refinement (example-classroom procedures at the beginning of class).</a:t>
            </a:r>
          </a:p>
          <a:p>
            <a:r>
              <a:rPr lang="en-US" dirty="0"/>
              <a:t>Make note of what you are seeing, how it affects student learning outcomes and how it can be improved.</a:t>
            </a:r>
          </a:p>
          <a:p>
            <a:r>
              <a:rPr lang="en-US" dirty="0"/>
              <a:t>Debrief after the observation what you are seeing, giving good focused feedback.</a:t>
            </a:r>
          </a:p>
          <a:p>
            <a:r>
              <a:rPr lang="en-US" dirty="0"/>
              <a:t>Model the area of focus for the Intern in the lesson that they observe you teaching, making sure you plan to focus on that area for the Intern.  </a:t>
            </a:r>
          </a:p>
        </p:txBody>
      </p:sp>
      <p:sp>
        <p:nvSpPr>
          <p:cNvPr id="4" name="Content Placeholder 3">
            <a:extLst>
              <a:ext uri="{FF2B5EF4-FFF2-40B4-BE49-F238E27FC236}">
                <a16:creationId xmlns:a16="http://schemas.microsoft.com/office/drawing/2014/main" id="{9B41644D-C4D7-4377-8571-F37E1F9289D3}"/>
              </a:ext>
            </a:extLst>
          </p:cNvPr>
          <p:cNvSpPr>
            <a:spLocks noGrp="1"/>
          </p:cNvSpPr>
          <p:nvPr>
            <p:ph sz="half" idx="2"/>
          </p:nvPr>
        </p:nvSpPr>
        <p:spPr/>
        <p:txBody>
          <a:bodyPr/>
          <a:lstStyle/>
          <a:p>
            <a:r>
              <a:rPr lang="en-US" dirty="0"/>
              <a:t>Meet after their observation of you to follow-up on what they saw and ask them how they could implement that in their classroom.</a:t>
            </a:r>
          </a:p>
          <a:p>
            <a:r>
              <a:rPr lang="en-US" dirty="0"/>
              <a:t>Check for this on your next observation of them. </a:t>
            </a:r>
          </a:p>
          <a:p>
            <a:r>
              <a:rPr lang="en-US" dirty="0"/>
              <a:t>Keep the conversation going- helping them to learn what a great classroom looks like and how to get there.   You might plan to visit another teacher’s classroom to observe the same focus skill.</a:t>
            </a:r>
          </a:p>
        </p:txBody>
      </p:sp>
      <p:sp>
        <p:nvSpPr>
          <p:cNvPr id="5" name="Slide Number Placeholder 4">
            <a:extLst>
              <a:ext uri="{FF2B5EF4-FFF2-40B4-BE49-F238E27FC236}">
                <a16:creationId xmlns:a16="http://schemas.microsoft.com/office/drawing/2014/main" id="{C016CB40-893C-48EC-9546-C341C307B41E}"/>
              </a:ext>
            </a:extLst>
          </p:cNvPr>
          <p:cNvSpPr>
            <a:spLocks noGrp="1"/>
          </p:cNvSpPr>
          <p:nvPr>
            <p:ph type="sldNum" sz="quarter" idx="10"/>
          </p:nvPr>
        </p:nvSpPr>
        <p:spPr/>
        <p:txBody>
          <a:bodyPr/>
          <a:lstStyle/>
          <a:p>
            <a:r>
              <a:rPr lang="en-US"/>
              <a:t>PAGE </a:t>
            </a:r>
            <a:fld id="{4A9B5881-4007-4345-955A-79C2656F0C49}" type="slidenum">
              <a:rPr lang="en-US" smtClean="0"/>
              <a:pPr/>
              <a:t>10</a:t>
            </a:fld>
            <a:endParaRPr lang="en-US" dirty="0"/>
          </a:p>
        </p:txBody>
      </p:sp>
      <p:pic>
        <p:nvPicPr>
          <p:cNvPr id="10" name="Picture 9">
            <a:extLst>
              <a:ext uri="{FF2B5EF4-FFF2-40B4-BE49-F238E27FC236}">
                <a16:creationId xmlns:a16="http://schemas.microsoft.com/office/drawing/2014/main" id="{FBD64977-1F81-44B1-AE90-0A4E7837BAD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56337" y="4721077"/>
            <a:ext cx="3149863" cy="1771798"/>
          </a:xfrm>
          <a:prstGeom prst="rect">
            <a:avLst/>
          </a:prstGeom>
        </p:spPr>
      </p:pic>
      <p:sp>
        <p:nvSpPr>
          <p:cNvPr id="11" name="TextBox 10">
            <a:extLst>
              <a:ext uri="{FF2B5EF4-FFF2-40B4-BE49-F238E27FC236}">
                <a16:creationId xmlns:a16="http://schemas.microsoft.com/office/drawing/2014/main" id="{080CB22B-F83D-421D-A6E2-3157FF394C3D}"/>
              </a:ext>
            </a:extLst>
          </p:cNvPr>
          <p:cNvSpPr txBox="1"/>
          <p:nvPr/>
        </p:nvSpPr>
        <p:spPr>
          <a:xfrm>
            <a:off x="714829" y="6627168"/>
            <a:ext cx="4619171" cy="230832"/>
          </a:xfrm>
          <a:prstGeom prst="rect">
            <a:avLst/>
          </a:prstGeom>
          <a:noFill/>
        </p:spPr>
        <p:txBody>
          <a:bodyPr wrap="square" rtlCol="0">
            <a:spAutoFit/>
          </a:bodyPr>
          <a:lstStyle/>
          <a:p>
            <a:r>
              <a:rPr lang="en-US" sz="900">
                <a:hlinkClick r:id="rId6" tooltip="https://journal.umsida.ac.id/index.php/jees/article/view/826"/>
              </a:rPr>
              <a:t>This Photo</a:t>
            </a:r>
            <a:r>
              <a:rPr lang="en-US" sz="900"/>
              <a:t> by Unknown Author is licensed under </a:t>
            </a:r>
            <a:r>
              <a:rPr lang="en-US" sz="900">
                <a:hlinkClick r:id="rId7" tooltip="https://creativecommons.org/licenses/by/3.0/"/>
              </a:rPr>
              <a:t>CC BY</a:t>
            </a:r>
            <a:endParaRPr lang="en-US" sz="900"/>
          </a:p>
        </p:txBody>
      </p:sp>
      <p:pic>
        <p:nvPicPr>
          <p:cNvPr id="9" name="Recorded Sound">
            <a:hlinkClick r:id="" action="ppaction://media"/>
            <a:extLst>
              <a:ext uri="{FF2B5EF4-FFF2-40B4-BE49-F238E27FC236}">
                <a16:creationId xmlns:a16="http://schemas.microsoft.com/office/drawing/2014/main" id="{AE4A246A-54AD-4706-87ED-30856F8434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408600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052C005-14A2-483C-8C1A-A3D21FF82E05}"/>
              </a:ext>
            </a:extLst>
          </p:cNvPr>
          <p:cNvPicPr>
            <a:picLocks noGrp="1" noChangeAspect="1"/>
          </p:cNvPicPr>
          <p:nvPr>
            <p:ph type="pic" idx="1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0" y="1261027"/>
            <a:ext cx="6305550" cy="4205801"/>
          </a:xfrm>
        </p:spPr>
      </p:pic>
      <p:sp>
        <p:nvSpPr>
          <p:cNvPr id="3" name="Title 2">
            <a:extLst>
              <a:ext uri="{FF2B5EF4-FFF2-40B4-BE49-F238E27FC236}">
                <a16:creationId xmlns:a16="http://schemas.microsoft.com/office/drawing/2014/main" id="{CDDC5365-EA36-45A8-8DBD-A6D8461EB21D}"/>
              </a:ext>
            </a:extLst>
          </p:cNvPr>
          <p:cNvSpPr>
            <a:spLocks noGrp="1"/>
          </p:cNvSpPr>
          <p:nvPr>
            <p:ph type="title"/>
          </p:nvPr>
        </p:nvSpPr>
        <p:spPr>
          <a:xfrm>
            <a:off x="6657973" y="303304"/>
            <a:ext cx="5007157" cy="1449216"/>
          </a:xfrm>
        </p:spPr>
        <p:txBody>
          <a:bodyPr/>
          <a:lstStyle/>
          <a:p>
            <a:pPr algn="ctr"/>
            <a:r>
              <a:rPr lang="en-US" dirty="0"/>
              <a:t>Working Effectively    with a Teacher Intern</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nvPr>
        </p:nvSpPr>
        <p:spPr/>
        <p:txBody>
          <a:bodyPr>
            <a:normAutofit fontScale="92500" lnSpcReduction="10000"/>
          </a:bodyPr>
          <a:lstStyle/>
          <a:p>
            <a:r>
              <a:rPr lang="en-US" dirty="0"/>
              <a:t>Mentor teachers need to find ways to those initial conversations with the Teacher Intern, starting with those basic issues that all teachers need to think about and know how to do.  Share information rather than give advice.  Mentor Teachers are automatically wired to do these tasks well.  Teacher Interns often don’t know what to ask and need direction.</a:t>
            </a:r>
            <a:endParaRPr lang="en-US" noProof="1"/>
          </a:p>
          <a:p>
            <a:r>
              <a:rPr lang="en-US" noProof="1"/>
              <a:t>Frame problems to get to what is relevant for a given situation to make things manageable.  Deal with one thing at a time.  </a:t>
            </a:r>
          </a:p>
          <a:p>
            <a:r>
              <a:rPr lang="en-US" noProof="1"/>
              <a:t>Examine the Teacher Intern’s thinking on the problems, then extend their thinking through questioning, conversation and feedback that is specific to get the Teacher Intern to consider thing they had not. </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nvSpPr>
        <p:spPr>
          <a:xfrm>
            <a:off x="6249555" y="6361475"/>
            <a:ext cx="2552123" cy="360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nvSpPr>
        <p:spPr>
          <a:xfrm rot="10800000">
            <a:off x="7454193"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88261245-2577-45D1-8571-1290E8278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384225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C7FE24-583C-49EA-A9DD-72DB8006DA40}"/>
              </a:ext>
            </a:extLst>
          </p:cNvPr>
          <p:cNvSpPr>
            <a:spLocks noGrp="1"/>
          </p:cNvSpPr>
          <p:nvPr>
            <p:ph type="title"/>
          </p:nvPr>
        </p:nvSpPr>
        <p:spPr>
          <a:xfrm>
            <a:off x="1974669" y="315008"/>
            <a:ext cx="7548154" cy="1326105"/>
          </a:xfrm>
        </p:spPr>
        <p:txBody>
          <a:bodyPr/>
          <a:lstStyle/>
          <a:p>
            <a:pPr algn="ctr"/>
            <a:r>
              <a:rPr lang="en-US" dirty="0"/>
              <a:t>Working Effectively with an Intern, continued</a:t>
            </a:r>
          </a:p>
        </p:txBody>
      </p:sp>
      <p:sp>
        <p:nvSpPr>
          <p:cNvPr id="7" name="Content Placeholder 6">
            <a:extLst>
              <a:ext uri="{FF2B5EF4-FFF2-40B4-BE49-F238E27FC236}">
                <a16:creationId xmlns:a16="http://schemas.microsoft.com/office/drawing/2014/main" id="{0AD531F1-A180-4B5A-96AD-9FDFDFD324C8}"/>
              </a:ext>
            </a:extLst>
          </p:cNvPr>
          <p:cNvSpPr>
            <a:spLocks noGrp="1"/>
          </p:cNvSpPr>
          <p:nvPr>
            <p:ph idx="1"/>
          </p:nvPr>
        </p:nvSpPr>
        <p:spPr/>
        <p:txBody>
          <a:bodyPr/>
          <a:lstStyle/>
          <a:p>
            <a:r>
              <a:rPr lang="en-US" dirty="0"/>
              <a:t>Mention what is good, comment on growth and point it out, celebrate it!   We all need positive feedback, but it is important to get the Teacher Intern to be aware of the content of the feedback.  Sometimes, what the Mentor Teachers sees as positive may be something the Teacher Intern was unaware of.   Help the Teacher Intern set realistic, attainable goals for their growth.</a:t>
            </a:r>
          </a:p>
          <a:p>
            <a:r>
              <a:rPr lang="en-US" dirty="0"/>
              <a:t>Always focus on student-centered learning; encourage the Teacher Intern to see things through the lens of the student’s thinking and using that as a source of feedback on the effectiveness of their teaching.  Then, help them connect that student learning to research and theory to help the Teacher Intern develop broader perspectives about their work.</a:t>
            </a:r>
          </a:p>
          <a:p>
            <a:r>
              <a:rPr lang="en-US" dirty="0"/>
              <a:t>Think aloud for the Teacher Intern, using examples from your own teaching to show the Teacher Intern processes and how you respond to a similar situation.  Model for them your “wondering”- the mental work behind visible teaching.  Examine and discuss different approaches and work to solve them together.  Talk, ask questions, give feedback, analyze, negotiate and clarify.</a:t>
            </a:r>
          </a:p>
          <a:p>
            <a:endParaRPr lang="en-US" dirty="0"/>
          </a:p>
        </p:txBody>
      </p:sp>
      <p:sp>
        <p:nvSpPr>
          <p:cNvPr id="5" name="Slide Number Placeholder 4">
            <a:extLst>
              <a:ext uri="{FF2B5EF4-FFF2-40B4-BE49-F238E27FC236}">
                <a16:creationId xmlns:a16="http://schemas.microsoft.com/office/drawing/2014/main" id="{6AA22F51-374C-412B-A583-A529DB98CCA9}"/>
              </a:ext>
            </a:extLst>
          </p:cNvPr>
          <p:cNvSpPr>
            <a:spLocks noGrp="1"/>
          </p:cNvSpPr>
          <p:nvPr>
            <p:ph type="sldNum" sz="quarter" idx="10"/>
          </p:nvPr>
        </p:nvSpPr>
        <p:spPr/>
        <p:txBody>
          <a:bodyPr/>
          <a:lstStyle/>
          <a:p>
            <a:r>
              <a:rPr lang="en-US"/>
              <a:t>PAGE </a:t>
            </a:r>
            <a:fld id="{4A9B5881-4007-4345-955A-79C2656F0C49}" type="slidenum">
              <a:rPr lang="en-US" smtClean="0"/>
              <a:pPr/>
              <a:t>12</a:t>
            </a:fld>
            <a:endParaRPr lang="en-US" dirty="0"/>
          </a:p>
        </p:txBody>
      </p:sp>
      <p:pic>
        <p:nvPicPr>
          <p:cNvPr id="2" name="Recorded Sound">
            <a:hlinkClick r:id="" action="ppaction://media"/>
            <a:extLst>
              <a:ext uri="{FF2B5EF4-FFF2-40B4-BE49-F238E27FC236}">
                <a16:creationId xmlns:a16="http://schemas.microsoft.com/office/drawing/2014/main" id="{A693570C-FBC4-41E5-80CC-F513AE7B5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8868620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solidFill>
            <a:schemeClr val="accent2">
              <a:lumMod val="50000"/>
            </a:schemeClr>
          </a:solidFill>
        </p:spPr>
        <p:txBody>
          <a:bodyPr>
            <a:normAutofit/>
          </a:bodyPr>
          <a:lstStyle/>
          <a:p>
            <a:r>
              <a:rPr lang="en-US" sz="4000" dirty="0"/>
              <a:t>Critical Tasks Beginning Teachers Need Help With</a:t>
            </a:r>
          </a:p>
        </p:txBody>
      </p:sp>
      <p:sp>
        <p:nvSpPr>
          <p:cNvPr id="4" name="Content Placeholder 3">
            <a:extLst>
              <a:ext uri="{FF2B5EF4-FFF2-40B4-BE49-F238E27FC236}">
                <a16:creationId xmlns:a16="http://schemas.microsoft.com/office/drawing/2014/main" id="{8B863B31-6429-468C-9624-0D0BBDBACA62}"/>
              </a:ext>
            </a:extLst>
          </p:cNvPr>
          <p:cNvSpPr>
            <a:spLocks noGrp="1"/>
          </p:cNvSpPr>
          <p:nvPr>
            <p:ph sz="half" idx="1"/>
          </p:nvPr>
        </p:nvSpPr>
        <p:spPr>
          <a:xfrm>
            <a:off x="838200" y="1913034"/>
            <a:ext cx="5181600" cy="4358531"/>
          </a:xfrm>
        </p:spPr>
        <p:txBody>
          <a:bodyPr>
            <a:normAutofit fontScale="32500" lnSpcReduction="20000"/>
          </a:bodyPr>
          <a:lstStyle/>
          <a:p>
            <a:pPr marL="0" indent="0">
              <a:buNone/>
            </a:pPr>
            <a:endParaRPr lang="en-US" dirty="0"/>
          </a:p>
          <a:p>
            <a:r>
              <a:rPr lang="en-US" sz="4900" b="1" u="sng" dirty="0"/>
              <a:t>Classroom Management: </a:t>
            </a:r>
          </a:p>
          <a:p>
            <a:pPr marL="0" indent="0">
              <a:buNone/>
            </a:pPr>
            <a:br>
              <a:rPr lang="en-US" sz="4900" dirty="0"/>
            </a:br>
            <a:r>
              <a:rPr lang="en-US" sz="4900" dirty="0"/>
              <a:t>     Arranging and setting up a classroom, bulletin boards</a:t>
            </a:r>
          </a:p>
          <a:p>
            <a:pPr marL="0" indent="0">
              <a:buNone/>
            </a:pPr>
            <a:r>
              <a:rPr lang="en-US" sz="4900" dirty="0"/>
              <a:t>     How to take attendance, handle emails</a:t>
            </a:r>
          </a:p>
          <a:p>
            <a:pPr marL="0" indent="0">
              <a:buNone/>
            </a:pPr>
            <a:r>
              <a:rPr lang="en-US" sz="4900" dirty="0"/>
              <a:t>     Use technology, phone and copier</a:t>
            </a:r>
          </a:p>
          <a:p>
            <a:pPr marL="0" indent="0">
              <a:buNone/>
            </a:pPr>
            <a:r>
              <a:rPr lang="en-US" sz="4900" dirty="0"/>
              <a:t>     Planning- format, requirements, software, deadlines</a:t>
            </a:r>
          </a:p>
          <a:p>
            <a:pPr marL="0" indent="0">
              <a:buNone/>
            </a:pPr>
            <a:r>
              <a:rPr lang="en-US" sz="4900" dirty="0"/>
              <a:t>     Teaching rules/policy (written and unwritten)</a:t>
            </a:r>
          </a:p>
          <a:p>
            <a:pPr marL="0" indent="0">
              <a:buNone/>
            </a:pPr>
            <a:r>
              <a:rPr lang="en-US" sz="4900" dirty="0"/>
              <a:t>     Managing student work/setting up gradebook</a:t>
            </a:r>
          </a:p>
          <a:p>
            <a:pPr marL="0" indent="0">
              <a:buNone/>
            </a:pPr>
            <a:r>
              <a:rPr lang="en-US" sz="4900" dirty="0"/>
              <a:t>     Establishing a positive classroom climate- does </a:t>
            </a:r>
          </a:p>
          <a:p>
            <a:pPr marL="0" indent="0">
              <a:buNone/>
            </a:pPr>
            <a:r>
              <a:rPr lang="en-US" sz="4900" dirty="0"/>
              <a:t>        campus/district have specific climate or behavior</a:t>
            </a:r>
          </a:p>
          <a:p>
            <a:pPr marL="0" indent="0">
              <a:buNone/>
            </a:pPr>
            <a:r>
              <a:rPr lang="en-US" sz="4900" dirty="0"/>
              <a:t>        management system</a:t>
            </a:r>
          </a:p>
          <a:p>
            <a:pPr marL="0" indent="0">
              <a:buNone/>
            </a:pPr>
            <a:r>
              <a:rPr lang="en-US" sz="4900" dirty="0"/>
              <a:t>     Supporting good student behavior (rewards)</a:t>
            </a:r>
          </a:p>
          <a:p>
            <a:pPr marL="0" indent="0">
              <a:buNone/>
            </a:pPr>
            <a:r>
              <a:rPr lang="en-US" sz="4900" dirty="0"/>
              <a:t>     Planning for and getting a substitute teacher</a:t>
            </a:r>
          </a:p>
          <a:p>
            <a:pPr marL="0" indent="0">
              <a:buNone/>
            </a:pPr>
            <a:r>
              <a:rPr lang="en-US" sz="4900" dirty="0"/>
              <a:t>     Getting off to a good start</a:t>
            </a:r>
          </a:p>
        </p:txBody>
      </p:sp>
      <p:sp>
        <p:nvSpPr>
          <p:cNvPr id="3" name="Content Placeholder 2">
            <a:extLst>
              <a:ext uri="{FF2B5EF4-FFF2-40B4-BE49-F238E27FC236}">
                <a16:creationId xmlns:a16="http://schemas.microsoft.com/office/drawing/2014/main" id="{F5E739DE-DF2A-45A4-B58E-523BDCB65E94}"/>
              </a:ext>
            </a:extLst>
          </p:cNvPr>
          <p:cNvSpPr>
            <a:spLocks noGrp="1"/>
          </p:cNvSpPr>
          <p:nvPr>
            <p:ph sz="half" idx="2"/>
          </p:nvPr>
        </p:nvSpPr>
        <p:spPr>
          <a:xfrm>
            <a:off x="6019800" y="1992303"/>
            <a:ext cx="4697915" cy="4199994"/>
          </a:xfrm>
        </p:spPr>
        <p:txBody>
          <a:bodyPr>
            <a:noAutofit/>
          </a:bodyPr>
          <a:lstStyle/>
          <a:p>
            <a:r>
              <a:rPr lang="en-US" sz="1600" u="sng" dirty="0"/>
              <a:t>Planning for Instruction</a:t>
            </a:r>
          </a:p>
          <a:p>
            <a:pPr marL="0" indent="0">
              <a:buNone/>
            </a:pPr>
            <a:r>
              <a:rPr lang="en-US" sz="1600" dirty="0"/>
              <a:t>    Available resources</a:t>
            </a:r>
          </a:p>
          <a:p>
            <a:pPr marL="0" indent="0">
              <a:buNone/>
            </a:pPr>
            <a:r>
              <a:rPr lang="en-US" sz="1600" dirty="0"/>
              <a:t>    Long-range, unit and daily plans</a:t>
            </a:r>
          </a:p>
          <a:p>
            <a:pPr marL="0" indent="0">
              <a:buNone/>
            </a:pPr>
            <a:r>
              <a:rPr lang="en-US" sz="1600" dirty="0"/>
              <a:t>    Cumulative records </a:t>
            </a:r>
          </a:p>
          <a:p>
            <a:pPr marL="0" indent="0">
              <a:buNone/>
            </a:pPr>
            <a:r>
              <a:rPr lang="en-US" sz="1600" dirty="0"/>
              <a:t>    Student data</a:t>
            </a:r>
          </a:p>
          <a:p>
            <a:pPr marL="0" indent="0">
              <a:buNone/>
            </a:pPr>
            <a:r>
              <a:rPr lang="en-US" sz="1600" dirty="0"/>
              <a:t>    Grouping</a:t>
            </a:r>
          </a:p>
          <a:p>
            <a:pPr marL="0" indent="0">
              <a:buNone/>
            </a:pPr>
            <a:r>
              <a:rPr lang="en-US" sz="1600" dirty="0"/>
              <a:t>    Pacing</a:t>
            </a:r>
          </a:p>
          <a:p>
            <a:pPr marL="0" indent="0">
              <a:buNone/>
            </a:pPr>
            <a:r>
              <a:rPr lang="en-US" sz="1600" dirty="0"/>
              <a:t>    Parental Involvement/PTA</a:t>
            </a:r>
          </a:p>
          <a:p>
            <a:pPr marL="0" indent="0">
              <a:buNone/>
            </a:pPr>
            <a:r>
              <a:rPr lang="en-US" sz="1600" dirty="0"/>
              <a:t>    Reporting to parents-conferences and</a:t>
            </a:r>
          </a:p>
          <a:p>
            <a:pPr marL="0" indent="0">
              <a:buNone/>
            </a:pPr>
            <a:r>
              <a:rPr lang="en-US" sz="1600" dirty="0"/>
              <a:t>          how to document those</a:t>
            </a:r>
          </a:p>
          <a:p>
            <a:pPr marL="0" indent="0">
              <a:buNone/>
            </a:pPr>
            <a:r>
              <a:rPr lang="en-US" sz="1600" dirty="0"/>
              <a:t>    School and district policies</a:t>
            </a:r>
          </a:p>
        </p:txBody>
      </p:sp>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13</a:t>
            </a:fld>
            <a:endParaRPr lang="en-US" dirty="0"/>
          </a:p>
        </p:txBody>
      </p:sp>
      <p:sp>
        <p:nvSpPr>
          <p:cNvPr id="5" name="Rectangle 4">
            <a:extLst>
              <a:ext uri="{FF2B5EF4-FFF2-40B4-BE49-F238E27FC236}">
                <a16:creationId xmlns:a16="http://schemas.microsoft.com/office/drawing/2014/main" id="{093D1241-4F6B-4523-A0D3-68E3CDBC0F28}"/>
              </a:ext>
              <a:ext uri="{C183D7F6-B498-43B3-948B-1728B52AA6E4}">
                <adec:decorative xmlns:adec="http://schemas.microsoft.com/office/drawing/2017/decorative" val="1"/>
              </a:ext>
            </a:extLst>
          </p:cNvPr>
          <p:cNvSpPr/>
          <p:nvPr/>
        </p:nvSpPr>
        <p:spPr>
          <a:xfrm>
            <a:off x="1145309" y="6557848"/>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6" name="Rectangle 5">
            <a:extLst>
              <a:ext uri="{FF2B5EF4-FFF2-40B4-BE49-F238E27FC236}">
                <a16:creationId xmlns:a16="http://schemas.microsoft.com/office/drawing/2014/main" id="{C7BF8379-6FA4-47C8-A343-950346DD4931}"/>
              </a:ext>
              <a:ext uri="{C183D7F6-B498-43B3-948B-1728B52AA6E4}">
                <adec:decorative xmlns:adec="http://schemas.microsoft.com/office/drawing/2017/decorative" val="1"/>
              </a:ext>
            </a:extLst>
          </p:cNvPr>
          <p:cNvSpPr/>
          <p:nvPr/>
        </p:nvSpPr>
        <p:spPr>
          <a:xfrm>
            <a:off x="3697432" y="6557846"/>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7" name="Rectangle 6">
            <a:extLst>
              <a:ext uri="{FF2B5EF4-FFF2-40B4-BE49-F238E27FC236}">
                <a16:creationId xmlns:a16="http://schemas.microsoft.com/office/drawing/2014/main" id="{CD0DE557-B4FF-44B4-B945-B5B41DBDA39C}"/>
              </a:ext>
              <a:ext uri="{C183D7F6-B498-43B3-948B-1728B52AA6E4}">
                <adec:decorative xmlns:adec="http://schemas.microsoft.com/office/drawing/2017/decorative" val="1"/>
              </a:ext>
            </a:extLst>
          </p:cNvPr>
          <p:cNvSpPr/>
          <p:nvPr/>
        </p:nvSpPr>
        <p:spPr>
          <a:xfrm>
            <a:off x="6249555" y="6557845"/>
            <a:ext cx="2552123" cy="1636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8" name="Rectangle 7">
            <a:extLst>
              <a:ext uri="{FF2B5EF4-FFF2-40B4-BE49-F238E27FC236}">
                <a16:creationId xmlns:a16="http://schemas.microsoft.com/office/drawing/2014/main" id="{BB801CDE-088C-4A56-83CA-BF9F271065B0}"/>
              </a:ext>
              <a:ext uri="{C183D7F6-B498-43B3-948B-1728B52AA6E4}">
                <adec:decorative xmlns:adec="http://schemas.microsoft.com/office/drawing/2017/decorative" val="1"/>
              </a:ext>
            </a:extLst>
          </p:cNvPr>
          <p:cNvSpPr/>
          <p:nvPr/>
        </p:nvSpPr>
        <p:spPr>
          <a:xfrm>
            <a:off x="8801677" y="6361475"/>
            <a:ext cx="2552123" cy="360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0" name="Isosceles Triangle 9">
            <a:extLst>
              <a:ext uri="{FF2B5EF4-FFF2-40B4-BE49-F238E27FC236}">
                <a16:creationId xmlns:a16="http://schemas.microsoft.com/office/drawing/2014/main" id="{792980D7-ED01-4955-83DB-59BA18C94FBA}"/>
              </a:ext>
              <a:ext uri="{C183D7F6-B498-43B3-948B-1728B52AA6E4}">
                <adec:decorative xmlns:adec="http://schemas.microsoft.com/office/drawing/2017/decorative" val="1"/>
              </a:ext>
            </a:extLst>
          </p:cNvPr>
          <p:cNvSpPr/>
          <p:nvPr/>
        </p:nvSpPr>
        <p:spPr>
          <a:xfrm rot="10800000">
            <a:off x="10006315"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Recorded Sound">
            <a:hlinkClick r:id="" action="ppaction://media"/>
            <a:extLst>
              <a:ext uri="{FF2B5EF4-FFF2-40B4-BE49-F238E27FC236}">
                <a16:creationId xmlns:a16="http://schemas.microsoft.com/office/drawing/2014/main" id="{F74869C5-C1A1-4C68-91A8-BA84E8240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1329145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80D-EA00-41A9-A3CA-59D877D15FD0}"/>
              </a:ext>
            </a:extLst>
          </p:cNvPr>
          <p:cNvSpPr>
            <a:spLocks noGrp="1"/>
          </p:cNvSpPr>
          <p:nvPr>
            <p:ph type="title"/>
          </p:nvPr>
        </p:nvSpPr>
        <p:spPr>
          <a:xfrm>
            <a:off x="838200" y="365125"/>
            <a:ext cx="10052304" cy="1189355"/>
          </a:xfrm>
          <a:solidFill>
            <a:schemeClr val="accent2">
              <a:lumMod val="50000"/>
            </a:schemeClr>
          </a:solidFill>
        </p:spPr>
        <p:txBody>
          <a:bodyPr>
            <a:normAutofit/>
          </a:bodyPr>
          <a:lstStyle/>
          <a:p>
            <a:r>
              <a:rPr lang="en-US" dirty="0"/>
              <a:t>Tasks, Continued</a:t>
            </a:r>
          </a:p>
        </p:txBody>
      </p:sp>
      <p:sp>
        <p:nvSpPr>
          <p:cNvPr id="3" name="Content Placeholder 2">
            <a:extLst>
              <a:ext uri="{FF2B5EF4-FFF2-40B4-BE49-F238E27FC236}">
                <a16:creationId xmlns:a16="http://schemas.microsoft.com/office/drawing/2014/main" id="{4D9C0E46-1A82-4FFC-94F1-67B41E3AB2BF}"/>
              </a:ext>
            </a:extLst>
          </p:cNvPr>
          <p:cNvSpPr>
            <a:spLocks noGrp="1"/>
          </p:cNvSpPr>
          <p:nvPr>
            <p:ph sz="half" idx="1"/>
          </p:nvPr>
        </p:nvSpPr>
        <p:spPr/>
        <p:txBody>
          <a:bodyPr>
            <a:normAutofit/>
          </a:bodyPr>
          <a:lstStyle/>
          <a:p>
            <a:r>
              <a:rPr lang="en-US" sz="1800" b="1" u="sng" dirty="0"/>
              <a:t>Teaching Content</a:t>
            </a:r>
          </a:p>
          <a:p>
            <a:pPr marL="0" indent="0">
              <a:buNone/>
            </a:pPr>
            <a:r>
              <a:rPr lang="en-US" sz="1800" dirty="0"/>
              <a:t>    Curriculum guides</a:t>
            </a:r>
          </a:p>
          <a:p>
            <a:pPr marL="0" indent="0">
              <a:buNone/>
            </a:pPr>
            <a:r>
              <a:rPr lang="en-US" sz="1800" dirty="0"/>
              <a:t>    Special populations(504/IEP/GT/ESL/Dyslexia)</a:t>
            </a:r>
          </a:p>
          <a:p>
            <a:pPr marL="0" indent="0">
              <a:buNone/>
            </a:pPr>
            <a:r>
              <a:rPr lang="en-US" sz="1800" dirty="0"/>
              <a:t>    Testing-STAAR, TELPAS, others</a:t>
            </a:r>
          </a:p>
          <a:p>
            <a:pPr marL="0" indent="0">
              <a:buNone/>
            </a:pPr>
            <a:r>
              <a:rPr lang="en-US" sz="1800" dirty="0"/>
              <a:t>    Assessment expectations- diagnostic/</a:t>
            </a:r>
          </a:p>
          <a:p>
            <a:pPr marL="0" indent="0">
              <a:buNone/>
            </a:pPr>
            <a:r>
              <a:rPr lang="en-US" sz="1800" dirty="0"/>
              <a:t>       formative/summative</a:t>
            </a:r>
          </a:p>
          <a:p>
            <a:pPr marL="0" indent="0">
              <a:buNone/>
            </a:pPr>
            <a:r>
              <a:rPr lang="en-US" sz="1800" dirty="0"/>
              <a:t>    Professional resources</a:t>
            </a:r>
          </a:p>
          <a:p>
            <a:pPr marL="0" indent="0">
              <a:buNone/>
            </a:pPr>
            <a:r>
              <a:rPr lang="en-US" sz="1800" dirty="0"/>
              <a:t>    Motivating and engaging learners-centers, </a:t>
            </a:r>
          </a:p>
          <a:p>
            <a:pPr marL="0" indent="0">
              <a:buNone/>
            </a:pPr>
            <a:r>
              <a:rPr lang="en-US" sz="1800" dirty="0"/>
              <a:t>       groups work/PBL/use of technology/field </a:t>
            </a:r>
          </a:p>
          <a:p>
            <a:pPr marL="0" indent="0">
              <a:buNone/>
            </a:pPr>
            <a:r>
              <a:rPr lang="en-US" sz="1800" dirty="0"/>
              <a:t>       trips/labs/library</a:t>
            </a:r>
          </a:p>
        </p:txBody>
      </p:sp>
      <p:sp>
        <p:nvSpPr>
          <p:cNvPr id="4" name="Content Placeholder 3">
            <a:extLst>
              <a:ext uri="{FF2B5EF4-FFF2-40B4-BE49-F238E27FC236}">
                <a16:creationId xmlns:a16="http://schemas.microsoft.com/office/drawing/2014/main" id="{0D5FD00E-086B-4CE0-9E36-4BD98142B5C5}"/>
              </a:ext>
            </a:extLst>
          </p:cNvPr>
          <p:cNvSpPr>
            <a:spLocks noGrp="1"/>
          </p:cNvSpPr>
          <p:nvPr>
            <p:ph sz="half" idx="2"/>
          </p:nvPr>
        </p:nvSpPr>
        <p:spPr/>
        <p:txBody>
          <a:bodyPr>
            <a:normAutofit/>
          </a:bodyPr>
          <a:lstStyle/>
          <a:p>
            <a:r>
              <a:rPr lang="en-US" sz="1800" b="1" u="sng" dirty="0"/>
              <a:t>Professional Growth</a:t>
            </a:r>
          </a:p>
          <a:p>
            <a:pPr marL="0" indent="0">
              <a:buNone/>
            </a:pPr>
            <a:r>
              <a:rPr lang="en-US" sz="1800" dirty="0"/>
              <a:t>     PLC’s</a:t>
            </a:r>
          </a:p>
          <a:p>
            <a:pPr marL="0" indent="0">
              <a:buNone/>
            </a:pPr>
            <a:r>
              <a:rPr lang="en-US" sz="1800" dirty="0"/>
              <a:t>     Professional organizations- ATPE, AFT, TSTA</a:t>
            </a:r>
          </a:p>
        </p:txBody>
      </p:sp>
      <p:sp>
        <p:nvSpPr>
          <p:cNvPr id="5" name="Slide Number Placeholder 4">
            <a:extLst>
              <a:ext uri="{FF2B5EF4-FFF2-40B4-BE49-F238E27FC236}">
                <a16:creationId xmlns:a16="http://schemas.microsoft.com/office/drawing/2014/main" id="{CC137D4B-B9D3-4B5B-9354-770984F94203}"/>
              </a:ext>
            </a:extLst>
          </p:cNvPr>
          <p:cNvSpPr>
            <a:spLocks noGrp="1"/>
          </p:cNvSpPr>
          <p:nvPr>
            <p:ph type="sldNum" sz="quarter" idx="10"/>
          </p:nvPr>
        </p:nvSpPr>
        <p:spPr/>
        <p:txBody>
          <a:bodyPr/>
          <a:lstStyle/>
          <a:p>
            <a:r>
              <a:rPr lang="en-US"/>
              <a:t>PAGE </a:t>
            </a:r>
            <a:fld id="{4A9B5881-4007-4345-955A-79C2656F0C49}" type="slidenum">
              <a:rPr lang="en-US" smtClean="0"/>
              <a:pPr/>
              <a:t>14</a:t>
            </a:fld>
            <a:endParaRPr lang="en-US" dirty="0"/>
          </a:p>
        </p:txBody>
      </p:sp>
      <p:pic>
        <p:nvPicPr>
          <p:cNvPr id="25" name="Picture 24">
            <a:extLst>
              <a:ext uri="{FF2B5EF4-FFF2-40B4-BE49-F238E27FC236}">
                <a16:creationId xmlns:a16="http://schemas.microsoft.com/office/drawing/2014/main" id="{5FDD89CB-33D1-4951-93A4-2F0CF4A78E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57257" y="3395581"/>
            <a:ext cx="4332514" cy="2437039"/>
          </a:xfrm>
          <a:prstGeom prst="rect">
            <a:avLst/>
          </a:prstGeom>
        </p:spPr>
      </p:pic>
      <p:sp>
        <p:nvSpPr>
          <p:cNvPr id="26" name="TextBox 25">
            <a:extLst>
              <a:ext uri="{FF2B5EF4-FFF2-40B4-BE49-F238E27FC236}">
                <a16:creationId xmlns:a16="http://schemas.microsoft.com/office/drawing/2014/main" id="{94ADF411-8592-4582-A15E-624018BF0FA7}"/>
              </a:ext>
            </a:extLst>
          </p:cNvPr>
          <p:cNvSpPr txBox="1"/>
          <p:nvPr/>
        </p:nvSpPr>
        <p:spPr>
          <a:xfrm>
            <a:off x="6096000" y="5832620"/>
            <a:ext cx="4332514" cy="230832"/>
          </a:xfrm>
          <a:prstGeom prst="rect">
            <a:avLst/>
          </a:prstGeom>
          <a:noFill/>
        </p:spPr>
        <p:txBody>
          <a:bodyPr wrap="square" rtlCol="0">
            <a:spAutoFit/>
          </a:bodyPr>
          <a:lstStyle/>
          <a:p>
            <a:r>
              <a:rPr lang="en-US" sz="900">
                <a:hlinkClick r:id="rId5" tooltip="https://www.peoplematters.in/article/best-practices/importance-of-multitasking-for-a-leader-6673"/>
              </a:rPr>
              <a:t>This Photo</a:t>
            </a:r>
            <a:r>
              <a:rPr lang="en-US" sz="900"/>
              <a:t> by Unknown Author is licensed under </a:t>
            </a:r>
            <a:r>
              <a:rPr lang="en-US" sz="900">
                <a:hlinkClick r:id="rId6" tooltip="https://creativecommons.org/licenses/by-nc-sa/3.0/"/>
              </a:rPr>
              <a:t>CC BY-SA-NC</a:t>
            </a:r>
            <a:endParaRPr lang="en-US" sz="900"/>
          </a:p>
        </p:txBody>
      </p:sp>
      <p:pic>
        <p:nvPicPr>
          <p:cNvPr id="6" name="Recorded Sound">
            <a:hlinkClick r:id="" action="ppaction://media"/>
            <a:extLst>
              <a:ext uri="{FF2B5EF4-FFF2-40B4-BE49-F238E27FC236}">
                <a16:creationId xmlns:a16="http://schemas.microsoft.com/office/drawing/2014/main" id="{BBDBEAFD-17E6-4E96-9BB8-F19CD9351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185365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AA3B-0C8D-4896-B273-573D84186F4F}"/>
              </a:ext>
            </a:extLst>
          </p:cNvPr>
          <p:cNvSpPr>
            <a:spLocks noGrp="1"/>
          </p:cNvSpPr>
          <p:nvPr>
            <p:ph type="title"/>
          </p:nvPr>
        </p:nvSpPr>
        <p:spPr>
          <a:xfrm>
            <a:off x="7119257" y="0"/>
            <a:ext cx="5072743" cy="6721473"/>
          </a:xfrm>
        </p:spPr>
        <p:txBody>
          <a:bodyPr/>
          <a:lstStyle/>
          <a:p>
            <a:r>
              <a:rPr lang="en-US" dirty="0"/>
              <a:t>What is </a:t>
            </a:r>
            <a:r>
              <a:rPr lang="en-US" dirty="0" err="1"/>
              <a:t>EdTPA</a:t>
            </a:r>
            <a:r>
              <a:rPr lang="en-US" dirty="0"/>
              <a:t>? </a:t>
            </a:r>
          </a:p>
        </p:txBody>
      </p:sp>
      <p:sp>
        <p:nvSpPr>
          <p:cNvPr id="3" name="Content Placeholder 2">
            <a:extLst>
              <a:ext uri="{FF2B5EF4-FFF2-40B4-BE49-F238E27FC236}">
                <a16:creationId xmlns:a16="http://schemas.microsoft.com/office/drawing/2014/main" id="{6CF788A3-90D9-4D6B-932D-7A73EA80B3AC}"/>
              </a:ext>
            </a:extLst>
          </p:cNvPr>
          <p:cNvSpPr>
            <a:spLocks noGrp="1"/>
          </p:cNvSpPr>
          <p:nvPr>
            <p:ph idx="1"/>
          </p:nvPr>
        </p:nvSpPr>
        <p:spPr/>
        <p:txBody>
          <a:bodyPr>
            <a:normAutofit fontScale="92500"/>
          </a:bodyPr>
          <a:lstStyle/>
          <a:p>
            <a:r>
              <a:rPr lang="en-US" dirty="0" err="1"/>
              <a:t>EdTPA</a:t>
            </a:r>
            <a:r>
              <a:rPr lang="en-US" dirty="0"/>
              <a:t> is a performance-based, subject-specific assessment and support system that was piloted for the last two years by TEA.  The State Board of Education did not approve exclusive use of </a:t>
            </a:r>
            <a:r>
              <a:rPr lang="en-US" dirty="0" err="1"/>
              <a:t>EdTPA</a:t>
            </a:r>
            <a:r>
              <a:rPr lang="en-US" dirty="0"/>
              <a:t> in Texas instead of the PPR exam.   </a:t>
            </a:r>
            <a:r>
              <a:rPr lang="en-US" dirty="0" err="1"/>
              <a:t>EdTPA</a:t>
            </a:r>
            <a:r>
              <a:rPr lang="en-US" dirty="0"/>
              <a:t> is  a portfolio-based assessment that focuses on planning, instruction and assessment.  Teacher candidates prepare a portfolio of materials during their internship.  Since it is an optional program at this time, you will receive information and training on your role as a Mentor Teacher of an Intern Teacher in </a:t>
            </a:r>
            <a:r>
              <a:rPr lang="en-US" dirty="0" err="1"/>
              <a:t>EdTPA</a:t>
            </a:r>
            <a:r>
              <a:rPr lang="en-US" dirty="0"/>
              <a:t> should your Intern Teacher choose to participate in </a:t>
            </a:r>
            <a:r>
              <a:rPr lang="en-US" dirty="0" err="1"/>
              <a:t>EdTPA</a:t>
            </a:r>
            <a:r>
              <a:rPr lang="en-US" dirty="0"/>
              <a:t> instead of PPR. </a:t>
            </a:r>
          </a:p>
        </p:txBody>
      </p:sp>
      <p:sp>
        <p:nvSpPr>
          <p:cNvPr id="4" name="Slide Number Placeholder 3">
            <a:extLst>
              <a:ext uri="{FF2B5EF4-FFF2-40B4-BE49-F238E27FC236}">
                <a16:creationId xmlns:a16="http://schemas.microsoft.com/office/drawing/2014/main" id="{AAC8CBE6-F96A-47AB-A7C6-2AE3B6A136D3}"/>
              </a:ext>
            </a:extLst>
          </p:cNvPr>
          <p:cNvSpPr>
            <a:spLocks noGrp="1"/>
          </p:cNvSpPr>
          <p:nvPr>
            <p:ph type="sldNum" sz="quarter" idx="10"/>
          </p:nvPr>
        </p:nvSpPr>
        <p:spPr/>
        <p:txBody>
          <a:bodyPr/>
          <a:lstStyle/>
          <a:p>
            <a:r>
              <a:rPr lang="en-US"/>
              <a:t>PAGE </a:t>
            </a:r>
            <a:fld id="{4A9B5881-4007-4345-955A-79C2656F0C49}" type="slidenum">
              <a:rPr lang="en-US" smtClean="0"/>
              <a:pPr/>
              <a:t>15</a:t>
            </a:fld>
            <a:endParaRPr lang="en-US" dirty="0"/>
          </a:p>
        </p:txBody>
      </p:sp>
      <p:pic>
        <p:nvPicPr>
          <p:cNvPr id="7" name="Recorded Sound">
            <a:hlinkClick r:id="" action="ppaction://media"/>
            <a:extLst>
              <a:ext uri="{FF2B5EF4-FFF2-40B4-BE49-F238E27FC236}">
                <a16:creationId xmlns:a16="http://schemas.microsoft.com/office/drawing/2014/main" id="{B35A08AE-F215-4794-B125-A8C0EFAD68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078943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3FFB-56F2-401E-8AEF-A6FADD7FF2E8}"/>
              </a:ext>
            </a:extLst>
          </p:cNvPr>
          <p:cNvSpPr>
            <a:spLocks noGrp="1"/>
          </p:cNvSpPr>
          <p:nvPr>
            <p:ph type="title"/>
          </p:nvPr>
        </p:nvSpPr>
        <p:spPr/>
        <p:txBody>
          <a:bodyPr/>
          <a:lstStyle/>
          <a:p>
            <a:r>
              <a:rPr lang="en-US" dirty="0"/>
              <a:t>Formal Observations of the Teacher Intern</a:t>
            </a:r>
          </a:p>
        </p:txBody>
      </p:sp>
      <p:sp>
        <p:nvSpPr>
          <p:cNvPr id="4" name="Content Placeholder 3">
            <a:extLst>
              <a:ext uri="{FF2B5EF4-FFF2-40B4-BE49-F238E27FC236}">
                <a16:creationId xmlns:a16="http://schemas.microsoft.com/office/drawing/2014/main" id="{FBE49B2F-C6E9-4A40-BE9C-C0570794D3C5}"/>
              </a:ext>
            </a:extLst>
          </p:cNvPr>
          <p:cNvSpPr>
            <a:spLocks noGrp="1"/>
          </p:cNvSpPr>
          <p:nvPr>
            <p:ph sz="half" idx="2"/>
          </p:nvPr>
        </p:nvSpPr>
        <p:spPr/>
        <p:txBody>
          <a:bodyPr>
            <a:normAutofit fontScale="85000" lnSpcReduction="10000"/>
          </a:bodyPr>
          <a:lstStyle/>
          <a:p>
            <a:r>
              <a:rPr lang="en-US" dirty="0"/>
              <a:t>The first observation should last 45 minutes or a full class period.  After that, it will depend upon the focus.  If an Intern’s focus area with  you is procedures, for example,  you might only observe the first 15 minutes to check on that focus skill and give feedback afterwards.  </a:t>
            </a:r>
          </a:p>
          <a:p>
            <a:r>
              <a:rPr lang="en-US" dirty="0"/>
              <a:t>Observe your Teacher Intern teach twice each semester (Sept, Nov, Jan, March).</a:t>
            </a:r>
          </a:p>
          <a:p>
            <a:r>
              <a:rPr lang="en-US" dirty="0"/>
              <a:t>Conference with the Teacher Intern after each observation to ask reflective questions and provide feedback and a copy of the document.  Follow up by then having them observe you in your classroom, with you modeling the identified focus area, with a debrief afterwards.</a:t>
            </a:r>
          </a:p>
          <a:p>
            <a:r>
              <a:rPr lang="en-US" dirty="0"/>
              <a:t>Send a copy of each form with the Teacher Intern to Internship class </a:t>
            </a:r>
            <a:r>
              <a:rPr lang="en-US" u="sng" dirty="0"/>
              <a:t>as you complete these observations</a:t>
            </a:r>
            <a:r>
              <a:rPr lang="en-US" dirty="0"/>
              <a:t>.  </a:t>
            </a:r>
          </a:p>
          <a:p>
            <a:r>
              <a:rPr lang="en-US" dirty="0"/>
              <a:t>Copies of the forms are a part of your packet and will also be in the Intern packet and on our website. </a:t>
            </a:r>
          </a:p>
        </p:txBody>
      </p:sp>
      <p:sp>
        <p:nvSpPr>
          <p:cNvPr id="5" name="Slide Number Placeholder 4">
            <a:extLst>
              <a:ext uri="{FF2B5EF4-FFF2-40B4-BE49-F238E27FC236}">
                <a16:creationId xmlns:a16="http://schemas.microsoft.com/office/drawing/2014/main" id="{FB24B2E1-9EC9-4D3D-8352-D8D0ACE8CF85}"/>
              </a:ext>
            </a:extLst>
          </p:cNvPr>
          <p:cNvSpPr>
            <a:spLocks noGrp="1"/>
          </p:cNvSpPr>
          <p:nvPr>
            <p:ph type="sldNum" sz="quarter" idx="10"/>
          </p:nvPr>
        </p:nvSpPr>
        <p:spPr/>
        <p:txBody>
          <a:bodyPr/>
          <a:lstStyle/>
          <a:p>
            <a:r>
              <a:rPr lang="en-US"/>
              <a:t>PAGE </a:t>
            </a:r>
            <a:fld id="{4A9B5881-4007-4345-955A-79C2656F0C49}" type="slidenum">
              <a:rPr lang="en-US" smtClean="0"/>
              <a:pPr/>
              <a:t>16</a:t>
            </a:fld>
            <a:endParaRPr lang="en-US" dirty="0"/>
          </a:p>
        </p:txBody>
      </p:sp>
      <p:sp>
        <p:nvSpPr>
          <p:cNvPr id="7" name="Content Placeholder 6">
            <a:extLst>
              <a:ext uri="{FF2B5EF4-FFF2-40B4-BE49-F238E27FC236}">
                <a16:creationId xmlns:a16="http://schemas.microsoft.com/office/drawing/2014/main" id="{98718ADF-2A8B-4E57-81B7-28E5DFF52885}"/>
              </a:ext>
            </a:extLst>
          </p:cNvPr>
          <p:cNvSpPr>
            <a:spLocks noGrp="1"/>
          </p:cNvSpPr>
          <p:nvPr>
            <p:ph sz="half" idx="1"/>
          </p:nvPr>
        </p:nvSpPr>
        <p:spPr>
          <a:xfrm>
            <a:off x="847061" y="1825625"/>
            <a:ext cx="5181600" cy="4351338"/>
          </a:xfrm>
        </p:spPr>
        <p:txBody>
          <a:bodyPr>
            <a:normAutofit fontScale="85000" lnSpcReduction="10000"/>
          </a:bodyPr>
          <a:lstStyle/>
          <a:p>
            <a:endParaRPr lang="en-US" dirty="0"/>
          </a:p>
        </p:txBody>
      </p:sp>
      <p:pic>
        <p:nvPicPr>
          <p:cNvPr id="6" name="Picture 5">
            <a:extLst>
              <a:ext uri="{FF2B5EF4-FFF2-40B4-BE49-F238E27FC236}">
                <a16:creationId xmlns:a16="http://schemas.microsoft.com/office/drawing/2014/main" id="{1B9B0B7F-64FB-4C35-948E-5ADDF6008730}"/>
              </a:ext>
            </a:extLst>
          </p:cNvPr>
          <p:cNvPicPr>
            <a:picLocks noChangeAspect="1"/>
          </p:cNvPicPr>
          <p:nvPr/>
        </p:nvPicPr>
        <p:blipFill>
          <a:blip r:embed="rId4"/>
          <a:stretch>
            <a:fillRect/>
          </a:stretch>
        </p:blipFill>
        <p:spPr>
          <a:xfrm>
            <a:off x="709620" y="1806158"/>
            <a:ext cx="2727958" cy="3527533"/>
          </a:xfrm>
          <a:prstGeom prst="rect">
            <a:avLst/>
          </a:prstGeom>
        </p:spPr>
      </p:pic>
      <p:pic>
        <p:nvPicPr>
          <p:cNvPr id="8" name="Picture 7">
            <a:extLst>
              <a:ext uri="{FF2B5EF4-FFF2-40B4-BE49-F238E27FC236}">
                <a16:creationId xmlns:a16="http://schemas.microsoft.com/office/drawing/2014/main" id="{AF76BE00-508D-4AD2-A5BB-BB19205D700A}"/>
              </a:ext>
            </a:extLst>
          </p:cNvPr>
          <p:cNvPicPr>
            <a:picLocks noChangeAspect="1"/>
          </p:cNvPicPr>
          <p:nvPr/>
        </p:nvPicPr>
        <p:blipFill>
          <a:blip r:embed="rId5"/>
          <a:stretch>
            <a:fillRect/>
          </a:stretch>
        </p:blipFill>
        <p:spPr>
          <a:xfrm>
            <a:off x="3368040" y="1806159"/>
            <a:ext cx="2727960" cy="3527534"/>
          </a:xfrm>
          <a:prstGeom prst="rect">
            <a:avLst/>
          </a:prstGeom>
        </p:spPr>
      </p:pic>
      <p:pic>
        <p:nvPicPr>
          <p:cNvPr id="9" name="Recorded Sound">
            <a:hlinkClick r:id="" action="ppaction://media"/>
            <a:extLst>
              <a:ext uri="{FF2B5EF4-FFF2-40B4-BE49-F238E27FC236}">
                <a16:creationId xmlns:a16="http://schemas.microsoft.com/office/drawing/2014/main" id="{8EB513CF-494D-4DC2-BADC-1EE8D5BA2D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7178528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1865-C9A8-4530-9855-2B575B28D519}"/>
              </a:ext>
            </a:extLst>
          </p:cNvPr>
          <p:cNvSpPr>
            <a:spLocks noGrp="1"/>
          </p:cNvSpPr>
          <p:nvPr>
            <p:ph type="title"/>
          </p:nvPr>
        </p:nvSpPr>
        <p:spPr/>
        <p:txBody>
          <a:bodyPr/>
          <a:lstStyle/>
          <a:p>
            <a:r>
              <a:rPr lang="en-US" dirty="0"/>
              <a:t>Teacher Intern observing the Mentor Teacher</a:t>
            </a:r>
          </a:p>
        </p:txBody>
      </p:sp>
      <p:sp>
        <p:nvSpPr>
          <p:cNvPr id="4" name="Content Placeholder 3">
            <a:extLst>
              <a:ext uri="{FF2B5EF4-FFF2-40B4-BE49-F238E27FC236}">
                <a16:creationId xmlns:a16="http://schemas.microsoft.com/office/drawing/2014/main" id="{EFA35938-F6A2-485A-A952-24A9C9BE5786}"/>
              </a:ext>
            </a:extLst>
          </p:cNvPr>
          <p:cNvSpPr>
            <a:spLocks noGrp="1"/>
          </p:cNvSpPr>
          <p:nvPr>
            <p:ph sz="half" idx="2"/>
          </p:nvPr>
        </p:nvSpPr>
        <p:spPr/>
        <p:txBody>
          <a:bodyPr>
            <a:normAutofit/>
          </a:bodyPr>
          <a:lstStyle/>
          <a:p>
            <a:r>
              <a:rPr lang="en-US" dirty="0"/>
              <a:t>Observations should last 45 minutes.</a:t>
            </a:r>
          </a:p>
          <a:p>
            <a:r>
              <a:rPr lang="en-US" dirty="0"/>
              <a:t>Make arrangements for the Teacher Intern to observe you at least twice each semester.  These observations follow you observing them.  This will allow you to model in your classroom the focus skill you have identified from their teaching that needs refinement. </a:t>
            </a:r>
          </a:p>
          <a:p>
            <a:r>
              <a:rPr lang="en-US" dirty="0"/>
              <a:t> Following each observation, meet with the Intern to debrief, answer questions and provide guidance for them.  </a:t>
            </a:r>
          </a:p>
          <a:p>
            <a:r>
              <a:rPr lang="en-US"/>
              <a:t>Remind </a:t>
            </a:r>
            <a:r>
              <a:rPr lang="en-US" dirty="0"/>
              <a:t>the Intern to turn in all documents of BOTH observations to our office for their file.  </a:t>
            </a:r>
          </a:p>
        </p:txBody>
      </p:sp>
      <p:sp>
        <p:nvSpPr>
          <p:cNvPr id="5" name="Slide Number Placeholder 4">
            <a:extLst>
              <a:ext uri="{FF2B5EF4-FFF2-40B4-BE49-F238E27FC236}">
                <a16:creationId xmlns:a16="http://schemas.microsoft.com/office/drawing/2014/main" id="{73D73BC8-EF35-4EB2-A4C9-9ADE7B6A4E77}"/>
              </a:ext>
            </a:extLst>
          </p:cNvPr>
          <p:cNvSpPr>
            <a:spLocks noGrp="1"/>
          </p:cNvSpPr>
          <p:nvPr>
            <p:ph type="sldNum" sz="quarter" idx="10"/>
          </p:nvPr>
        </p:nvSpPr>
        <p:spPr/>
        <p:txBody>
          <a:bodyPr/>
          <a:lstStyle/>
          <a:p>
            <a:r>
              <a:rPr lang="en-US"/>
              <a:t>PAGE </a:t>
            </a:r>
            <a:fld id="{4A9B5881-4007-4345-955A-79C2656F0C49}" type="slidenum">
              <a:rPr lang="en-US" smtClean="0"/>
              <a:pPr/>
              <a:t>17</a:t>
            </a:fld>
            <a:endParaRPr lang="en-US" dirty="0"/>
          </a:p>
        </p:txBody>
      </p:sp>
      <p:pic>
        <p:nvPicPr>
          <p:cNvPr id="6" name="Content Placeholder 5">
            <a:extLst>
              <a:ext uri="{FF2B5EF4-FFF2-40B4-BE49-F238E27FC236}">
                <a16:creationId xmlns:a16="http://schemas.microsoft.com/office/drawing/2014/main" id="{89744737-8B87-49E7-867C-B6E8D23FE47A}"/>
              </a:ext>
            </a:extLst>
          </p:cNvPr>
          <p:cNvPicPr>
            <a:picLocks noGrp="1" noChangeAspect="1"/>
          </p:cNvPicPr>
          <p:nvPr>
            <p:ph sz="half" idx="1"/>
          </p:nvPr>
        </p:nvPicPr>
        <p:blipFill>
          <a:blip r:embed="rId4"/>
          <a:stretch>
            <a:fillRect/>
          </a:stretch>
        </p:blipFill>
        <p:spPr>
          <a:xfrm>
            <a:off x="552259" y="1690688"/>
            <a:ext cx="2652128" cy="3429476"/>
          </a:xfrm>
          <a:prstGeom prst="rect">
            <a:avLst/>
          </a:prstGeom>
        </p:spPr>
      </p:pic>
      <p:pic>
        <p:nvPicPr>
          <p:cNvPr id="7" name="Picture 6">
            <a:extLst>
              <a:ext uri="{FF2B5EF4-FFF2-40B4-BE49-F238E27FC236}">
                <a16:creationId xmlns:a16="http://schemas.microsoft.com/office/drawing/2014/main" id="{7A632595-CE0C-4AE6-8689-E838EC577DCC}"/>
              </a:ext>
            </a:extLst>
          </p:cNvPr>
          <p:cNvPicPr>
            <a:picLocks noChangeAspect="1"/>
          </p:cNvPicPr>
          <p:nvPr/>
        </p:nvPicPr>
        <p:blipFill>
          <a:blip r:embed="rId5"/>
          <a:stretch>
            <a:fillRect/>
          </a:stretch>
        </p:blipFill>
        <p:spPr>
          <a:xfrm>
            <a:off x="3054974" y="1690688"/>
            <a:ext cx="2652128" cy="3429476"/>
          </a:xfrm>
          <a:prstGeom prst="rect">
            <a:avLst/>
          </a:prstGeom>
        </p:spPr>
      </p:pic>
      <p:pic>
        <p:nvPicPr>
          <p:cNvPr id="8" name="Recorded Sound">
            <a:hlinkClick r:id="" action="ppaction://media"/>
            <a:extLst>
              <a:ext uri="{FF2B5EF4-FFF2-40B4-BE49-F238E27FC236}">
                <a16:creationId xmlns:a16="http://schemas.microsoft.com/office/drawing/2014/main" id="{E565AA1C-F6F7-40E6-A244-2BF0DDB8A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3007874"/>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7A4F7-1CD4-447F-B807-5E534DB5089D}"/>
              </a:ext>
            </a:extLst>
          </p:cNvPr>
          <p:cNvSpPr>
            <a:spLocks noGrp="1"/>
          </p:cNvSpPr>
          <p:nvPr>
            <p:ph type="title"/>
          </p:nvPr>
        </p:nvSpPr>
        <p:spPr>
          <a:xfrm>
            <a:off x="6657974" y="303301"/>
            <a:ext cx="4695825" cy="1449216"/>
          </a:xfrm>
        </p:spPr>
        <p:txBody>
          <a:bodyPr/>
          <a:lstStyle/>
          <a:p>
            <a:pPr algn="ctr"/>
            <a:r>
              <a:rPr lang="en-US" dirty="0"/>
              <a:t>Teacher Code of Ethics</a:t>
            </a:r>
          </a:p>
        </p:txBody>
      </p:sp>
      <p:sp>
        <p:nvSpPr>
          <p:cNvPr id="4" name="Content Placeholder 3">
            <a:extLst>
              <a:ext uri="{FF2B5EF4-FFF2-40B4-BE49-F238E27FC236}">
                <a16:creationId xmlns:a16="http://schemas.microsoft.com/office/drawing/2014/main" id="{C386C62A-17E6-40AF-95B8-83FE6F05000D}"/>
              </a:ext>
            </a:extLst>
          </p:cNvPr>
          <p:cNvSpPr>
            <a:spLocks noGrp="1"/>
          </p:cNvSpPr>
          <p:nvPr>
            <p:ph idx="1"/>
          </p:nvPr>
        </p:nvSpPr>
        <p:spPr/>
        <p:txBody>
          <a:bodyPr/>
          <a:lstStyle/>
          <a:p>
            <a:r>
              <a:rPr lang="en-US" dirty="0"/>
              <a:t>Part of our acknowledgement form that you will complete includes an acknowledgement of the Texas Teacher Code of Ethics.   In the packet you receive from your Intern, a copy of this document is included.  We ask that you review the Code of Ethics in order to help your Intern throughout this process .  You need not sign and return the acknowledgement from your packet to us.  </a:t>
            </a:r>
          </a:p>
        </p:txBody>
      </p:sp>
      <p:sp>
        <p:nvSpPr>
          <p:cNvPr id="5" name="Slide Number Placeholder 4">
            <a:extLst>
              <a:ext uri="{FF2B5EF4-FFF2-40B4-BE49-F238E27FC236}">
                <a16:creationId xmlns:a16="http://schemas.microsoft.com/office/drawing/2014/main" id="{E1668F37-AE47-48B8-B65E-8B996E2A656A}"/>
              </a:ext>
            </a:extLst>
          </p:cNvPr>
          <p:cNvSpPr>
            <a:spLocks noGrp="1"/>
          </p:cNvSpPr>
          <p:nvPr>
            <p:ph type="sldNum" sz="quarter" idx="10"/>
          </p:nvPr>
        </p:nvSpPr>
        <p:spPr/>
        <p:txBody>
          <a:bodyPr/>
          <a:lstStyle/>
          <a:p>
            <a:r>
              <a:rPr lang="en-US"/>
              <a:t>PAGE </a:t>
            </a:r>
            <a:fld id="{4A9B5881-4007-4345-955A-79C2656F0C49}" type="slidenum">
              <a:rPr lang="en-US" smtClean="0"/>
              <a:pPr/>
              <a:t>18</a:t>
            </a:fld>
            <a:endParaRPr lang="en-US" dirty="0"/>
          </a:p>
        </p:txBody>
      </p:sp>
      <p:pic>
        <p:nvPicPr>
          <p:cNvPr id="7" name="Recorded Sound">
            <a:hlinkClick r:id="" action="ppaction://media"/>
            <a:extLst>
              <a:ext uri="{FF2B5EF4-FFF2-40B4-BE49-F238E27FC236}">
                <a16:creationId xmlns:a16="http://schemas.microsoft.com/office/drawing/2014/main" id="{15F1906A-BC1C-4921-B48B-A1F998CE05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5791200" y="3124200"/>
            <a:ext cx="609600" cy="609600"/>
          </a:xfrm>
          <a:prstGeom prst="rect">
            <a:avLst/>
          </a:prstGeom>
        </p:spPr>
      </p:pic>
      <p:pic>
        <p:nvPicPr>
          <p:cNvPr id="8" name="Picture Placeholder 7">
            <a:extLst>
              <a:ext uri="{FF2B5EF4-FFF2-40B4-BE49-F238E27FC236}">
                <a16:creationId xmlns:a16="http://schemas.microsoft.com/office/drawing/2014/main" id="{3F2E1663-7E4D-4A2F-9598-526F9E0B1109}"/>
              </a:ext>
            </a:extLst>
          </p:cNvPr>
          <p:cNvPicPr>
            <a:picLocks noGrp="1" noChangeAspect="1"/>
          </p:cNvPicPr>
          <p:nvPr>
            <p:ph type="pic" idx="11"/>
          </p:nvPr>
        </p:nvPicPr>
        <p:blipFill>
          <a:blip r:embed="rId6"/>
          <a:srcRect t="8783" b="8783"/>
          <a:stretch>
            <a:fillRect/>
          </a:stretch>
        </p:blipFill>
        <p:spPr>
          <a:xfrm>
            <a:off x="3311931" y="808074"/>
            <a:ext cx="3088869" cy="3997841"/>
          </a:xfrm>
          <a:prstGeom prst="rect">
            <a:avLst/>
          </a:prstGeom>
        </p:spPr>
      </p:pic>
      <p:graphicFrame>
        <p:nvGraphicFramePr>
          <p:cNvPr id="6" name="Object 5">
            <a:extLst>
              <a:ext uri="{FF2B5EF4-FFF2-40B4-BE49-F238E27FC236}">
                <a16:creationId xmlns:a16="http://schemas.microsoft.com/office/drawing/2014/main" id="{11F1CDFA-5382-4C38-BB12-68EA5CF4BEA4}"/>
              </a:ext>
            </a:extLst>
          </p:cNvPr>
          <p:cNvGraphicFramePr>
            <a:graphicFrameLocks noChangeAspect="1"/>
          </p:cNvGraphicFramePr>
          <p:nvPr>
            <p:extLst>
              <p:ext uri="{D42A27DB-BD31-4B8C-83A1-F6EECF244321}">
                <p14:modId xmlns:p14="http://schemas.microsoft.com/office/powerpoint/2010/main" val="3177461544"/>
              </p:ext>
            </p:extLst>
          </p:nvPr>
        </p:nvGraphicFramePr>
        <p:xfrm>
          <a:off x="40647" y="808075"/>
          <a:ext cx="3088869" cy="3997842"/>
        </p:xfrm>
        <a:graphic>
          <a:graphicData uri="http://schemas.openxmlformats.org/presentationml/2006/ole">
            <mc:AlternateContent xmlns:mc="http://schemas.openxmlformats.org/markup-compatibility/2006">
              <mc:Choice xmlns:v="urn:schemas-microsoft-com:vml" Requires="v">
                <p:oleObj spid="_x0000_s1032" name="Acrobat Document" r:id="rId7" imgW="5829257" imgH="7543568" progId="Acrobat.Document.DC">
                  <p:embed/>
                </p:oleObj>
              </mc:Choice>
              <mc:Fallback>
                <p:oleObj name="Acrobat Document" r:id="rId7" imgW="5829257" imgH="7543568" progId="Acrobat.Document.DC">
                  <p:embed/>
                  <p:pic>
                    <p:nvPicPr>
                      <p:cNvPr id="0" name=""/>
                      <p:cNvPicPr/>
                      <p:nvPr/>
                    </p:nvPicPr>
                    <p:blipFill>
                      <a:blip r:embed="rId8"/>
                      <a:stretch>
                        <a:fillRect/>
                      </a:stretch>
                    </p:blipFill>
                    <p:spPr>
                      <a:xfrm>
                        <a:off x="40647" y="808075"/>
                        <a:ext cx="3088869" cy="3997842"/>
                      </a:xfrm>
                      <a:prstGeom prst="rect">
                        <a:avLst/>
                      </a:prstGeom>
                    </p:spPr>
                  </p:pic>
                </p:oleObj>
              </mc:Fallback>
            </mc:AlternateContent>
          </a:graphicData>
        </a:graphic>
      </p:graphicFrame>
    </p:spTree>
    <p:extLst>
      <p:ext uri="{BB962C8B-B14F-4D97-AF65-F5344CB8AC3E}">
        <p14:creationId xmlns:p14="http://schemas.microsoft.com/office/powerpoint/2010/main" val="218190404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9A8D-8161-4C50-A40F-41056D87CEBC}"/>
              </a:ext>
            </a:extLst>
          </p:cNvPr>
          <p:cNvSpPr>
            <a:spLocks noGrp="1"/>
          </p:cNvSpPr>
          <p:nvPr>
            <p:ph type="title"/>
          </p:nvPr>
        </p:nvSpPr>
        <p:spPr/>
        <p:txBody>
          <a:bodyPr>
            <a:normAutofit/>
          </a:bodyPr>
          <a:lstStyle/>
          <a:p>
            <a:r>
              <a:rPr lang="en-US" sz="3200" dirty="0"/>
              <a:t>Thank you for being a part of our Professional Network!</a:t>
            </a:r>
            <a:br>
              <a:rPr lang="en-US" dirty="0"/>
            </a:br>
            <a:br>
              <a:rPr lang="en-US" dirty="0"/>
            </a:br>
            <a:br>
              <a:rPr lang="en-US" sz="4000" dirty="0"/>
            </a:br>
            <a:br>
              <a:rPr lang="en-US" sz="4000" dirty="0"/>
            </a:br>
            <a:br>
              <a:rPr lang="en-US" sz="4000" dirty="0"/>
            </a:br>
            <a:endParaRPr lang="en-US" sz="4000" dirty="0"/>
          </a:p>
        </p:txBody>
      </p:sp>
      <p:sp>
        <p:nvSpPr>
          <p:cNvPr id="4" name="Slide Number Placeholder 3">
            <a:extLst>
              <a:ext uri="{FF2B5EF4-FFF2-40B4-BE49-F238E27FC236}">
                <a16:creationId xmlns:a16="http://schemas.microsoft.com/office/drawing/2014/main" id="{3EBF5CC4-451D-4A8E-9F82-DB445BCC2E93}"/>
              </a:ext>
            </a:extLst>
          </p:cNvPr>
          <p:cNvSpPr>
            <a:spLocks noGrp="1"/>
          </p:cNvSpPr>
          <p:nvPr>
            <p:ph type="sldNum" sz="quarter" idx="10"/>
          </p:nvPr>
        </p:nvSpPr>
        <p:spPr/>
        <p:txBody>
          <a:bodyPr/>
          <a:lstStyle/>
          <a:p>
            <a:r>
              <a:rPr lang="en-US"/>
              <a:t>PAGE </a:t>
            </a:r>
            <a:fld id="{4A9B5881-4007-4345-955A-79C2656F0C49}" type="slidenum">
              <a:rPr lang="en-US" smtClean="0"/>
              <a:pPr/>
              <a:t>19</a:t>
            </a:fld>
            <a:endParaRPr lang="en-US" dirty="0"/>
          </a:p>
        </p:txBody>
      </p:sp>
      <p:sp>
        <p:nvSpPr>
          <p:cNvPr id="7" name="TextBox 6">
            <a:extLst>
              <a:ext uri="{FF2B5EF4-FFF2-40B4-BE49-F238E27FC236}">
                <a16:creationId xmlns:a16="http://schemas.microsoft.com/office/drawing/2014/main" id="{06EB8DF2-1926-4E67-97D2-3F453A3A9C2D}"/>
              </a:ext>
            </a:extLst>
          </p:cNvPr>
          <p:cNvSpPr txBox="1"/>
          <p:nvPr/>
        </p:nvSpPr>
        <p:spPr>
          <a:xfrm>
            <a:off x="177334" y="7464886"/>
            <a:ext cx="7307801" cy="230832"/>
          </a:xfrm>
          <a:prstGeom prst="rect">
            <a:avLst/>
          </a:prstGeom>
          <a:noFill/>
        </p:spPr>
        <p:txBody>
          <a:bodyPr wrap="square" rtlCol="0">
            <a:spAutoFit/>
          </a:bodyPr>
          <a:lstStyle/>
          <a:p>
            <a:r>
              <a:rPr lang="en-US" sz="900">
                <a:hlinkClick r:id="rId4" tooltip="https://www.simplyevani.com/tag/family/"/>
              </a:rPr>
              <a:t>This Photo</a:t>
            </a:r>
            <a:r>
              <a:rPr lang="en-US" sz="900"/>
              <a:t> by Unknown Author is licensed under </a:t>
            </a:r>
            <a:r>
              <a:rPr lang="en-US" sz="900">
                <a:hlinkClick r:id="rId5" tooltip="https://creativecommons.org/licenses/by-nc-nd/3.0/"/>
              </a:rPr>
              <a:t>CC BY-NC-ND</a:t>
            </a:r>
            <a:endParaRPr lang="en-US" sz="900"/>
          </a:p>
        </p:txBody>
      </p:sp>
      <p:pic>
        <p:nvPicPr>
          <p:cNvPr id="11" name="Content Placeholder 10">
            <a:extLst>
              <a:ext uri="{FF2B5EF4-FFF2-40B4-BE49-F238E27FC236}">
                <a16:creationId xmlns:a16="http://schemas.microsoft.com/office/drawing/2014/main" id="{3FF72BBF-9BB4-421C-99B3-D8D92B8366CD}"/>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37103"/>
            <a:ext cx="7485135" cy="6312898"/>
          </a:xfrm>
        </p:spPr>
      </p:pic>
      <p:sp>
        <p:nvSpPr>
          <p:cNvPr id="12" name="TextBox 11">
            <a:extLst>
              <a:ext uri="{FF2B5EF4-FFF2-40B4-BE49-F238E27FC236}">
                <a16:creationId xmlns:a16="http://schemas.microsoft.com/office/drawing/2014/main" id="{6150BE75-90FD-4439-BB84-6A0199678B7E}"/>
              </a:ext>
            </a:extLst>
          </p:cNvPr>
          <p:cNvSpPr txBox="1"/>
          <p:nvPr/>
        </p:nvSpPr>
        <p:spPr>
          <a:xfrm>
            <a:off x="0" y="6341459"/>
            <a:ext cx="7485135" cy="239373"/>
          </a:xfrm>
          <a:prstGeom prst="rect">
            <a:avLst/>
          </a:prstGeom>
          <a:noFill/>
        </p:spPr>
        <p:txBody>
          <a:bodyPr wrap="square" rtlCol="0">
            <a:spAutoFit/>
          </a:bodyPr>
          <a:lstStyle/>
          <a:p>
            <a:r>
              <a:rPr lang="en-US" sz="900">
                <a:hlinkClick r:id="rId7" tooltip="http://nolearninglimits.blogspot.com/"/>
              </a:rPr>
              <a:t>This Photo</a:t>
            </a:r>
            <a:r>
              <a:rPr lang="en-US" sz="900"/>
              <a:t> by Unknown Author is licensed under </a:t>
            </a:r>
            <a:r>
              <a:rPr lang="en-US" sz="900">
                <a:hlinkClick r:id="rId8" tooltip="https://creativecommons.org/licenses/by-nc-sa/3.0/"/>
              </a:rPr>
              <a:t>CC BY-SA-NC</a:t>
            </a:r>
            <a:endParaRPr lang="en-US" sz="900"/>
          </a:p>
        </p:txBody>
      </p:sp>
      <p:pic>
        <p:nvPicPr>
          <p:cNvPr id="5" name="Recorded Sound">
            <a:hlinkClick r:id="" action="ppaction://media"/>
            <a:extLst>
              <a:ext uri="{FF2B5EF4-FFF2-40B4-BE49-F238E27FC236}">
                <a16:creationId xmlns:a16="http://schemas.microsoft.com/office/drawing/2014/main" id="{00380AC7-DA3F-4702-BF92-C9D18A3862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7506239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nvPr>
        </p:nvSpPr>
        <p:spPr>
          <a:gradFill>
            <a:gsLst>
              <a:gs pos="1000">
                <a:schemeClr val="tx1">
                  <a:lumMod val="85000"/>
                  <a:lumOff val="15000"/>
                </a:schemeClr>
              </a:gs>
              <a:gs pos="100000">
                <a:schemeClr val="accent2">
                  <a:lumMod val="50000"/>
                </a:schemeClr>
              </a:gs>
            </a:gsLst>
          </a:gradFill>
        </p:spPr>
        <p:txBody>
          <a:bodyPr/>
          <a:lstStyle/>
          <a:p>
            <a:pPr algn="r"/>
            <a:r>
              <a:rPr lang="en-US" dirty="0">
                <a:solidFill>
                  <a:schemeClr val="bg1"/>
                </a:solidFill>
              </a:rPr>
              <a:t>Course</a:t>
            </a:r>
            <a:br>
              <a:rPr lang="en-US" dirty="0">
                <a:solidFill>
                  <a:schemeClr val="bg1"/>
                </a:solidFill>
              </a:rPr>
            </a:br>
            <a:r>
              <a:rPr lang="en-US" dirty="0">
                <a:solidFill>
                  <a:schemeClr val="bg1"/>
                </a:solidFill>
              </a:rPr>
              <a:t>Outline</a:t>
            </a: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extLst>
              <p:ext uri="{D42A27DB-BD31-4B8C-83A1-F6EECF244321}">
                <p14:modId xmlns:p14="http://schemas.microsoft.com/office/powerpoint/2010/main" val="2619684516"/>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nvPr>
        </p:nvSpPr>
        <p:spPr/>
        <p:txBody>
          <a:bodyPr/>
          <a:lstStyle/>
          <a:p>
            <a:r>
              <a:rPr lang="en-US" dirty="0"/>
              <a:t>PAGE </a:t>
            </a:r>
            <a:fld id="{4A9B5881-4007-4345-955A-79C2656F0C49}" type="slidenum">
              <a:rPr lang="en-US" smtClean="0"/>
              <a:pPr/>
              <a:t>2</a:t>
            </a:fld>
            <a:endParaRPr lang="en-US" dirty="0"/>
          </a:p>
        </p:txBody>
      </p:sp>
      <p:pic>
        <p:nvPicPr>
          <p:cNvPr id="3" name="slide 2">
            <a:hlinkClick r:id="" action="ppaction://media"/>
            <a:extLst>
              <a:ext uri="{FF2B5EF4-FFF2-40B4-BE49-F238E27FC236}">
                <a16:creationId xmlns:a16="http://schemas.microsoft.com/office/drawing/2014/main" id="{C1445419-F4D0-4A86-AE1E-14B0FD92A2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8033874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C780ED-F810-447C-B1CA-FD2EB537856E}"/>
              </a:ext>
            </a:extLst>
          </p:cNvPr>
          <p:cNvSpPr>
            <a:spLocks noGrp="1"/>
          </p:cNvSpPr>
          <p:nvPr>
            <p:ph type="body" sz="half" idx="2"/>
          </p:nvPr>
        </p:nvSpPr>
        <p:spPr/>
        <p:txBody>
          <a:bodyPr/>
          <a:lstStyle/>
          <a:p>
            <a:r>
              <a:rPr lang="en-US" dirty="0"/>
              <a:t>Please scan this QR code and complete your acknowledgement of completion of training.  </a:t>
            </a:r>
          </a:p>
        </p:txBody>
      </p:sp>
      <p:sp>
        <p:nvSpPr>
          <p:cNvPr id="4" name="Slide Number Placeholder 3">
            <a:extLst>
              <a:ext uri="{FF2B5EF4-FFF2-40B4-BE49-F238E27FC236}">
                <a16:creationId xmlns:a16="http://schemas.microsoft.com/office/drawing/2014/main" id="{CB5C7BE0-2E52-44AE-B43C-8595E9D71B16}"/>
              </a:ext>
            </a:extLst>
          </p:cNvPr>
          <p:cNvSpPr>
            <a:spLocks noGrp="1"/>
          </p:cNvSpPr>
          <p:nvPr>
            <p:ph type="sldNum" sz="quarter" idx="10"/>
          </p:nvPr>
        </p:nvSpPr>
        <p:spPr/>
        <p:txBody>
          <a:bodyPr/>
          <a:lstStyle/>
          <a:p>
            <a:r>
              <a:rPr lang="en-US"/>
              <a:t>PAGE </a:t>
            </a:r>
            <a:fld id="{4A9B5881-4007-4345-955A-79C2656F0C49}" type="slidenum">
              <a:rPr lang="en-US" smtClean="0"/>
              <a:pPr/>
              <a:t>20</a:t>
            </a:fld>
            <a:endParaRPr lang="en-US" dirty="0"/>
          </a:p>
        </p:txBody>
      </p:sp>
      <p:pic>
        <p:nvPicPr>
          <p:cNvPr id="7" name="Picture Placeholder 6">
            <a:extLst>
              <a:ext uri="{FF2B5EF4-FFF2-40B4-BE49-F238E27FC236}">
                <a16:creationId xmlns:a16="http://schemas.microsoft.com/office/drawing/2014/main" id="{46BFE51B-9CE1-4999-89AC-4F801036ACF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220" b="5220"/>
          <a:stretch>
            <a:fillRect/>
          </a:stretch>
        </p:blipFill>
        <p:spPr>
          <a:xfrm>
            <a:off x="244548" y="130145"/>
            <a:ext cx="7512001" cy="6727855"/>
          </a:xfrm>
        </p:spPr>
      </p:pic>
      <p:sp>
        <p:nvSpPr>
          <p:cNvPr id="8" name="Rectangle 7">
            <a:extLst>
              <a:ext uri="{FF2B5EF4-FFF2-40B4-BE49-F238E27FC236}">
                <a16:creationId xmlns:a16="http://schemas.microsoft.com/office/drawing/2014/main" id="{E073B643-545C-487E-90E5-1188468E622B}"/>
              </a:ext>
            </a:extLst>
          </p:cNvPr>
          <p:cNvSpPr/>
          <p:nvPr/>
        </p:nvSpPr>
        <p:spPr>
          <a:xfrm>
            <a:off x="2161181" y="1676409"/>
            <a:ext cx="4250252" cy="369332"/>
          </a:xfrm>
          <a:prstGeom prst="rect">
            <a:avLst/>
          </a:prstGeom>
          <a:solidFill>
            <a:srgbClr val="FFC000"/>
          </a:solidFill>
        </p:spPr>
        <p:txBody>
          <a:bodyPr wrap="square">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https://forms.office.com/r/qg9R2csuTj</a:t>
            </a:r>
            <a:endParaRPr lang="en-US" dirty="0">
              <a:solidFill>
                <a:srgbClr val="00B0F0"/>
              </a:solidFill>
            </a:endParaRPr>
          </a:p>
        </p:txBody>
      </p:sp>
    </p:spTree>
    <p:extLst>
      <p:ext uri="{BB962C8B-B14F-4D97-AF65-F5344CB8AC3E}">
        <p14:creationId xmlns:p14="http://schemas.microsoft.com/office/powerpoint/2010/main" val="2084120522"/>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CC75-1551-4B13-9147-A1A9FC62D031}"/>
              </a:ext>
            </a:extLst>
          </p:cNvPr>
          <p:cNvSpPr>
            <a:spLocks noGrp="1"/>
          </p:cNvSpPr>
          <p:nvPr>
            <p:ph type="title"/>
          </p:nvPr>
        </p:nvSpPr>
        <p:spPr/>
        <p:txBody>
          <a:bodyPr>
            <a:normAutofit/>
          </a:bodyPr>
          <a:lstStyle/>
          <a:p>
            <a:r>
              <a:rPr lang="en-US" sz="4000" dirty="0"/>
              <a:t>Informal mentoring(buddy system) is not enough.</a:t>
            </a:r>
          </a:p>
        </p:txBody>
      </p:sp>
      <p:sp>
        <p:nvSpPr>
          <p:cNvPr id="3" name="Slide Number Placeholder 2">
            <a:extLst>
              <a:ext uri="{FF2B5EF4-FFF2-40B4-BE49-F238E27FC236}">
                <a16:creationId xmlns:a16="http://schemas.microsoft.com/office/drawing/2014/main" id="{745B2672-2351-4909-BCD7-07E67FCF65C9}"/>
              </a:ext>
            </a:extLst>
          </p:cNvPr>
          <p:cNvSpPr>
            <a:spLocks noGrp="1"/>
          </p:cNvSpPr>
          <p:nvPr>
            <p:ph type="sldNum" sz="quarter" idx="10"/>
          </p:nvPr>
        </p:nvSpPr>
        <p:spPr/>
        <p:txBody>
          <a:bodyPr/>
          <a:lstStyle/>
          <a:p>
            <a:r>
              <a:rPr lang="en-US"/>
              <a:t>PAGE </a:t>
            </a:r>
            <a:fld id="{4A9B5881-4007-4345-955A-79C2656F0C49}" type="slidenum">
              <a:rPr lang="en-US" smtClean="0"/>
              <a:pPr/>
              <a:t>3</a:t>
            </a:fld>
            <a:endParaRPr lang="en-US" dirty="0"/>
          </a:p>
        </p:txBody>
      </p:sp>
      <p:sp>
        <p:nvSpPr>
          <p:cNvPr id="4" name="Rectangle 3">
            <a:extLst>
              <a:ext uri="{FF2B5EF4-FFF2-40B4-BE49-F238E27FC236}">
                <a16:creationId xmlns:a16="http://schemas.microsoft.com/office/drawing/2014/main" id="{5F538F18-FE70-4379-81F6-ED0C018209EE}"/>
              </a:ext>
            </a:extLst>
          </p:cNvPr>
          <p:cNvSpPr/>
          <p:nvPr/>
        </p:nvSpPr>
        <p:spPr>
          <a:xfrm>
            <a:off x="2651760" y="1324038"/>
            <a:ext cx="2423160" cy="13255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educators often do not ask for the help they need.</a:t>
            </a:r>
          </a:p>
        </p:txBody>
      </p:sp>
      <p:sp>
        <p:nvSpPr>
          <p:cNvPr id="5" name="Rectangle 4">
            <a:extLst>
              <a:ext uri="{FF2B5EF4-FFF2-40B4-BE49-F238E27FC236}">
                <a16:creationId xmlns:a16="http://schemas.microsoft.com/office/drawing/2014/main" id="{9650249D-17D9-48C9-BE7A-C42FE00B6594}"/>
              </a:ext>
            </a:extLst>
          </p:cNvPr>
          <p:cNvSpPr/>
          <p:nvPr/>
        </p:nvSpPr>
        <p:spPr>
          <a:xfrm>
            <a:off x="6488321" y="1425801"/>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Experienced teachers do not want to intrude.</a:t>
            </a:r>
          </a:p>
        </p:txBody>
      </p:sp>
      <p:sp>
        <p:nvSpPr>
          <p:cNvPr id="6" name="Rectangle 5">
            <a:extLst>
              <a:ext uri="{FF2B5EF4-FFF2-40B4-BE49-F238E27FC236}">
                <a16:creationId xmlns:a16="http://schemas.microsoft.com/office/drawing/2014/main" id="{52DDB340-C94C-4179-82B0-EE5D5516E892}"/>
              </a:ext>
            </a:extLst>
          </p:cNvPr>
          <p:cNvSpPr/>
          <p:nvPr/>
        </p:nvSpPr>
        <p:spPr>
          <a:xfrm>
            <a:off x="4645152" y="3085020"/>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Beginning teachers need to observe effective teaching models.</a:t>
            </a:r>
          </a:p>
        </p:txBody>
      </p:sp>
      <p:sp>
        <p:nvSpPr>
          <p:cNvPr id="7" name="Rectangle 6">
            <a:extLst>
              <a:ext uri="{FF2B5EF4-FFF2-40B4-BE49-F238E27FC236}">
                <a16:creationId xmlns:a16="http://schemas.microsoft.com/office/drawing/2014/main" id="{AAFC7128-E783-4777-9DEC-5DE347475C7A}"/>
              </a:ext>
            </a:extLst>
          </p:cNvPr>
          <p:cNvSpPr/>
          <p:nvPr/>
        </p:nvSpPr>
        <p:spPr>
          <a:xfrm>
            <a:off x="917448"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does not tend to improve teaching over time. </a:t>
            </a:r>
          </a:p>
        </p:txBody>
      </p:sp>
      <p:sp>
        <p:nvSpPr>
          <p:cNvPr id="8" name="Rectangle 7">
            <a:extLst>
              <a:ext uri="{FF2B5EF4-FFF2-40B4-BE49-F238E27FC236}">
                <a16:creationId xmlns:a16="http://schemas.microsoft.com/office/drawing/2014/main" id="{59F0F691-08FC-4D12-AEEF-887390020EA3}"/>
              </a:ext>
            </a:extLst>
          </p:cNvPr>
          <p:cNvSpPr/>
          <p:nvPr/>
        </p:nvSpPr>
        <p:spPr>
          <a:xfrm>
            <a:off x="4645152" y="4773168"/>
            <a:ext cx="2423160" cy="115824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Informal mentoring programs are difficult to support.</a:t>
            </a:r>
          </a:p>
        </p:txBody>
      </p:sp>
      <p:sp>
        <p:nvSpPr>
          <p:cNvPr id="9" name="Rectangle 8">
            <a:extLst>
              <a:ext uri="{FF2B5EF4-FFF2-40B4-BE49-F238E27FC236}">
                <a16:creationId xmlns:a16="http://schemas.microsoft.com/office/drawing/2014/main" id="{7473D0BF-AF11-45F5-BB2F-821B9D2932C3}"/>
              </a:ext>
            </a:extLst>
          </p:cNvPr>
          <p:cNvSpPr/>
          <p:nvPr/>
        </p:nvSpPr>
        <p:spPr>
          <a:xfrm>
            <a:off x="8086344" y="4675632"/>
            <a:ext cx="2423160" cy="12527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 is a need to identify who is obtaining support and the quality and quantity of that support.</a:t>
            </a:r>
          </a:p>
        </p:txBody>
      </p:sp>
      <p:pic>
        <p:nvPicPr>
          <p:cNvPr id="13" name="Graphic 12" descr="Puzzle">
            <a:extLst>
              <a:ext uri="{FF2B5EF4-FFF2-40B4-BE49-F238E27FC236}">
                <a16:creationId xmlns:a16="http://schemas.microsoft.com/office/drawing/2014/main" id="{2A1820D6-D682-4C35-9419-5DFF6139FB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5796" y="1563455"/>
            <a:ext cx="914400" cy="914400"/>
          </a:xfrm>
          <a:prstGeom prst="rect">
            <a:avLst/>
          </a:prstGeom>
        </p:spPr>
      </p:pic>
      <p:pic>
        <p:nvPicPr>
          <p:cNvPr id="14" name="Graphic 13" descr="Puzzle">
            <a:extLst>
              <a:ext uri="{FF2B5EF4-FFF2-40B4-BE49-F238E27FC236}">
                <a16:creationId xmlns:a16="http://schemas.microsoft.com/office/drawing/2014/main" id="{F12165A0-7E30-423D-90D3-118DFAFEDA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1808" y="1436221"/>
            <a:ext cx="914400" cy="914400"/>
          </a:xfrm>
          <a:prstGeom prst="rect">
            <a:avLst/>
          </a:prstGeom>
        </p:spPr>
      </p:pic>
      <p:pic>
        <p:nvPicPr>
          <p:cNvPr id="15" name="Graphic 14" descr="Puzzle">
            <a:extLst>
              <a:ext uri="{FF2B5EF4-FFF2-40B4-BE49-F238E27FC236}">
                <a16:creationId xmlns:a16="http://schemas.microsoft.com/office/drawing/2014/main" id="{7B08C0F3-EC10-4303-9B19-FDDA716334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8465" y="3254184"/>
            <a:ext cx="914400" cy="914400"/>
          </a:xfrm>
          <a:prstGeom prst="rect">
            <a:avLst/>
          </a:prstGeom>
        </p:spPr>
      </p:pic>
      <p:pic>
        <p:nvPicPr>
          <p:cNvPr id="16" name="Graphic 15" descr="Puzzle">
            <a:extLst>
              <a:ext uri="{FF2B5EF4-FFF2-40B4-BE49-F238E27FC236}">
                <a16:creationId xmlns:a16="http://schemas.microsoft.com/office/drawing/2014/main" id="{5CD6543D-6C85-4895-B2E4-E438998C03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5403" y="3196087"/>
            <a:ext cx="914400" cy="914400"/>
          </a:xfrm>
          <a:prstGeom prst="rect">
            <a:avLst/>
          </a:prstGeom>
        </p:spPr>
      </p:pic>
      <p:pic>
        <p:nvPicPr>
          <p:cNvPr id="17" name="Graphic 16" descr="Puzzle">
            <a:extLst>
              <a:ext uri="{FF2B5EF4-FFF2-40B4-BE49-F238E27FC236}">
                <a16:creationId xmlns:a16="http://schemas.microsoft.com/office/drawing/2014/main" id="{671580CB-F202-4B9E-A8B2-85E21452A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73322" y="1474756"/>
            <a:ext cx="914400" cy="914400"/>
          </a:xfrm>
          <a:prstGeom prst="rect">
            <a:avLst/>
          </a:prstGeom>
        </p:spPr>
      </p:pic>
      <p:pic>
        <p:nvPicPr>
          <p:cNvPr id="18" name="Graphic 17" descr="Puzzle">
            <a:extLst>
              <a:ext uri="{FF2B5EF4-FFF2-40B4-BE49-F238E27FC236}">
                <a16:creationId xmlns:a16="http://schemas.microsoft.com/office/drawing/2014/main" id="{FF7C4C89-4F49-4D4D-855F-8197C7EAF2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0128" y="4895088"/>
            <a:ext cx="914400" cy="914400"/>
          </a:xfrm>
          <a:prstGeom prst="rect">
            <a:avLst/>
          </a:prstGeom>
        </p:spPr>
      </p:pic>
      <p:pic>
        <p:nvPicPr>
          <p:cNvPr id="19" name="Graphic 18" descr="Puzzle">
            <a:extLst>
              <a:ext uri="{FF2B5EF4-FFF2-40B4-BE49-F238E27FC236}">
                <a16:creationId xmlns:a16="http://schemas.microsoft.com/office/drawing/2014/main" id="{9814FBFF-00E3-4279-923A-0BF81C74C2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1588" y="4946469"/>
            <a:ext cx="914400" cy="914400"/>
          </a:xfrm>
          <a:prstGeom prst="rect">
            <a:avLst/>
          </a:prstGeom>
        </p:spPr>
      </p:pic>
      <p:pic>
        <p:nvPicPr>
          <p:cNvPr id="10" name="slide 3">
            <a:hlinkClick r:id="" action="ppaction://media"/>
            <a:extLst>
              <a:ext uri="{FF2B5EF4-FFF2-40B4-BE49-F238E27FC236}">
                <a16:creationId xmlns:a16="http://schemas.microsoft.com/office/drawing/2014/main" id="{775F3E84-23EB-4AF7-810B-FF417EBD26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1293697"/>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600F-A17E-4354-A7AB-0CC2A43A9354}"/>
              </a:ext>
            </a:extLst>
          </p:cNvPr>
          <p:cNvSpPr>
            <a:spLocks noGrp="1"/>
          </p:cNvSpPr>
          <p:nvPr>
            <p:ph type="title"/>
          </p:nvPr>
        </p:nvSpPr>
        <p:spPr>
          <a:xfrm>
            <a:off x="0" y="-5835"/>
            <a:ext cx="7776292" cy="955507"/>
          </a:xfrm>
        </p:spPr>
        <p:txBody>
          <a:bodyPr/>
          <a:lstStyle/>
          <a:p>
            <a:r>
              <a:rPr lang="en-US" dirty="0"/>
              <a:t>The Role of the Mentor Teacher</a:t>
            </a:r>
          </a:p>
        </p:txBody>
      </p:sp>
      <p:sp>
        <p:nvSpPr>
          <p:cNvPr id="3" name="Content Placeholder 2">
            <a:extLst>
              <a:ext uri="{FF2B5EF4-FFF2-40B4-BE49-F238E27FC236}">
                <a16:creationId xmlns:a16="http://schemas.microsoft.com/office/drawing/2014/main" id="{FA6A4B49-27C8-46B6-8B11-AD7E8F615E2C}"/>
              </a:ext>
            </a:extLst>
          </p:cNvPr>
          <p:cNvSpPr>
            <a:spLocks noGrp="1"/>
          </p:cNvSpPr>
          <p:nvPr>
            <p:ph idx="1"/>
          </p:nvPr>
        </p:nvSpPr>
        <p:spPr>
          <a:xfrm>
            <a:off x="185189" y="1148897"/>
            <a:ext cx="6453356" cy="4256140"/>
          </a:xfrm>
        </p:spPr>
        <p:txBody>
          <a:bodyPr>
            <a:normAutofit fontScale="92500" lnSpcReduction="10000"/>
          </a:bodyPr>
          <a:lstStyle/>
          <a:p>
            <a:pPr algn="ctr"/>
            <a:r>
              <a:rPr lang="en-US" dirty="0"/>
              <a:t>The Mentor Teacher provides support to the Teacher Intern  on his or her campus on a day-to-day basis, ensuring that the Teacher Intern has the necessary tools and support to successfully navigate campus and curricular expectations through modeling, conferencing and encouraging.  This level of support will help the Teacher Intern use their knowledge and skills to effectively carry out the role of a classroom teacher at a successful level and retain them in that role.</a:t>
            </a:r>
            <a:endParaRPr lang="en-US" noProof="1"/>
          </a:p>
          <a:p>
            <a:pPr algn="ctr"/>
            <a:r>
              <a:rPr lang="en-US" noProof="1"/>
              <a:t>Mentor Teachers are a part of the Professional Network in place for the Teacher Intern.  In addition to the Mentor Teacher, the Building Principal, and the Field Supervisor make up the team that supports and promotes the personal and professional well-being of early career teachers.</a:t>
            </a:r>
          </a:p>
          <a:p>
            <a:pPr algn="ctr"/>
            <a:r>
              <a:rPr lang="en-US" noProof="1"/>
              <a:t>The Alternative Teacher Certification staff is available to support both the Mentor teachers and the Teacher Interns in their collaboration.  </a:t>
            </a:r>
          </a:p>
          <a:p>
            <a:endParaRPr lang="en-US" noProof="1"/>
          </a:p>
        </p:txBody>
      </p:sp>
      <p:sp>
        <p:nvSpPr>
          <p:cNvPr id="4" name="Slide Number Placeholder 3">
            <a:extLst>
              <a:ext uri="{FF2B5EF4-FFF2-40B4-BE49-F238E27FC236}">
                <a16:creationId xmlns:a16="http://schemas.microsoft.com/office/drawing/2014/main" id="{62B4CE3A-8C88-45AA-A849-57E5A7AC22C1}"/>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8" name="Rectangle 7">
            <a:extLst>
              <a:ext uri="{FF2B5EF4-FFF2-40B4-BE49-F238E27FC236}">
                <a16:creationId xmlns:a16="http://schemas.microsoft.com/office/drawing/2014/main" id="{52C2DB72-01A8-424A-8CEF-8BD2418A8D25}"/>
              </a:ext>
              <a:ext uri="{C183D7F6-B498-43B3-948B-1728B52AA6E4}">
                <adec:decorative xmlns:adec="http://schemas.microsoft.com/office/drawing/2017/decorative" val="1"/>
              </a:ext>
            </a:extLst>
          </p:cNvPr>
          <p:cNvSpPr/>
          <p:nvPr/>
        </p:nvSpPr>
        <p:spPr>
          <a:xfrm>
            <a:off x="1145309" y="6361475"/>
            <a:ext cx="2552123" cy="360000"/>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10" name="Rectangle 9">
            <a:extLst>
              <a:ext uri="{FF2B5EF4-FFF2-40B4-BE49-F238E27FC236}">
                <a16:creationId xmlns:a16="http://schemas.microsoft.com/office/drawing/2014/main" id="{95AAAEAA-CCF6-4E36-A4A3-5AF49D00995B}"/>
              </a:ext>
              <a:ext uri="{C183D7F6-B498-43B3-948B-1728B52AA6E4}">
                <adec:decorative xmlns:adec="http://schemas.microsoft.com/office/drawing/2017/decorative" val="1"/>
              </a:ext>
            </a:extLst>
          </p:cNvPr>
          <p:cNvSpPr/>
          <p:nvPr/>
        </p:nvSpPr>
        <p:spPr>
          <a:xfrm>
            <a:off x="3697432" y="6562004"/>
            <a:ext cx="2552123" cy="15947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5F253864-26FA-4AB1-9F0A-4F57D870EE85}"/>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2" name="Rectangle 11">
            <a:extLst>
              <a:ext uri="{FF2B5EF4-FFF2-40B4-BE49-F238E27FC236}">
                <a16:creationId xmlns:a16="http://schemas.microsoft.com/office/drawing/2014/main" id="{84949406-858F-4224-BC48-197463899896}"/>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4" name="Isosceles Triangle 13">
            <a:extLst>
              <a:ext uri="{FF2B5EF4-FFF2-40B4-BE49-F238E27FC236}">
                <a16:creationId xmlns:a16="http://schemas.microsoft.com/office/drawing/2014/main" id="{1D0A4E21-00BC-4451-94C9-943503852954}"/>
              </a:ext>
              <a:ext uri="{C183D7F6-B498-43B3-948B-1728B52AA6E4}">
                <adec:decorative xmlns:adec="http://schemas.microsoft.com/office/drawing/2017/decorative" val="1"/>
              </a:ext>
            </a:extLst>
          </p:cNvPr>
          <p:cNvSpPr/>
          <p:nvPr/>
        </p:nvSpPr>
        <p:spPr>
          <a:xfrm rot="10800000">
            <a:off x="2349947"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B5F4F72-A0A8-45F3-AF39-DCA614001206}"/>
              </a:ext>
            </a:extLst>
          </p:cNvPr>
          <p:cNvSpPr txBox="1"/>
          <p:nvPr/>
        </p:nvSpPr>
        <p:spPr>
          <a:xfrm>
            <a:off x="6638545" y="3511097"/>
            <a:ext cx="5185955" cy="230832"/>
          </a:xfrm>
          <a:prstGeom prst="rect">
            <a:avLst/>
          </a:prstGeom>
          <a:noFill/>
        </p:spPr>
        <p:txBody>
          <a:bodyPr wrap="square" rtlCol="0">
            <a:spAutoFit/>
          </a:bodyPr>
          <a:lstStyle/>
          <a:p>
            <a:r>
              <a:rPr lang="en-US" sz="900" dirty="0">
                <a:hlinkClick r:id="rId4" tooltip="http://www.elasticmind.ca/innerpreneur/index.php/2011/05/05/exploring-peer-to-peer-mentorship/"/>
              </a:rPr>
              <a:t>This Photo</a:t>
            </a:r>
            <a:r>
              <a:rPr lang="en-US" sz="900" dirty="0"/>
              <a:t> by Unknown Author is licensed under </a:t>
            </a:r>
            <a:r>
              <a:rPr lang="en-US" sz="900" dirty="0">
                <a:hlinkClick r:id="rId5" tooltip="https://creativecommons.org/licenses/by-sa/3.0/"/>
              </a:rPr>
              <a:t>CC BY-SA</a:t>
            </a:r>
            <a:endParaRPr lang="en-US" sz="900" dirty="0"/>
          </a:p>
        </p:txBody>
      </p:sp>
      <p:pic>
        <p:nvPicPr>
          <p:cNvPr id="20" name="Picture 19">
            <a:extLst>
              <a:ext uri="{FF2B5EF4-FFF2-40B4-BE49-F238E27FC236}">
                <a16:creationId xmlns:a16="http://schemas.microsoft.com/office/drawing/2014/main" id="{F1FC8205-A45B-4495-9783-156243C3B17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59874" y="1283165"/>
            <a:ext cx="4283606" cy="3876664"/>
          </a:xfrm>
          <a:prstGeom prst="rect">
            <a:avLst/>
          </a:prstGeom>
        </p:spPr>
      </p:pic>
      <p:pic>
        <p:nvPicPr>
          <p:cNvPr id="5" name="slide 4">
            <a:hlinkClick r:id="" action="ppaction://media"/>
            <a:extLst>
              <a:ext uri="{FF2B5EF4-FFF2-40B4-BE49-F238E27FC236}">
                <a16:creationId xmlns:a16="http://schemas.microsoft.com/office/drawing/2014/main" id="{A741EF26-6217-4059-84D3-6B227C7313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983265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855392-9FED-4979-8AC6-A73037648D43}"/>
              </a:ext>
            </a:extLst>
          </p:cNvPr>
          <p:cNvSpPr>
            <a:spLocks noGrp="1"/>
          </p:cNvSpPr>
          <p:nvPr>
            <p:ph type="title"/>
          </p:nvPr>
        </p:nvSpPr>
        <p:spPr>
          <a:xfrm>
            <a:off x="862149" y="26511"/>
            <a:ext cx="9013371" cy="1326105"/>
          </a:xfrm>
        </p:spPr>
        <p:txBody>
          <a:bodyPr/>
          <a:lstStyle/>
          <a:p>
            <a:pPr algn="ctr"/>
            <a:r>
              <a:rPr lang="en-US" dirty="0"/>
              <a:t>Qualifications and Responsibilities</a:t>
            </a:r>
          </a:p>
        </p:txBody>
      </p:sp>
      <p:graphicFrame>
        <p:nvGraphicFramePr>
          <p:cNvPr id="10" name="Content Placeholder 2" descr="Content Placeholder">
            <a:extLst>
              <a:ext uri="{FF2B5EF4-FFF2-40B4-BE49-F238E27FC236}">
                <a16:creationId xmlns:a16="http://schemas.microsoft.com/office/drawing/2014/main" id="{47A11266-E870-4547-80E5-8133E862A757}"/>
              </a:ext>
            </a:extLst>
          </p:cNvPr>
          <p:cNvGraphicFramePr>
            <a:graphicFrameLocks noGrp="1"/>
          </p:cNvGraphicFramePr>
          <p:nvPr>
            <p:ph idx="1"/>
            <p:extLst>
              <p:ext uri="{D42A27DB-BD31-4B8C-83A1-F6EECF244321}">
                <p14:modId xmlns:p14="http://schemas.microsoft.com/office/powerpoint/2010/main" val="199943088"/>
              </p:ext>
            </p:extLst>
          </p:nvPr>
        </p:nvGraphicFramePr>
        <p:xfrm>
          <a:off x="408432" y="1416015"/>
          <a:ext cx="10538242" cy="4728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32934DE9-1653-4F9E-B307-C53A27B2182D}"/>
              </a:ext>
            </a:extLst>
          </p:cNvPr>
          <p:cNvSpPr>
            <a:spLocks noGrp="1"/>
          </p:cNvSpPr>
          <p:nvPr>
            <p:ph type="sldNum" sz="quarter" idx="10"/>
          </p:nvPr>
        </p:nvSpPr>
        <p:spPr/>
        <p:txBody>
          <a:bodyPr/>
          <a:lstStyle/>
          <a:p>
            <a:r>
              <a:rPr lang="en-US"/>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5FE2B34C-7760-453F-8A81-50335F1BD6C4}"/>
              </a:ext>
              <a:ext uri="{C183D7F6-B498-43B3-948B-1728B52AA6E4}">
                <adec:decorative xmlns:adec="http://schemas.microsoft.com/office/drawing/2017/decorative" val="1"/>
              </a:ext>
            </a:extLst>
          </p:cNvPr>
          <p:cNvSpPr/>
          <p:nvPr/>
        </p:nvSpPr>
        <p:spPr>
          <a:xfrm>
            <a:off x="1145309" y="6557847"/>
            <a:ext cx="2552123" cy="163627"/>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First Skill</a:t>
            </a:r>
          </a:p>
        </p:txBody>
      </p:sp>
      <p:sp>
        <p:nvSpPr>
          <p:cNvPr id="9" name="Rectangle 8">
            <a:extLst>
              <a:ext uri="{FF2B5EF4-FFF2-40B4-BE49-F238E27FC236}">
                <a16:creationId xmlns:a16="http://schemas.microsoft.com/office/drawing/2014/main" id="{8BED1379-2C64-4902-A414-90051165C903}"/>
              </a:ext>
              <a:ext uri="{C183D7F6-B498-43B3-948B-1728B52AA6E4}">
                <adec:decorative xmlns:adec="http://schemas.microsoft.com/office/drawing/2017/decorative" val="1"/>
              </a:ext>
            </a:extLst>
          </p:cNvPr>
          <p:cNvSpPr/>
          <p:nvPr/>
        </p:nvSpPr>
        <p:spPr>
          <a:xfrm>
            <a:off x="3697432" y="6361476"/>
            <a:ext cx="2552123" cy="36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Second Skill</a:t>
            </a:r>
          </a:p>
        </p:txBody>
      </p:sp>
      <p:sp>
        <p:nvSpPr>
          <p:cNvPr id="11" name="Rectangle 10">
            <a:extLst>
              <a:ext uri="{FF2B5EF4-FFF2-40B4-BE49-F238E27FC236}">
                <a16:creationId xmlns:a16="http://schemas.microsoft.com/office/drawing/2014/main" id="{774383B4-AACC-4685-AB80-6888FAA0B696}"/>
              </a:ext>
              <a:ext uri="{C183D7F6-B498-43B3-948B-1728B52AA6E4}">
                <adec:decorative xmlns:adec="http://schemas.microsoft.com/office/drawing/2017/decorative" val="1"/>
              </a:ext>
            </a:extLst>
          </p:cNvPr>
          <p:cNvSpPr/>
          <p:nvPr/>
        </p:nvSpPr>
        <p:spPr>
          <a:xfrm>
            <a:off x="6249555" y="6562004"/>
            <a:ext cx="2552123" cy="1594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Third Skill</a:t>
            </a:r>
          </a:p>
        </p:txBody>
      </p:sp>
      <p:sp>
        <p:nvSpPr>
          <p:cNvPr id="13" name="Rectangle 12">
            <a:extLst>
              <a:ext uri="{FF2B5EF4-FFF2-40B4-BE49-F238E27FC236}">
                <a16:creationId xmlns:a16="http://schemas.microsoft.com/office/drawing/2014/main" id="{EEC3D0FF-B59D-47D4-8EEE-5EF3EA7C3CC0}"/>
              </a:ext>
              <a:ext uri="{C183D7F6-B498-43B3-948B-1728B52AA6E4}">
                <adec:decorative xmlns:adec="http://schemas.microsoft.com/office/drawing/2017/decorative" val="1"/>
              </a:ext>
            </a:extLst>
          </p:cNvPr>
          <p:cNvSpPr/>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a:t>Conclusion</a:t>
            </a:r>
          </a:p>
        </p:txBody>
      </p:sp>
      <p:sp>
        <p:nvSpPr>
          <p:cNvPr id="17" name="Isosceles Triangle 16">
            <a:extLst>
              <a:ext uri="{FF2B5EF4-FFF2-40B4-BE49-F238E27FC236}">
                <a16:creationId xmlns:a16="http://schemas.microsoft.com/office/drawing/2014/main" id="{C1168A37-F12A-42E8-A95E-69747461C003}"/>
              </a:ext>
              <a:ext uri="{C183D7F6-B498-43B3-948B-1728B52AA6E4}">
                <adec:decorative xmlns:adec="http://schemas.microsoft.com/office/drawing/2017/decorative" val="1"/>
              </a:ext>
            </a:extLst>
          </p:cNvPr>
          <p:cNvSpPr/>
          <p:nvPr/>
        </p:nvSpPr>
        <p:spPr>
          <a:xfrm rot="10800000">
            <a:off x="4902070" y="6271566"/>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Graduation cap">
            <a:extLst>
              <a:ext uri="{FF2B5EF4-FFF2-40B4-BE49-F238E27FC236}">
                <a16:creationId xmlns:a16="http://schemas.microsoft.com/office/drawing/2014/main" id="{2C4F26DB-6BE7-44EB-BC1F-2245F58EE3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432" y="1548987"/>
            <a:ext cx="914400" cy="914400"/>
          </a:xfrm>
          <a:prstGeom prst="rect">
            <a:avLst/>
          </a:prstGeom>
        </p:spPr>
      </p:pic>
      <p:pic>
        <p:nvPicPr>
          <p:cNvPr id="7" name="Graphic 6" descr="Classroom">
            <a:extLst>
              <a:ext uri="{FF2B5EF4-FFF2-40B4-BE49-F238E27FC236}">
                <a16:creationId xmlns:a16="http://schemas.microsoft.com/office/drawing/2014/main" id="{9A1D1269-CFFA-4A60-8083-4AAF4E884E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75235" y="1665514"/>
            <a:ext cx="914400" cy="914400"/>
          </a:xfrm>
          <a:prstGeom prst="rect">
            <a:avLst/>
          </a:prstGeom>
        </p:spPr>
      </p:pic>
      <p:pic>
        <p:nvPicPr>
          <p:cNvPr id="2" name="slide 5">
            <a:hlinkClick r:id="" action="ppaction://media"/>
            <a:extLst>
              <a:ext uri="{FF2B5EF4-FFF2-40B4-BE49-F238E27FC236}">
                <a16:creationId xmlns:a16="http://schemas.microsoft.com/office/drawing/2014/main" id="{DDC6147D-CEF9-4F13-8A72-347BD8FE59B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79804219"/>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C939-0E69-486E-8424-DE7AB8A6391F}"/>
              </a:ext>
            </a:extLst>
          </p:cNvPr>
          <p:cNvSpPr>
            <a:spLocks noGrp="1"/>
          </p:cNvSpPr>
          <p:nvPr>
            <p:ph type="title"/>
          </p:nvPr>
        </p:nvSpPr>
        <p:spPr>
          <a:xfrm>
            <a:off x="838200" y="641855"/>
            <a:ext cx="10515600" cy="772107"/>
          </a:xfrm>
        </p:spPr>
        <p:txBody>
          <a:bodyPr/>
          <a:lstStyle/>
          <a:p>
            <a:pPr algn="ctr"/>
            <a:r>
              <a:rPr lang="en-US" dirty="0"/>
              <a:t>What Does a Mentor Teacher Provide?</a:t>
            </a:r>
          </a:p>
        </p:txBody>
      </p:sp>
      <p:sp>
        <p:nvSpPr>
          <p:cNvPr id="3" name="Content Placeholder 2">
            <a:extLst>
              <a:ext uri="{FF2B5EF4-FFF2-40B4-BE49-F238E27FC236}">
                <a16:creationId xmlns:a16="http://schemas.microsoft.com/office/drawing/2014/main" id="{1081FD7C-E719-4A3F-B23D-B838FB365E96}"/>
              </a:ext>
            </a:extLst>
          </p:cNvPr>
          <p:cNvSpPr>
            <a:spLocks noGrp="1"/>
          </p:cNvSpPr>
          <p:nvPr>
            <p:ph idx="1"/>
          </p:nvPr>
        </p:nvSpPr>
        <p:spPr/>
        <p:txBody>
          <a:bodyPr/>
          <a:lstStyle/>
          <a:p>
            <a:r>
              <a:rPr lang="en-US" dirty="0"/>
              <a:t>Orientation to the logistics of the school- rules/procedures, resources, classroom management, lesson planning, establishing a positive classroom climate, getting off to a great start</a:t>
            </a:r>
          </a:p>
          <a:p>
            <a:endParaRPr lang="en-US" dirty="0"/>
          </a:p>
          <a:p>
            <a:r>
              <a:rPr lang="en-US" dirty="0"/>
              <a:t>Assistance- Collaborator, Coach, Role Model, Evaluator</a:t>
            </a:r>
          </a:p>
          <a:p>
            <a:endParaRPr lang="en-US" dirty="0"/>
          </a:p>
          <a:p>
            <a:r>
              <a:rPr lang="en-US" dirty="0"/>
              <a:t>Support- Advisor, Resource, Friend ( sometimes they just need a smile and some chocolate!)</a:t>
            </a:r>
          </a:p>
        </p:txBody>
      </p:sp>
      <p:sp>
        <p:nvSpPr>
          <p:cNvPr id="4" name="Slide Number Placeholder 3">
            <a:extLst>
              <a:ext uri="{FF2B5EF4-FFF2-40B4-BE49-F238E27FC236}">
                <a16:creationId xmlns:a16="http://schemas.microsoft.com/office/drawing/2014/main" id="{1F6BC5E0-B115-400B-9AF0-569961409E16}"/>
              </a:ext>
            </a:extLst>
          </p:cNvPr>
          <p:cNvSpPr>
            <a:spLocks noGrp="1"/>
          </p:cNvSpPr>
          <p:nvPr>
            <p:ph type="sldNum" sz="quarter" idx="10"/>
          </p:nvPr>
        </p:nvSpPr>
        <p:spPr/>
        <p:txBody>
          <a:bodyPr/>
          <a:lstStyle/>
          <a:p>
            <a:r>
              <a:rPr lang="en-US"/>
              <a:t>PAGE </a:t>
            </a:r>
            <a:fld id="{4A9B5881-4007-4345-955A-79C2656F0C49}" type="slidenum">
              <a:rPr lang="en-US" smtClean="0"/>
              <a:pPr/>
              <a:t>6</a:t>
            </a:fld>
            <a:endParaRPr lang="en-US" dirty="0"/>
          </a:p>
        </p:txBody>
      </p:sp>
      <p:pic>
        <p:nvPicPr>
          <p:cNvPr id="6" name="Recorded Sound">
            <a:hlinkClick r:id="" action="ppaction://media"/>
            <a:extLst>
              <a:ext uri="{FF2B5EF4-FFF2-40B4-BE49-F238E27FC236}">
                <a16:creationId xmlns:a16="http://schemas.microsoft.com/office/drawing/2014/main" id="{A2F326CA-5638-4038-A22B-45D23D43CE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8053290"/>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0803DC-6946-4CC7-B5F3-EB51FFEEE6E7}"/>
              </a:ext>
            </a:extLst>
          </p:cNvPr>
          <p:cNvSpPr>
            <a:spLocks noGrp="1"/>
          </p:cNvSpPr>
          <p:nvPr>
            <p:ph type="sldNum" sz="quarter" idx="10"/>
          </p:nvPr>
        </p:nvSpPr>
        <p:spPr/>
        <p:txBody>
          <a:bodyPr/>
          <a:lstStyle/>
          <a:p>
            <a:r>
              <a:rPr lang="en-US"/>
              <a:t>PAGE </a:t>
            </a:r>
            <a:fld id="{4A9B5881-4007-4345-955A-79C2656F0C49}" type="slidenum">
              <a:rPr lang="en-US" smtClean="0"/>
              <a:pPr/>
              <a:t>7</a:t>
            </a:fld>
            <a:endParaRPr lang="en-US" dirty="0"/>
          </a:p>
        </p:txBody>
      </p:sp>
      <p:pic>
        <p:nvPicPr>
          <p:cNvPr id="1026" name="Picture 2" descr="DCTA | Self-Care is Student Care">
            <a:extLst>
              <a:ext uri="{FF2B5EF4-FFF2-40B4-BE49-F238E27FC236}">
                <a16:creationId xmlns:a16="http://schemas.microsoft.com/office/drawing/2014/main" id="{E18F6813-CEF6-4440-BB06-EC2BD6C54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392" y="370141"/>
            <a:ext cx="8394192" cy="577600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2B3AEA5B-56D5-4DAA-A8DA-FA2395F3CD19}"/>
              </a:ext>
            </a:extLst>
          </p:cNvPr>
          <p:cNvSpPr/>
          <p:nvPr/>
        </p:nvSpPr>
        <p:spPr>
          <a:xfrm>
            <a:off x="3054096" y="4672584"/>
            <a:ext cx="978408" cy="484632"/>
          </a:xfrm>
          <a:prstGeom prst="rightArrow">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74178BED-6B90-480F-A6A6-4ACE500F37D1}"/>
              </a:ext>
            </a:extLst>
          </p:cNvPr>
          <p:cNvSpPr/>
          <p:nvPr/>
        </p:nvSpPr>
        <p:spPr>
          <a:xfrm>
            <a:off x="4359075" y="5656940"/>
            <a:ext cx="461119" cy="70453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C563DBF7-5AAE-4D11-BDA6-2B2691F72A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38406013"/>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B6C67-4FC7-4A36-98CB-DB9A0065DB8A}"/>
              </a:ext>
            </a:extLst>
          </p:cNvPr>
          <p:cNvSpPr>
            <a:spLocks noGrp="1"/>
          </p:cNvSpPr>
          <p:nvPr>
            <p:ph type="title"/>
          </p:nvPr>
        </p:nvSpPr>
        <p:spPr>
          <a:xfrm>
            <a:off x="1648097" y="315008"/>
            <a:ext cx="8049768" cy="1326105"/>
          </a:xfrm>
        </p:spPr>
        <p:txBody>
          <a:bodyPr/>
          <a:lstStyle/>
          <a:p>
            <a:r>
              <a:rPr lang="en-US" dirty="0"/>
              <a:t>What Makes a Good Mentor Teacher?</a:t>
            </a:r>
          </a:p>
        </p:txBody>
      </p:sp>
      <p:sp>
        <p:nvSpPr>
          <p:cNvPr id="4" name="Content Placeholder 3">
            <a:extLst>
              <a:ext uri="{FF2B5EF4-FFF2-40B4-BE49-F238E27FC236}">
                <a16:creationId xmlns:a16="http://schemas.microsoft.com/office/drawing/2014/main" id="{57DB29AA-0F6C-4B27-8614-2E2FF81F938D}"/>
              </a:ext>
            </a:extLst>
          </p:cNvPr>
          <p:cNvSpPr>
            <a:spLocks noGrp="1"/>
          </p:cNvSpPr>
          <p:nvPr>
            <p:ph idx="1"/>
          </p:nvPr>
        </p:nvSpPr>
        <p:spPr/>
        <p:txBody>
          <a:bodyPr>
            <a:normAutofit fontScale="92500" lnSpcReduction="20000"/>
          </a:bodyPr>
          <a:lstStyle/>
          <a:p>
            <a:r>
              <a:rPr lang="en-US" dirty="0"/>
              <a:t>Mentoring is a form of teaching that benefits the Intern and the Mentor.   Good Mentor Teachers understand the typical needs and challenges of the beginning teacher and they develop strategies to assist the beginning teacher.  Good Mentor Teachers:</a:t>
            </a:r>
          </a:p>
          <a:p>
            <a:r>
              <a:rPr lang="en-US" dirty="0"/>
              <a:t>Model being a learning pro- share expertise, knowledge and professional skills.  Show the Teacher Intern how and where to look for answers and how to use them effectively</a:t>
            </a:r>
          </a:p>
          <a:p>
            <a:r>
              <a:rPr lang="en-US" dirty="0"/>
              <a:t>Share why and how planning decisions are made.</a:t>
            </a:r>
          </a:p>
          <a:p>
            <a:r>
              <a:rPr lang="en-US" dirty="0"/>
              <a:t>Demonstrate a positive attitude and enthusiasm for teaching and mentoring</a:t>
            </a:r>
          </a:p>
          <a:p>
            <a:r>
              <a:rPr lang="en-US" dirty="0"/>
              <a:t>Keep children as learners at the forefront- primary focus.  Model how things look through the lens of a child. </a:t>
            </a:r>
          </a:p>
          <a:p>
            <a:r>
              <a:rPr lang="en-US" dirty="0"/>
              <a:t>Participate in ongoing learning and growth.  Learn from the Teacher Intern.  Find topics of mutual interest. </a:t>
            </a:r>
          </a:p>
          <a:p>
            <a:r>
              <a:rPr lang="en-US" dirty="0"/>
              <a:t>Provide frequent constructive feedback to the Teacher Intern, starting with the positives.  Frame questions and feedback to allow Intern to reflect and grow.   Agree when and how to give feedback and agree that feedback is not criticism.  Be explicit about teaching practice, but communicate that the Teacher Intern does not just need to copy the Mentor Teacher.  Encourage them to develop their own practice and make their own decisions; but guide them with functional feedback and discussion to aid in developing solid practice.  </a:t>
            </a:r>
          </a:p>
          <a:p>
            <a:pPr marL="0" indent="0">
              <a:buNone/>
            </a:pPr>
            <a:endParaRPr lang="en-US" dirty="0"/>
          </a:p>
        </p:txBody>
      </p:sp>
      <p:sp>
        <p:nvSpPr>
          <p:cNvPr id="2" name="Slide Number Placeholder 1">
            <a:extLst>
              <a:ext uri="{FF2B5EF4-FFF2-40B4-BE49-F238E27FC236}">
                <a16:creationId xmlns:a16="http://schemas.microsoft.com/office/drawing/2014/main" id="{47D3ABB8-7121-4926-A2D6-3E1FFA2DBB7C}"/>
              </a:ext>
            </a:extLst>
          </p:cNvPr>
          <p:cNvSpPr>
            <a:spLocks noGrp="1"/>
          </p:cNvSpPr>
          <p:nvPr>
            <p:ph type="sldNum" sz="quarter" idx="10"/>
          </p:nvPr>
        </p:nvSpPr>
        <p:spPr/>
        <p:txBody>
          <a:bodyPr/>
          <a:lstStyle/>
          <a:p>
            <a:r>
              <a:rPr lang="en-US"/>
              <a:t>PAGE </a:t>
            </a:r>
            <a:fld id="{4A9B5881-4007-4345-955A-79C2656F0C49}" type="slidenum">
              <a:rPr lang="en-US" smtClean="0"/>
              <a:pPr/>
              <a:t>8</a:t>
            </a:fld>
            <a:endParaRPr lang="en-US" dirty="0"/>
          </a:p>
        </p:txBody>
      </p:sp>
      <p:pic>
        <p:nvPicPr>
          <p:cNvPr id="5" name="Recorded Sound">
            <a:hlinkClick r:id="" action="ppaction://media"/>
            <a:extLst>
              <a:ext uri="{FF2B5EF4-FFF2-40B4-BE49-F238E27FC236}">
                <a16:creationId xmlns:a16="http://schemas.microsoft.com/office/drawing/2014/main" id="{C5256A7D-3E40-4743-A932-DA2BA0982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6763936"/>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0E73-D5B0-4AD0-ACF3-B8098D467C44}"/>
              </a:ext>
            </a:extLst>
          </p:cNvPr>
          <p:cNvSpPr>
            <a:spLocks noGrp="1"/>
          </p:cNvSpPr>
          <p:nvPr>
            <p:ph type="title"/>
          </p:nvPr>
        </p:nvSpPr>
        <p:spPr>
          <a:xfrm>
            <a:off x="838199" y="364856"/>
            <a:ext cx="10278291" cy="1326105"/>
          </a:xfrm>
        </p:spPr>
        <p:txBody>
          <a:bodyPr/>
          <a:lstStyle/>
          <a:p>
            <a:r>
              <a:rPr lang="en-US" dirty="0"/>
              <a:t>What Makes a Good Mentor Teacher, continued</a:t>
            </a:r>
          </a:p>
        </p:txBody>
      </p:sp>
      <p:sp>
        <p:nvSpPr>
          <p:cNvPr id="3" name="Content Placeholder 2">
            <a:extLst>
              <a:ext uri="{FF2B5EF4-FFF2-40B4-BE49-F238E27FC236}">
                <a16:creationId xmlns:a16="http://schemas.microsoft.com/office/drawing/2014/main" id="{CC77586C-3581-4375-BA41-1F7CD90C1C62}"/>
              </a:ext>
            </a:extLst>
          </p:cNvPr>
          <p:cNvSpPr>
            <a:spLocks noGrp="1"/>
          </p:cNvSpPr>
          <p:nvPr>
            <p:ph idx="1"/>
          </p:nvPr>
        </p:nvSpPr>
        <p:spPr/>
        <p:txBody>
          <a:bodyPr/>
          <a:lstStyle/>
          <a:p>
            <a:r>
              <a:rPr lang="en-US" dirty="0"/>
              <a:t>Work on one goal at a time.  Classroom management is usually first.  Decide when, where and how to step in and help when needed.  Give acceptance and support.</a:t>
            </a:r>
          </a:p>
          <a:p>
            <a:r>
              <a:rPr lang="en-US" dirty="0"/>
              <a:t>Regularly meet with and build relationship with Teacher Intern to build trust and a safe and constructive relationship.  Knowledge is developed through collaboration.  Don’t allow things to build up.</a:t>
            </a:r>
          </a:p>
          <a:p>
            <a:r>
              <a:rPr lang="en-US" dirty="0"/>
              <a:t>Listen and allow Teacher Intern to come to own conclusions and solutions.</a:t>
            </a:r>
          </a:p>
          <a:p>
            <a:r>
              <a:rPr lang="en-US" dirty="0"/>
              <a:t>Celebrate successes and growth.</a:t>
            </a:r>
          </a:p>
          <a:p>
            <a:r>
              <a:rPr lang="en-US" dirty="0"/>
              <a:t>Show your own weaknesses in teaching.  Share your stories.  Give yourself permission to not know.</a:t>
            </a:r>
          </a:p>
          <a:p>
            <a:r>
              <a:rPr lang="en-US" dirty="0"/>
              <a:t>Feedback is a two way conversation- both must be willing to accept it.   </a:t>
            </a:r>
          </a:p>
          <a:p>
            <a:r>
              <a:rPr lang="en-US" dirty="0"/>
              <a:t>Tell the truth no matter what.  Voice mistakes; be honest and open-minded.   Be direct, but not hurtful.  Targeted feedback with suggested remedies.  Ask questions. </a:t>
            </a:r>
          </a:p>
          <a:p>
            <a:endParaRPr lang="en-US" dirty="0"/>
          </a:p>
          <a:p>
            <a:endParaRPr lang="en-US" dirty="0"/>
          </a:p>
        </p:txBody>
      </p:sp>
      <p:sp>
        <p:nvSpPr>
          <p:cNvPr id="4" name="Slide Number Placeholder 3">
            <a:extLst>
              <a:ext uri="{FF2B5EF4-FFF2-40B4-BE49-F238E27FC236}">
                <a16:creationId xmlns:a16="http://schemas.microsoft.com/office/drawing/2014/main" id="{E08CA5F4-6F8A-4866-9195-E19FECE038F9}"/>
              </a:ext>
            </a:extLst>
          </p:cNvPr>
          <p:cNvSpPr>
            <a:spLocks noGrp="1"/>
          </p:cNvSpPr>
          <p:nvPr>
            <p:ph type="sldNum" sz="quarter" idx="10"/>
          </p:nvPr>
        </p:nvSpPr>
        <p:spPr/>
        <p:txBody>
          <a:bodyPr/>
          <a:lstStyle/>
          <a:p>
            <a:r>
              <a:rPr lang="en-US"/>
              <a:t>PAGE </a:t>
            </a:r>
            <a:fld id="{4A9B5881-4007-4345-955A-79C2656F0C49}" type="slidenum">
              <a:rPr lang="en-US" smtClean="0"/>
              <a:pPr/>
              <a:t>9</a:t>
            </a:fld>
            <a:endParaRPr lang="en-US" dirty="0"/>
          </a:p>
        </p:txBody>
      </p:sp>
      <p:pic>
        <p:nvPicPr>
          <p:cNvPr id="5" name="Recorded Sound">
            <a:hlinkClick r:id="" action="ppaction://media"/>
            <a:extLst>
              <a:ext uri="{FF2B5EF4-FFF2-40B4-BE49-F238E27FC236}">
                <a16:creationId xmlns:a16="http://schemas.microsoft.com/office/drawing/2014/main" id="{FB53738A-A63D-4A8A-BE29-73C26D12C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7653278"/>
      </p:ext>
    </p:extLst>
  </p:cSld>
  <p:clrMapOvr>
    <a:masterClrMapping/>
  </p:clrMapOvr>
  <mc:AlternateContent xmlns:mc="http://schemas.openxmlformats.org/markup-compatibility/2006" xmlns:p14="http://schemas.microsoft.com/office/powerpoint/2010/main">
    <mc:Choice Requires="p14">
      <p:transition spd="slow" p14:dur="3400" advTm="20818">
        <p14:reveal/>
      </p:transition>
    </mc:Choice>
    <mc:Fallback xmlns="">
      <p:transition spd="slow" advTm="208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F4E32C0B-4052-44CB-9341-8AD8B2CC4712}">
  <ds:schemaRefs>
    <ds:schemaRef ds:uri="71af3243-3dd4-4a8d-8c0d-dd76da1f02a5"/>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16c05727-aa75-4e4a-9b5f-8a80a116589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Corporate teach a course</Template>
  <TotalTime>0</TotalTime>
  <Words>2457</Words>
  <Application>Microsoft Office PowerPoint</Application>
  <PresentationFormat>Widescreen</PresentationFormat>
  <Paragraphs>181</Paragraphs>
  <Slides>20</Slides>
  <Notes>8</Notes>
  <HiddenSlides>0</HiddenSlides>
  <MMClips>19</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Arial</vt:lpstr>
      <vt:lpstr>Calibri</vt:lpstr>
      <vt:lpstr>Calibri Light</vt:lpstr>
      <vt:lpstr>Wingdings</vt:lpstr>
      <vt:lpstr>Office Theme</vt:lpstr>
      <vt:lpstr>Acrobat Document</vt:lpstr>
      <vt:lpstr>The Mentor Teacher</vt:lpstr>
      <vt:lpstr>Course Outline</vt:lpstr>
      <vt:lpstr>Informal mentoring(buddy system) is not enough.</vt:lpstr>
      <vt:lpstr>The Role of the Mentor Teacher</vt:lpstr>
      <vt:lpstr>Qualifications and Responsibilities</vt:lpstr>
      <vt:lpstr>What Does a Mentor Teacher Provide?</vt:lpstr>
      <vt:lpstr>PowerPoint Presentation</vt:lpstr>
      <vt:lpstr>What Makes a Good Mentor Teacher?</vt:lpstr>
      <vt:lpstr>What Makes a Good Mentor Teacher, continued</vt:lpstr>
      <vt:lpstr>How to Identify Focus Area for Intern Teacher</vt:lpstr>
      <vt:lpstr>Working Effectively    with a Teacher Intern</vt:lpstr>
      <vt:lpstr>Working Effectively with an Intern, continued</vt:lpstr>
      <vt:lpstr>Critical Tasks Beginning Teachers Need Help With</vt:lpstr>
      <vt:lpstr>Tasks, Continued</vt:lpstr>
      <vt:lpstr>What is EdTPA? </vt:lpstr>
      <vt:lpstr>Formal Observations of the Teacher Intern</vt:lpstr>
      <vt:lpstr>Teacher Intern observing the Mentor Teacher</vt:lpstr>
      <vt:lpstr>Teacher Code of Ethics</vt:lpstr>
      <vt:lpstr>Thank you for being a part of our Professional Network!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2021-07-21T18:00:42Z</dcterms:created>
  <dcterms:modified xsi:type="dcterms:W3CDTF">2023-08-14T18:45:44Z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