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1" ContentType="image/jpe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3"/>
  </p:notesMasterIdLst>
  <p:handoutMasterIdLst>
    <p:handoutMasterId r:id="rId24"/>
  </p:handoutMasterIdLst>
  <p:sldIdLst>
    <p:sldId id="256" r:id="rId5"/>
    <p:sldId id="257" r:id="rId6"/>
    <p:sldId id="264" r:id="rId7"/>
    <p:sldId id="260" r:id="rId8"/>
    <p:sldId id="261" r:id="rId9"/>
    <p:sldId id="265" r:id="rId10"/>
    <p:sldId id="266" r:id="rId11"/>
    <p:sldId id="267" r:id="rId12"/>
    <p:sldId id="273" r:id="rId13"/>
    <p:sldId id="269" r:id="rId14"/>
    <p:sldId id="262" r:id="rId15"/>
    <p:sldId id="270" r:id="rId16"/>
    <p:sldId id="263" r:id="rId17"/>
    <p:sldId id="268" r:id="rId18"/>
    <p:sldId id="274" r:id="rId19"/>
    <p:sldId id="271" r:id="rId20"/>
    <p:sldId id="272" r:id="rId21"/>
    <p:sldId id="275" r:id="rId2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712" autoAdjust="0"/>
  </p:normalViewPr>
  <p:slideViewPr>
    <p:cSldViewPr snapToGrid="0">
      <p:cViewPr varScale="1">
        <p:scale>
          <a:sx n="114" d="100"/>
          <a:sy n="114" d="100"/>
        </p:scale>
        <p:origin x="354" y="114"/>
      </p:cViewPr>
      <p:guideLst/>
    </p:cSldViewPr>
  </p:slideViewPr>
  <p:notesTextViewPr>
    <p:cViewPr>
      <p:scale>
        <a:sx n="3" d="2"/>
        <a:sy n="3" d="2"/>
      </p:scale>
      <p:origin x="0" y="0"/>
    </p:cViewPr>
  </p:notesTextViewPr>
  <p:notesViewPr>
    <p:cSldViewPr snapToGrid="0" showGuide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0269CC2-8DD6-4402-82F3-18F164A732FF}">
      <dgm:prSet/>
      <dgm:spPr/>
      <dgm:t>
        <a:bodyPr/>
        <a:lstStyle/>
        <a:p>
          <a:pPr>
            <a:lnSpc>
              <a:spcPct val="100000"/>
            </a:lnSpc>
          </a:pPr>
          <a:r>
            <a:rPr lang="en-US" dirty="0"/>
            <a:t>Role of the Mentor Teacher</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pPr>
            <a:lnSpc>
              <a:spcPct val="100000"/>
            </a:lnSpc>
          </a:pPr>
          <a:r>
            <a:rPr lang="en-US" dirty="0"/>
            <a:t>Qualifications and Responsibilities</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pPr>
            <a:lnSpc>
              <a:spcPct val="100000"/>
            </a:lnSpc>
          </a:pPr>
          <a:r>
            <a:rPr lang="en-US" dirty="0"/>
            <a:t>What Makes a Good Mentor Teacher?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pPr>
            <a:lnSpc>
              <a:spcPct val="100000"/>
            </a:lnSpc>
          </a:pPr>
          <a:r>
            <a:rPr lang="en-US" dirty="0"/>
            <a:t>Working Effectively with an Intern</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pPr>
            <a:lnSpc>
              <a:spcPct val="100000"/>
            </a:lnSpc>
          </a:pPr>
          <a:r>
            <a:rPr lang="en-US" dirty="0"/>
            <a:t>Critical Tasks Beginning Teachers Need Help With</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Questions"/>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dgm:spPr>
    </dgm:pt>
    <dgm:pt modelId="{FADE9C4E-BFE3-4374-BE2C-676ED238ACF2}" type="pres">
      <dgm:prSet presAssocID="{2B87ECDB-C552-42F6-9B52-6548A18B206B}"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aduation cap"/>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custLinFactNeighborX="-3787" custLinFactNeighborY="319"/>
      <dgm:spPr>
        <a:xfrm>
          <a:off x="0" y="2494477"/>
          <a:ext cx="6791323" cy="995920"/>
        </a:xfrm>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custLinFactNeighborX="0" custLinFactNeighborY="-2623"/>
      <dgm:spPr>
        <a:xfrm>
          <a:off x="0" y="3739377"/>
          <a:ext cx="6791323" cy="995920"/>
        </a:xfrm>
      </dgm:spPr>
    </dgm:pt>
    <dgm:pt modelId="{1B0B9210-632F-4BB5-B140-1FA20D3CF123}" type="pres">
      <dgm:prSet presAssocID="{1B1E513F-BEB7-483A-8F12-A8210AEF19E9}"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ad with gears"/>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cklist RTL"/>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0ECF89-2783-4E78-A209-A16EF114A1AA}" type="doc">
      <dgm:prSet loTypeId="urn:microsoft.com/office/officeart/2016/7/layout/LinProcess3" loCatId="list" qsTypeId="urn:microsoft.com/office/officeart/2005/8/quickstyle/simple1" qsCatId="simple" csTypeId="urn:microsoft.com/office/officeart/2018/5/colors/Iconchunking_neutralicontext_colorful1" csCatId="colorful" phldr="1"/>
      <dgm:spPr/>
      <dgm:t>
        <a:bodyPr/>
        <a:lstStyle/>
        <a:p>
          <a:endParaRPr lang="en-US"/>
        </a:p>
      </dgm:t>
    </dgm:pt>
    <dgm:pt modelId="{C2A3EC29-44BC-4E51-92DE-E27BF9CD4489}">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Responsibilities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Provide to the Teacher Intern campus-based support and solution-oriented responses.</a:t>
          </a:r>
        </a:p>
        <a:p>
          <a:pPr marL="0" lvl="0" indent="0" algn="l" defTabSz="711200">
            <a:lnSpc>
              <a:spcPct val="90000"/>
            </a:lnSpc>
            <a:spcBef>
              <a:spcPct val="0"/>
            </a:spcBef>
            <a:spcAft>
              <a:spcPct val="35000"/>
            </a:spcAft>
            <a:buNone/>
          </a:pPr>
          <a:r>
            <a:rPr lang="en-US" sz="1600" kern="1200" dirty="0">
              <a:solidFill>
                <a:srgbClr val="FFFFFF"/>
              </a:solidFill>
              <a:latin typeface="Calibri"/>
              <a:ea typeface="+mn-ea"/>
              <a:cs typeface="+mn-cs"/>
            </a:rPr>
            <a:t>Meet regularly with the Teacher Intern to assist with teaching practice, planning, trouble-shooting and problem solving.</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Observe the Teacher Intern a minimum of 4 times during the school year, completing forms for each and submitting and providing feedback to the Teacher Intern and allow Teacher  Intern to observe Mentor Teacher with conferences to follow each.</a:t>
          </a:r>
        </a:p>
        <a:p>
          <a:pPr marL="0" lvl="0" indent="0" algn="l" defTabSz="711200">
            <a:lnSpc>
              <a:spcPct val="90000"/>
            </a:lnSpc>
            <a:spcBef>
              <a:spcPct val="0"/>
            </a:spcBef>
            <a:spcAft>
              <a:spcPct val="35000"/>
            </a:spcAft>
            <a:buNone/>
          </a:pPr>
          <a:endParaRPr lang="en-US" sz="1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CE6B5045-A42D-4562-9588-2342D0E47934}" type="parTrans" cxnId="{B49FD08F-C9D7-4FC0-B446-ED9717719A00}">
      <dgm:prSet/>
      <dgm:spPr/>
      <dgm:t>
        <a:bodyPr/>
        <a:lstStyle/>
        <a:p>
          <a:endParaRPr lang="en-US"/>
        </a:p>
      </dgm:t>
    </dgm:pt>
    <dgm:pt modelId="{10254594-A53F-49FE-B0F2-BC233EE7109F}" type="sibTrans" cxnId="{B49FD08F-C9D7-4FC0-B446-ED9717719A00}">
      <dgm:prSet/>
      <dgm:spPr>
        <a:solidFill>
          <a:schemeClr val="accent2"/>
        </a:solidFill>
        <a:ln>
          <a:noFill/>
        </a:ln>
        <a:effectLst/>
      </dgm:spPr>
      <dgm:t>
        <a:bodyPr/>
        <a:lstStyle/>
        <a:p>
          <a:endParaRPr lang="en-US" dirty="0"/>
        </a:p>
      </dgm:t>
    </dgm:pt>
    <dgm:pt modelId="{CE11A269-561D-4BA1-BC45-87F6759FD368}">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Qualifications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Certification in the area and at the level of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Employed as a teacher on the same campus as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3-5 years teaching experience</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Demonstrated success in improving student learning, as evidenced by data </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A willingness to provide quality instruction and guidance through modeling, conferencing and encouraging the Teacher Intern.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C9DED455-19B5-45BA-AEF1-572CA46E947B}" type="sibTrans" cxnId="{2E9E5A02-0CE8-4569-9B67-05EE24CE2438}">
      <dgm:prSet/>
      <dgm:spPr>
        <a:solidFill>
          <a:schemeClr val="accent2"/>
        </a:solidFill>
        <a:ln>
          <a:noFill/>
        </a:ln>
        <a:effectLst/>
      </dgm:spPr>
      <dgm:t>
        <a:bodyPr/>
        <a:lstStyle/>
        <a:p>
          <a:endParaRPr lang="en-US" dirty="0"/>
        </a:p>
      </dgm:t>
    </dgm:pt>
    <dgm:pt modelId="{4A66CBC3-2E89-46E5-B2EA-1705F05E6FDD}" type="parTrans" cxnId="{2E9E5A02-0CE8-4569-9B67-05EE24CE2438}">
      <dgm:prSet/>
      <dgm:spPr/>
      <dgm:t>
        <a:bodyPr/>
        <a:lstStyle/>
        <a:p>
          <a:endParaRPr lang="en-US"/>
        </a:p>
      </dgm:t>
    </dgm:pt>
    <dgm:pt modelId="{ACE795D8-4182-4DF1-B098-DD0AD48044C8}" type="pres">
      <dgm:prSet presAssocID="{BB0ECF89-2783-4E78-A209-A16EF114A1AA}" presName="Name0" presStyleCnt="0">
        <dgm:presLayoutVars>
          <dgm:animLvl val="lvl"/>
          <dgm:resizeHandles val="exact"/>
        </dgm:presLayoutVars>
      </dgm:prSet>
      <dgm:spPr/>
    </dgm:pt>
    <dgm:pt modelId="{9A0277E3-55B2-4FAA-BDD3-FFC27311B05B}" type="pres">
      <dgm:prSet presAssocID="{CE11A269-561D-4BA1-BC45-87F6759FD368}" presName="compositeNode" presStyleCnt="0">
        <dgm:presLayoutVars>
          <dgm:bulletEnabled val="1"/>
        </dgm:presLayoutVars>
      </dgm:prSet>
      <dgm:spPr/>
    </dgm:pt>
    <dgm:pt modelId="{AE95CEBE-1AD7-41D4-9CEE-5BA77CA8C01E}" type="pres">
      <dgm:prSet presAssocID="{CE11A269-561D-4BA1-BC45-87F6759FD368}" presName="bgRect" presStyleLbl="bgAccFollowNode1" presStyleIdx="0" presStyleCnt="2" custScaleX="117080" custLinFactNeighborX="-1003" custLinFactNeighborY="-1341"/>
      <dgm:spPr>
        <a:xfrm>
          <a:off x="3614737" y="0"/>
          <a:ext cx="3286125" cy="4351338"/>
        </a:xfrm>
        <a:prstGeom prst="rect">
          <a:avLst/>
        </a:prstGeom>
      </dgm:spPr>
    </dgm:pt>
    <dgm:pt modelId="{AFA09309-0DCE-4477-82D3-AAF980A85A37}" type="pres">
      <dgm:prSet presAssocID="{C9DED455-19B5-45BA-AEF1-572CA46E947B}" presName="sibTransNodeCircle" presStyleLbl="alignNode1" presStyleIdx="0" presStyleCnt="4" custScaleX="64171" custScaleY="65414" custLinFactX="-45621" custLinFactNeighborX="-100000" custLinFactNeighborY="-42214">
        <dgm:presLayoutVars>
          <dgm:chMax val="0"/>
          <dgm:bulletEnabled/>
        </dgm:presLayoutVars>
      </dgm:prSet>
      <dgm:spPr>
        <a:xfrm>
          <a:off x="4605099" y="435133"/>
          <a:ext cx="1305401" cy="1305401"/>
        </a:xfrm>
        <a:prstGeom prst="rect">
          <a:avLst/>
        </a:prstGeom>
      </dgm:spPr>
    </dgm:pt>
    <dgm:pt modelId="{70685E0F-5EC9-4D84-80D5-F2F78DC3CFFC}" type="pres">
      <dgm:prSet presAssocID="{CE11A269-561D-4BA1-BC45-87F6759FD368}" presName="bottomLine" presStyleLbl="alignNode1" presStyleIdx="1" presStyleCnt="4">
        <dgm:presLayoutVars/>
      </dgm:prSet>
      <dgm:spPr/>
    </dgm:pt>
    <dgm:pt modelId="{E8E0C55E-232A-41CA-87BA-45B86ABED6ED}" type="pres">
      <dgm:prSet presAssocID="{CE11A269-561D-4BA1-BC45-87F6759FD368}" presName="nodeText" presStyleLbl="bgAccFollowNode1" presStyleIdx="0" presStyleCnt="2">
        <dgm:presLayoutVars>
          <dgm:bulletEnabled val="1"/>
        </dgm:presLayoutVars>
      </dgm:prSet>
      <dgm:spPr/>
    </dgm:pt>
    <dgm:pt modelId="{556726A2-0416-41E0-99B4-BCA6885784BC}" type="pres">
      <dgm:prSet presAssocID="{C9DED455-19B5-45BA-AEF1-572CA46E947B}" presName="sibTrans" presStyleCnt="0"/>
      <dgm:spPr/>
    </dgm:pt>
    <dgm:pt modelId="{F4C4AEC7-6D64-4C71-ADC5-0F5CC45360C6}" type="pres">
      <dgm:prSet presAssocID="{C2A3EC29-44BC-4E51-92DE-E27BF9CD4489}" presName="compositeNode" presStyleCnt="0">
        <dgm:presLayoutVars>
          <dgm:bulletEnabled val="1"/>
        </dgm:presLayoutVars>
      </dgm:prSet>
      <dgm:spPr/>
    </dgm:pt>
    <dgm:pt modelId="{3AF3868F-681F-4EF9-8B83-F3B0F354A4C4}" type="pres">
      <dgm:prSet presAssocID="{C2A3EC29-44BC-4E51-92DE-E27BF9CD4489}" presName="bgRect" presStyleLbl="bgAccFollowNode1" presStyleIdx="1" presStyleCnt="2" custScaleX="120794" custLinFactNeighborX="316" custLinFactNeighborY="160"/>
      <dgm:spPr>
        <a:xfrm>
          <a:off x="7229475" y="0"/>
          <a:ext cx="3286125" cy="4351338"/>
        </a:xfrm>
        <a:prstGeom prst="rect">
          <a:avLst/>
        </a:prstGeom>
      </dgm:spPr>
    </dgm:pt>
    <dgm:pt modelId="{9718E67E-2C8C-4093-AB5F-E3BEFAAEA31B}" type="pres">
      <dgm:prSet presAssocID="{10254594-A53F-49FE-B0F2-BC233EE7109F}" presName="sibTransNodeCircle" presStyleLbl="alignNode1" presStyleIdx="2" presStyleCnt="4" custScaleX="60853" custScaleY="63692" custLinFactX="-36985" custLinFactNeighborX="-100000" custLinFactNeighborY="-38417">
        <dgm:presLayoutVars>
          <dgm:chMax val="0"/>
          <dgm:bulletEnabled/>
        </dgm:presLayoutVars>
      </dgm:prSet>
      <dgm:spPr>
        <a:xfrm>
          <a:off x="8219836" y="435133"/>
          <a:ext cx="1305401" cy="1305401"/>
        </a:xfrm>
        <a:prstGeom prst="rect">
          <a:avLst/>
        </a:prstGeom>
      </dgm:spPr>
    </dgm:pt>
    <dgm:pt modelId="{13CAC05E-7817-4F00-94BF-9DC0F20DF1D8}" type="pres">
      <dgm:prSet presAssocID="{C2A3EC29-44BC-4E51-92DE-E27BF9CD4489}" presName="bottomLine" presStyleLbl="alignNode1" presStyleIdx="3" presStyleCnt="4">
        <dgm:presLayoutVars/>
      </dgm:prSet>
      <dgm:spPr/>
    </dgm:pt>
    <dgm:pt modelId="{90A7E684-CAA3-435E-B654-85F1BA7D2B87}" type="pres">
      <dgm:prSet presAssocID="{C2A3EC29-44BC-4E51-92DE-E27BF9CD4489}" presName="nodeText" presStyleLbl="bgAccFollowNode1" presStyleIdx="1" presStyleCnt="2">
        <dgm:presLayoutVars>
          <dgm:bulletEnabled val="1"/>
        </dgm:presLayoutVars>
      </dgm:prSet>
      <dgm:spPr/>
    </dgm:pt>
  </dgm:ptLst>
  <dgm:cxnLst>
    <dgm:cxn modelId="{2E9E5A02-0CE8-4569-9B67-05EE24CE2438}" srcId="{BB0ECF89-2783-4E78-A209-A16EF114A1AA}" destId="{CE11A269-561D-4BA1-BC45-87F6759FD368}" srcOrd="0" destOrd="0" parTransId="{4A66CBC3-2E89-46E5-B2EA-1705F05E6FDD}" sibTransId="{C9DED455-19B5-45BA-AEF1-572CA46E947B}"/>
    <dgm:cxn modelId="{D2545B17-F0FC-41C0-8AE6-C63C564398B0}" type="presOf" srcId="{CE11A269-561D-4BA1-BC45-87F6759FD368}" destId="{AE95CEBE-1AD7-41D4-9CEE-5BA77CA8C01E}" srcOrd="0" destOrd="0" presId="urn:microsoft.com/office/officeart/2016/7/layout/LinProcess3"/>
    <dgm:cxn modelId="{36884E1A-39D3-4491-AFD6-BCBC6392A59E}" type="presOf" srcId="{CE11A269-561D-4BA1-BC45-87F6759FD368}" destId="{E8E0C55E-232A-41CA-87BA-45B86ABED6ED}" srcOrd="1" destOrd="0" presId="urn:microsoft.com/office/officeart/2016/7/layout/LinProcess3"/>
    <dgm:cxn modelId="{2229DB1B-DE4F-469E-8FA0-07BEC5B5F9D6}" type="presOf" srcId="{10254594-A53F-49FE-B0F2-BC233EE7109F}" destId="{9718E67E-2C8C-4093-AB5F-E3BEFAAEA31B}" srcOrd="0" destOrd="0" presId="urn:microsoft.com/office/officeart/2016/7/layout/LinProcess3"/>
    <dgm:cxn modelId="{0C140A6B-1B4A-4553-81FF-5591D9487696}" type="presOf" srcId="{C2A3EC29-44BC-4E51-92DE-E27BF9CD4489}" destId="{3AF3868F-681F-4EF9-8B83-F3B0F354A4C4}" srcOrd="0" destOrd="0" presId="urn:microsoft.com/office/officeart/2016/7/layout/LinProcess3"/>
    <dgm:cxn modelId="{B49FD08F-C9D7-4FC0-B446-ED9717719A00}" srcId="{BB0ECF89-2783-4E78-A209-A16EF114A1AA}" destId="{C2A3EC29-44BC-4E51-92DE-E27BF9CD4489}" srcOrd="1" destOrd="0" parTransId="{CE6B5045-A42D-4562-9588-2342D0E47934}" sibTransId="{10254594-A53F-49FE-B0F2-BC233EE7109F}"/>
    <dgm:cxn modelId="{469CA3A1-2EC0-458C-B828-8121A2D4750A}" type="presOf" srcId="{BB0ECF89-2783-4E78-A209-A16EF114A1AA}" destId="{ACE795D8-4182-4DF1-B098-DD0AD48044C8}" srcOrd="0" destOrd="0" presId="urn:microsoft.com/office/officeart/2016/7/layout/LinProcess3"/>
    <dgm:cxn modelId="{C8A4ECC3-0B95-497F-8D57-1124DFD9842C}" type="presOf" srcId="{C2A3EC29-44BC-4E51-92DE-E27BF9CD4489}" destId="{90A7E684-CAA3-435E-B654-85F1BA7D2B87}" srcOrd="1" destOrd="0" presId="urn:microsoft.com/office/officeart/2016/7/layout/LinProcess3"/>
    <dgm:cxn modelId="{8A5C10EE-3A87-49FC-9945-C0118988EF8D}" type="presOf" srcId="{C9DED455-19B5-45BA-AEF1-572CA46E947B}" destId="{AFA09309-0DCE-4477-82D3-AAF980A85A37}" srcOrd="0" destOrd="0" presId="urn:microsoft.com/office/officeart/2016/7/layout/LinProcess3"/>
    <dgm:cxn modelId="{C5C3B0C4-18DC-4916-ABAF-6A287C00BAA9}" type="presParOf" srcId="{ACE795D8-4182-4DF1-B098-DD0AD48044C8}" destId="{9A0277E3-55B2-4FAA-BDD3-FFC27311B05B}" srcOrd="0" destOrd="0" presId="urn:microsoft.com/office/officeart/2016/7/layout/LinProcess3"/>
    <dgm:cxn modelId="{FA398688-6697-4B8B-A789-FF729FC50671}" type="presParOf" srcId="{9A0277E3-55B2-4FAA-BDD3-FFC27311B05B}" destId="{AE95CEBE-1AD7-41D4-9CEE-5BA77CA8C01E}" srcOrd="0" destOrd="0" presId="urn:microsoft.com/office/officeart/2016/7/layout/LinProcess3"/>
    <dgm:cxn modelId="{67EE8417-B6AF-43C7-AA8C-3B90AB6AE1FE}" type="presParOf" srcId="{9A0277E3-55B2-4FAA-BDD3-FFC27311B05B}" destId="{AFA09309-0DCE-4477-82D3-AAF980A85A37}" srcOrd="1" destOrd="0" presId="urn:microsoft.com/office/officeart/2016/7/layout/LinProcess3"/>
    <dgm:cxn modelId="{5CE89ECF-B3C2-499B-BBDE-19538F56547F}" type="presParOf" srcId="{9A0277E3-55B2-4FAA-BDD3-FFC27311B05B}" destId="{70685E0F-5EC9-4D84-80D5-F2F78DC3CFFC}" srcOrd="2" destOrd="0" presId="urn:microsoft.com/office/officeart/2016/7/layout/LinProcess3"/>
    <dgm:cxn modelId="{D77D220A-12C7-4499-9660-B4B666A87129}" type="presParOf" srcId="{9A0277E3-55B2-4FAA-BDD3-FFC27311B05B}" destId="{E8E0C55E-232A-41CA-87BA-45B86ABED6ED}" srcOrd="3" destOrd="0" presId="urn:microsoft.com/office/officeart/2016/7/layout/LinProcess3"/>
    <dgm:cxn modelId="{F3EEB326-7683-4D4B-BE0D-D7CC3EE67CB3}" type="presParOf" srcId="{ACE795D8-4182-4DF1-B098-DD0AD48044C8}" destId="{556726A2-0416-41E0-99B4-BCA6885784BC}" srcOrd="1" destOrd="0" presId="urn:microsoft.com/office/officeart/2016/7/layout/LinProcess3"/>
    <dgm:cxn modelId="{1694C3CA-CE7E-4D7A-B769-94D0C473B6D9}" type="presParOf" srcId="{ACE795D8-4182-4DF1-B098-DD0AD48044C8}" destId="{F4C4AEC7-6D64-4C71-ADC5-0F5CC45360C6}" srcOrd="2" destOrd="0" presId="urn:microsoft.com/office/officeart/2016/7/layout/LinProcess3"/>
    <dgm:cxn modelId="{01DA811B-E595-4B26-916D-A5B9420780B1}" type="presParOf" srcId="{F4C4AEC7-6D64-4C71-ADC5-0F5CC45360C6}" destId="{3AF3868F-681F-4EF9-8B83-F3B0F354A4C4}" srcOrd="0" destOrd="0" presId="urn:microsoft.com/office/officeart/2016/7/layout/LinProcess3"/>
    <dgm:cxn modelId="{65C50157-4E89-44E0-ADFE-2CDCD946EC0C}" type="presParOf" srcId="{F4C4AEC7-6D64-4C71-ADC5-0F5CC45360C6}" destId="{9718E67E-2C8C-4093-AB5F-E3BEFAAEA31B}" srcOrd="1" destOrd="0" presId="urn:microsoft.com/office/officeart/2016/7/layout/LinProcess3"/>
    <dgm:cxn modelId="{03312845-43B9-45C8-960A-3A8CADC652DB}" type="presParOf" srcId="{F4C4AEC7-6D64-4C71-ADC5-0F5CC45360C6}" destId="{13CAC05E-7817-4F00-94BF-9DC0F20DF1D8}" srcOrd="2" destOrd="0" presId="urn:microsoft.com/office/officeart/2016/7/layout/LinProcess3"/>
    <dgm:cxn modelId="{D7A81CCE-E542-4242-8542-3C297BE2D6C9}" type="presParOf" srcId="{F4C4AEC7-6D64-4C71-ADC5-0F5CC45360C6}" destId="{90A7E684-CAA3-435E-B654-85F1BA7D2B87}" srcOrd="3" destOrd="0" presId="urn:microsoft.com/office/officeart/2016/7/layout/Lin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Role of the Mentor Teacher</a:t>
          </a:r>
        </a:p>
      </dsp:txBody>
      <dsp:txXfrm>
        <a:off x="1150288" y="4675"/>
        <a:ext cx="5641034" cy="995920"/>
      </dsp:txXfrm>
    </dsp:sp>
    <dsp:sp modelId="{FA3369E0-5B38-4FDD-A9F5-22B9810A03F7}">
      <dsp:nvSpPr>
        <dsp:cNvPr id="0" name=""/>
        <dsp:cNvSpPr/>
      </dsp:nvSpPr>
      <dsp:spPr>
        <a:xfrm>
          <a:off x="0" y="1249576"/>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Qualifications and Responsibilities</a:t>
          </a:r>
        </a:p>
      </dsp:txBody>
      <dsp:txXfrm>
        <a:off x="1150288" y="1249576"/>
        <a:ext cx="5641034" cy="995920"/>
      </dsp:txXfrm>
    </dsp:sp>
    <dsp:sp modelId="{DB8ABDAA-976A-4A84-A3C3-277080E19DCA}">
      <dsp:nvSpPr>
        <dsp:cNvPr id="0" name=""/>
        <dsp:cNvSpPr/>
      </dsp:nvSpPr>
      <dsp:spPr>
        <a:xfrm>
          <a:off x="0" y="2497654"/>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What Makes a Good Mentor Teacher?</a:t>
          </a:r>
        </a:p>
      </dsp:txBody>
      <dsp:txXfrm>
        <a:off x="1150288" y="2494477"/>
        <a:ext cx="5641034" cy="995920"/>
      </dsp:txXfrm>
    </dsp:sp>
    <dsp:sp modelId="{C2FCE80A-DCA0-4D7F-8F72-19CB2337E588}">
      <dsp:nvSpPr>
        <dsp:cNvPr id="0" name=""/>
        <dsp:cNvSpPr/>
      </dsp:nvSpPr>
      <dsp:spPr>
        <a:xfrm>
          <a:off x="0" y="3713254"/>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Working Effectively with an Intern</a:t>
          </a:r>
        </a:p>
      </dsp:txBody>
      <dsp:txXfrm>
        <a:off x="1150288" y="3739377"/>
        <a:ext cx="5641034" cy="995920"/>
      </dsp:txXfrm>
    </dsp:sp>
    <dsp:sp modelId="{343A76ED-9DD6-4B0A-830E-16ED952B3D06}">
      <dsp:nvSpPr>
        <dsp:cNvPr id="0" name=""/>
        <dsp:cNvSpPr/>
      </dsp:nvSpPr>
      <dsp:spPr>
        <a:xfrm>
          <a:off x="0" y="4984278"/>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Critical Tasks Beginning Teachers Need Help With</a:t>
          </a:r>
        </a:p>
      </dsp:txBody>
      <dsp:txXfrm>
        <a:off x="1150288" y="4984278"/>
        <a:ext cx="5641034" cy="99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5CEBE-1AD7-41D4-9CEE-5BA77CA8C01E}">
      <dsp:nvSpPr>
        <dsp:cNvPr id="0" name=""/>
        <dsp:cNvSpPr/>
      </dsp:nvSpPr>
      <dsp:spPr>
        <a:xfrm>
          <a:off x="0" y="0"/>
          <a:ext cx="4976236" cy="4728753"/>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Qualifications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Certification in the area and at the level of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Employed as a teacher on the same campus as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3-5 years teaching experience</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Demonstrated success in improving student learning, as evidenced by data </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A willingness to provide quality instruction and guidance through modeling, conferencing and encouraging the Teacher Intern.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0" y="1796926"/>
        <a:ext cx="4976236" cy="2837251"/>
      </dsp:txXfrm>
    </dsp:sp>
    <dsp:sp modelId="{AFA09309-0DCE-4477-82D3-AAF980A85A37}">
      <dsp:nvSpPr>
        <dsp:cNvPr id="0" name=""/>
        <dsp:cNvSpPr/>
      </dsp:nvSpPr>
      <dsp:spPr>
        <a:xfrm>
          <a:off x="0" y="119339"/>
          <a:ext cx="910346" cy="92797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602" tIns="12700" rIns="110602"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0" y="119339"/>
        <a:ext cx="910346" cy="927979"/>
      </dsp:txXfrm>
    </dsp:sp>
    <dsp:sp modelId="{70685E0F-5EC9-4D84-80D5-F2F78DC3CFFC}">
      <dsp:nvSpPr>
        <dsp:cNvPr id="0" name=""/>
        <dsp:cNvSpPr/>
      </dsp:nvSpPr>
      <dsp:spPr>
        <a:xfrm>
          <a:off x="364417" y="4728681"/>
          <a:ext cx="425028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868F-681F-4EF9-8B83-F3B0F354A4C4}">
      <dsp:nvSpPr>
        <dsp:cNvPr id="0" name=""/>
        <dsp:cNvSpPr/>
      </dsp:nvSpPr>
      <dsp:spPr>
        <a:xfrm>
          <a:off x="5404150" y="0"/>
          <a:ext cx="5134091" cy="4728753"/>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Responsibilities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Provide to the Teacher Intern campus-based support and solution-oriented responses.</a:t>
          </a:r>
        </a:p>
        <a:p>
          <a:pPr marL="0" lvl="0" indent="0" algn="l" defTabSz="711200">
            <a:lnSpc>
              <a:spcPct val="90000"/>
            </a:lnSpc>
            <a:spcBef>
              <a:spcPct val="0"/>
            </a:spcBef>
            <a:spcAft>
              <a:spcPct val="35000"/>
            </a:spcAft>
            <a:buNone/>
          </a:pPr>
          <a:r>
            <a:rPr lang="en-US" sz="1600" kern="1200" dirty="0">
              <a:solidFill>
                <a:srgbClr val="FFFFFF"/>
              </a:solidFill>
              <a:latin typeface="Calibri"/>
              <a:ea typeface="+mn-ea"/>
              <a:cs typeface="+mn-cs"/>
            </a:rPr>
            <a:t>Meet regularly with the Teacher Intern to assist with teaching practice, planning, trouble-shooting and problem solving.</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Observe the Teacher Intern a minimum of 4 times during the school year, completing forms for each and submitting and providing feedback to the Teacher Intern and allow Teacher  Intern to observe Mentor Teacher with conferences to follow each.</a:t>
          </a:r>
        </a:p>
        <a:p>
          <a:pPr marL="0" lvl="0" indent="0" algn="l" defTabSz="711200">
            <a:lnSpc>
              <a:spcPct val="90000"/>
            </a:lnSpc>
            <a:spcBef>
              <a:spcPct val="0"/>
            </a:spcBef>
            <a:spcAft>
              <a:spcPct val="35000"/>
            </a:spcAft>
            <a:buNone/>
          </a:pPr>
          <a:endParaRPr lang="en-US" sz="1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5404150" y="1796926"/>
        <a:ext cx="5134091" cy="2837251"/>
      </dsp:txXfrm>
    </dsp:sp>
    <dsp:sp modelId="{9718E67E-2C8C-4093-AB5F-E3BEFAAEA31B}">
      <dsp:nvSpPr>
        <dsp:cNvPr id="0" name=""/>
        <dsp:cNvSpPr/>
      </dsp:nvSpPr>
      <dsp:spPr>
        <a:xfrm>
          <a:off x="5594810" y="185419"/>
          <a:ext cx="863276" cy="903551"/>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602" tIns="12700" rIns="110602"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5594810" y="185419"/>
        <a:ext cx="863276" cy="903551"/>
      </dsp:txXfrm>
    </dsp:sp>
    <dsp:sp modelId="{13CAC05E-7817-4F00-94BF-9DC0F20DF1D8}">
      <dsp:nvSpPr>
        <dsp:cNvPr id="0" name=""/>
        <dsp:cNvSpPr/>
      </dsp:nvSpPr>
      <dsp:spPr>
        <a:xfrm>
          <a:off x="5844609" y="4728681"/>
          <a:ext cx="425028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Process3">
  <dgm:title val="Basic Linear Process"/>
  <dgm:desc val=""/>
  <dgm:catLst>
    <dgm:cat type="list" pri="500"/>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68416927-5E9C-4E77-85FE-EE4C81C1DE39}" type="datetimeFigureOut">
              <a:rPr lang="en-US" smtClean="0"/>
              <a:t>8/10/2021</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A798B7E-6604-4F74-86DB-B30627D56244}" type="datetimeFigureOut">
              <a:rPr lang="en-US" smtClean="0"/>
              <a:t>8/10/2021</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creativecommons.org/licenses/by/3.0/" TargetMode="External"/><Relationship Id="rId5" Type="http://schemas.openxmlformats.org/officeDocument/2006/relationships/hyperlink" Target="https://journal.umsida.ac.id/index.php/jees/article/view/826"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pxhere.com/en/photo/1603220" TargetMode="Externa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creativecommons.org/licenses/by-nc-sa/3.0/" TargetMode="External"/><Relationship Id="rId5" Type="http://schemas.openxmlformats.org/officeDocument/2006/relationships/hyperlink" Target="https://www.peoplematters.in/article/best-practices/importance-of-multitasking-for-a-leader-6673"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slideLayout" Target="../slideLayouts/slideLayout7.xml"/><Relationship Id="rId7" Type="http://schemas.openxmlformats.org/officeDocument/2006/relationships/hyperlink" Target="http://nolearninglimits.blogspot.com/"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jpg"/><Relationship Id="rId5" Type="http://schemas.openxmlformats.org/officeDocument/2006/relationships/hyperlink" Target="https://creativecommons.org/licenses/by-nc-nd/3.0/" TargetMode="External"/><Relationship Id="rId4" Type="http://schemas.openxmlformats.org/officeDocument/2006/relationships/hyperlink" Target="https://www.simplyevani.com/tag/family/"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rawpixel.com/search/mentor"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1"/><Relationship Id="rId5" Type="http://schemas.openxmlformats.org/officeDocument/2006/relationships/hyperlink" Target="https://creativecommons.org/licenses/by-sa/3.0/" TargetMode="External"/><Relationship Id="rId4" Type="http://schemas.openxmlformats.org/officeDocument/2006/relationships/hyperlink" Target="http://www.elasticmind.ca/innerpreneur/index.php/2011/05/05/exploring-peer-to-peer-mentorship/"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diagramColors" Target="../diagrams/colors2.xml"/><Relationship Id="rId12" Type="http://schemas.openxmlformats.org/officeDocument/2006/relationships/image" Target="../media/image9.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11" Type="http://schemas.openxmlformats.org/officeDocument/2006/relationships/image" Target="../media/image8.png"/><Relationship Id="rId5" Type="http://schemas.openxmlformats.org/officeDocument/2006/relationships/diagramLayout" Target="../diagrams/layout2.xml"/><Relationship Id="rId10" Type="http://schemas.openxmlformats.org/officeDocument/2006/relationships/image" Target="../media/image7.svg"/><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pPr algn="ctr"/>
            <a:r>
              <a:rPr lang="en-US" dirty="0"/>
              <a:t>The Mentor</a:t>
            </a:r>
            <a:br>
              <a:rPr lang="en-US" dirty="0"/>
            </a:br>
            <a:r>
              <a:rPr lang="en-US" dirty="0"/>
              <a:t>Teacher</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pPr algn="ctr"/>
            <a:r>
              <a:rPr lang="en-US" dirty="0"/>
              <a:t>Alternative Teacher Certification Program</a:t>
            </a:r>
          </a:p>
          <a:p>
            <a:pPr algn="ctr"/>
            <a:r>
              <a:rPr lang="en-US" dirty="0"/>
              <a:t>McLennan Community College</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29" name="Picture Placeholder 28" descr="Young student drawing on a whiteboard">
            <a:extLst>
              <a:ext uri="{FF2B5EF4-FFF2-40B4-BE49-F238E27FC236}">
                <a16:creationId xmlns:a16="http://schemas.microsoft.com/office/drawing/2014/main" id="{AE2FE2E9-1D1E-404B-A659-DD19B5D66B5B}"/>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p:pic>
      <p:pic>
        <p:nvPicPr>
          <p:cNvPr id="2" name="Recorded Sound">
            <a:hlinkClick r:id="" action="ppaction://media"/>
            <a:extLst>
              <a:ext uri="{FF2B5EF4-FFF2-40B4-BE49-F238E27FC236}">
                <a16:creationId xmlns:a16="http://schemas.microsoft.com/office/drawing/2014/main" id="{9D26FB9F-4494-4EF0-900C-C25CEA0638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3625026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8DE8-6BED-4A00-9B46-B73C78CEDDA9}"/>
              </a:ext>
            </a:extLst>
          </p:cNvPr>
          <p:cNvSpPr>
            <a:spLocks noGrp="1"/>
          </p:cNvSpPr>
          <p:nvPr>
            <p:ph type="title"/>
          </p:nvPr>
        </p:nvSpPr>
        <p:spPr/>
        <p:txBody>
          <a:bodyPr/>
          <a:lstStyle/>
          <a:p>
            <a:r>
              <a:rPr lang="en-US" dirty="0"/>
              <a:t>What is targeted or functional feedback?</a:t>
            </a:r>
          </a:p>
        </p:txBody>
      </p:sp>
      <p:sp>
        <p:nvSpPr>
          <p:cNvPr id="3" name="Content Placeholder 2">
            <a:extLst>
              <a:ext uri="{FF2B5EF4-FFF2-40B4-BE49-F238E27FC236}">
                <a16:creationId xmlns:a16="http://schemas.microsoft.com/office/drawing/2014/main" id="{7F310853-4B0A-417E-96C1-C7E46CD2715F}"/>
              </a:ext>
            </a:extLst>
          </p:cNvPr>
          <p:cNvSpPr>
            <a:spLocks noGrp="1"/>
          </p:cNvSpPr>
          <p:nvPr>
            <p:ph sz="half" idx="1"/>
          </p:nvPr>
        </p:nvSpPr>
        <p:spPr/>
        <p:txBody>
          <a:bodyPr/>
          <a:lstStyle/>
          <a:p>
            <a:r>
              <a:rPr lang="en-US" dirty="0"/>
              <a:t>It is specific, accurate, clear without further explanation</a:t>
            </a:r>
          </a:p>
          <a:p>
            <a:r>
              <a:rPr lang="en-US" dirty="0"/>
              <a:t>It provides clear choices and tells the Teacher Intern exactly what to do and what effect it will have on student outcomes.</a:t>
            </a:r>
          </a:p>
        </p:txBody>
      </p:sp>
      <p:sp>
        <p:nvSpPr>
          <p:cNvPr id="4" name="Content Placeholder 3">
            <a:extLst>
              <a:ext uri="{FF2B5EF4-FFF2-40B4-BE49-F238E27FC236}">
                <a16:creationId xmlns:a16="http://schemas.microsoft.com/office/drawing/2014/main" id="{9B41644D-C4D7-4377-8571-F37E1F9289D3}"/>
              </a:ext>
            </a:extLst>
          </p:cNvPr>
          <p:cNvSpPr>
            <a:spLocks noGrp="1"/>
          </p:cNvSpPr>
          <p:nvPr>
            <p:ph sz="half" idx="2"/>
          </p:nvPr>
        </p:nvSpPr>
        <p:spPr/>
        <p:txBody>
          <a:bodyPr/>
          <a:lstStyle/>
          <a:p>
            <a:r>
              <a:rPr lang="en-US" dirty="0"/>
              <a:t>How to frame it:</a:t>
            </a:r>
          </a:p>
          <a:p>
            <a:r>
              <a:rPr lang="en-US" dirty="0"/>
              <a:t>What is the nature of the feedback?</a:t>
            </a:r>
          </a:p>
          <a:p>
            <a:r>
              <a:rPr lang="en-US" dirty="0"/>
              <a:t>What behavior does it target?</a:t>
            </a:r>
          </a:p>
          <a:p>
            <a:r>
              <a:rPr lang="en-US" dirty="0"/>
              <a:t>What kind of feedback seems useful to the Teacher Intern?</a:t>
            </a:r>
          </a:p>
        </p:txBody>
      </p:sp>
      <p:sp>
        <p:nvSpPr>
          <p:cNvPr id="5" name="Slide Number Placeholder 4">
            <a:extLst>
              <a:ext uri="{FF2B5EF4-FFF2-40B4-BE49-F238E27FC236}">
                <a16:creationId xmlns:a16="http://schemas.microsoft.com/office/drawing/2014/main" id="{C016CB40-893C-48EC-9546-C341C307B41E}"/>
              </a:ext>
            </a:extLst>
          </p:cNvPr>
          <p:cNvSpPr>
            <a:spLocks noGrp="1"/>
          </p:cNvSpPr>
          <p:nvPr>
            <p:ph type="sldNum" sz="quarter" idx="10"/>
          </p:nvPr>
        </p:nvSpPr>
        <p:spPr/>
        <p:txBody>
          <a:bodyPr/>
          <a:lstStyle/>
          <a:p>
            <a:r>
              <a:rPr lang="en-US"/>
              <a:t>PAGE </a:t>
            </a:r>
            <a:fld id="{4A9B5881-4007-4345-955A-79C2656F0C49}" type="slidenum">
              <a:rPr lang="en-US" smtClean="0"/>
              <a:pPr/>
              <a:t>10</a:t>
            </a:fld>
            <a:endParaRPr lang="en-US" dirty="0"/>
          </a:p>
        </p:txBody>
      </p:sp>
      <p:pic>
        <p:nvPicPr>
          <p:cNvPr id="10" name="Picture 9">
            <a:extLst>
              <a:ext uri="{FF2B5EF4-FFF2-40B4-BE49-F238E27FC236}">
                <a16:creationId xmlns:a16="http://schemas.microsoft.com/office/drawing/2014/main" id="{FBD64977-1F81-44B1-AE90-0A4E7837BA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4829" y="3429890"/>
            <a:ext cx="5457371" cy="3069771"/>
          </a:xfrm>
          <a:prstGeom prst="rect">
            <a:avLst/>
          </a:prstGeom>
        </p:spPr>
      </p:pic>
      <p:sp>
        <p:nvSpPr>
          <p:cNvPr id="11" name="TextBox 10">
            <a:extLst>
              <a:ext uri="{FF2B5EF4-FFF2-40B4-BE49-F238E27FC236}">
                <a16:creationId xmlns:a16="http://schemas.microsoft.com/office/drawing/2014/main" id="{080CB22B-F83D-421D-A6E2-3157FF394C3D}"/>
              </a:ext>
            </a:extLst>
          </p:cNvPr>
          <p:cNvSpPr txBox="1"/>
          <p:nvPr/>
        </p:nvSpPr>
        <p:spPr>
          <a:xfrm>
            <a:off x="714829" y="6627168"/>
            <a:ext cx="4619171" cy="230832"/>
          </a:xfrm>
          <a:prstGeom prst="rect">
            <a:avLst/>
          </a:prstGeom>
          <a:noFill/>
        </p:spPr>
        <p:txBody>
          <a:bodyPr wrap="square" rtlCol="0">
            <a:spAutoFit/>
          </a:bodyPr>
          <a:lstStyle/>
          <a:p>
            <a:r>
              <a:rPr lang="en-US" sz="900">
                <a:hlinkClick r:id="rId5" tooltip="https://journal.umsida.ac.id/index.php/jees/article/view/826"/>
              </a:rPr>
              <a:t>This Photo</a:t>
            </a:r>
            <a:r>
              <a:rPr lang="en-US" sz="900"/>
              <a:t> by Unknown Author is licensed under </a:t>
            </a:r>
            <a:r>
              <a:rPr lang="en-US" sz="900">
                <a:hlinkClick r:id="rId6" tooltip="https://creativecommons.org/licenses/by/3.0/"/>
              </a:rPr>
              <a:t>CC BY</a:t>
            </a:r>
            <a:endParaRPr lang="en-US" sz="900"/>
          </a:p>
        </p:txBody>
      </p:sp>
      <p:pic>
        <p:nvPicPr>
          <p:cNvPr id="7" name="Recorded Sound">
            <a:hlinkClick r:id="" action="ppaction://media"/>
            <a:extLst>
              <a:ext uri="{FF2B5EF4-FFF2-40B4-BE49-F238E27FC236}">
                <a16:creationId xmlns:a16="http://schemas.microsoft.com/office/drawing/2014/main" id="{7ECC4AA4-8221-4A90-903F-32C9A39253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408600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052C005-14A2-483C-8C1A-A3D21FF82E05}"/>
              </a:ext>
            </a:extLst>
          </p:cNvPr>
          <p:cNvPicPr>
            <a:picLocks noGrp="1" noChangeAspect="1"/>
          </p:cNvPicPr>
          <p:nvPr>
            <p:ph type="pic" idx="1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0" y="1261027"/>
            <a:ext cx="6305550" cy="4205801"/>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3" y="303304"/>
            <a:ext cx="5007157" cy="1449216"/>
          </a:xfrm>
        </p:spPr>
        <p:txBody>
          <a:bodyPr/>
          <a:lstStyle/>
          <a:p>
            <a:pPr algn="ctr"/>
            <a:r>
              <a:rPr lang="en-US" dirty="0"/>
              <a:t>Working Effectively    with a Teacher Intern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Mentor teachers need to find ways to those initial conversations with the Teacher Intern, starting with those basic issues that all teachers need to think about and know how to do.  Share information rather than give advice.  Mentor Teachers are automatically wired to do these tasks well.  Teacher Interns often don’t know what to ask and need direction.</a:t>
            </a:r>
            <a:endParaRPr lang="en-US" noProof="1"/>
          </a:p>
          <a:p>
            <a:r>
              <a:rPr lang="en-US" noProof="1"/>
              <a:t>Frame problems to get to what is relevant for a given situation to make things manageable.  Deal with one thing at a time.  </a:t>
            </a:r>
          </a:p>
          <a:p>
            <a:r>
              <a:rPr lang="en-US" noProof="1"/>
              <a:t>Examine the Teacher Intern’s thinking on the problems, then extend their thinking through questioning, conversation and feedback that is specific to get the Teacher Intern to consider thing they had not.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61475"/>
            <a:ext cx="2552123" cy="360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3"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88261245-2577-45D1-8571-1290E8278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384225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C7FE24-583C-49EA-A9DD-72DB8006DA40}"/>
              </a:ext>
            </a:extLst>
          </p:cNvPr>
          <p:cNvSpPr>
            <a:spLocks noGrp="1"/>
          </p:cNvSpPr>
          <p:nvPr>
            <p:ph type="title"/>
          </p:nvPr>
        </p:nvSpPr>
        <p:spPr>
          <a:xfrm>
            <a:off x="1974669" y="315008"/>
            <a:ext cx="7548154" cy="1326105"/>
          </a:xfrm>
        </p:spPr>
        <p:txBody>
          <a:bodyPr/>
          <a:lstStyle/>
          <a:p>
            <a:pPr algn="ctr"/>
            <a:r>
              <a:rPr lang="en-US" dirty="0"/>
              <a:t>Working Effectively with an Intern, continued</a:t>
            </a:r>
          </a:p>
        </p:txBody>
      </p:sp>
      <p:sp>
        <p:nvSpPr>
          <p:cNvPr id="7" name="Content Placeholder 6">
            <a:extLst>
              <a:ext uri="{FF2B5EF4-FFF2-40B4-BE49-F238E27FC236}">
                <a16:creationId xmlns:a16="http://schemas.microsoft.com/office/drawing/2014/main" id="{0AD531F1-A180-4B5A-96AD-9FDFDFD324C8}"/>
              </a:ext>
            </a:extLst>
          </p:cNvPr>
          <p:cNvSpPr>
            <a:spLocks noGrp="1"/>
          </p:cNvSpPr>
          <p:nvPr>
            <p:ph idx="1"/>
          </p:nvPr>
        </p:nvSpPr>
        <p:spPr/>
        <p:txBody>
          <a:bodyPr/>
          <a:lstStyle/>
          <a:p>
            <a:r>
              <a:rPr lang="en-US" dirty="0"/>
              <a:t>Mention what is good, comment on growth and point it out, celebrate it!   We all need positive feedback, but it is important to get the Teacher Intern to be aware of the content of the feedback.  Sometimes, what the Mentor Teachers sees as positive may be something the Teacher Intern was unaware of.   Help the Teacher Intern set realistic, attainable goals for their growth.</a:t>
            </a:r>
          </a:p>
          <a:p>
            <a:r>
              <a:rPr lang="en-US" dirty="0"/>
              <a:t>Always focus on student-centered learning; encourage the Teacher Intern to see things through the lens of the student’s thinking and using that as a source of feedback on the effectiveness of their teaching.  Then, help them connect that student learning to research and theory to help the Teacher Intern develop broader perspectives about their work.</a:t>
            </a:r>
          </a:p>
          <a:p>
            <a:r>
              <a:rPr lang="en-US" dirty="0"/>
              <a:t>Think aloud for the Teacher Intern, using examples from your own teaching to show the Teacher Intern processes and how you respond to a similar situation.  Model for them your “wondering”- the mental work behind visible teaching.  Examine and discuss different approaches and work to solve them together.  Talk, ask questions, give feedback, analyze, negotiate and clarify.</a:t>
            </a:r>
          </a:p>
          <a:p>
            <a:endParaRPr lang="en-US" dirty="0"/>
          </a:p>
        </p:txBody>
      </p:sp>
      <p:sp>
        <p:nvSpPr>
          <p:cNvPr id="5" name="Slide Number Placeholder 4">
            <a:extLst>
              <a:ext uri="{FF2B5EF4-FFF2-40B4-BE49-F238E27FC236}">
                <a16:creationId xmlns:a16="http://schemas.microsoft.com/office/drawing/2014/main" id="{6AA22F51-374C-412B-A583-A529DB98CCA9}"/>
              </a:ext>
            </a:extLst>
          </p:cNvPr>
          <p:cNvSpPr>
            <a:spLocks noGrp="1"/>
          </p:cNvSpPr>
          <p:nvPr>
            <p:ph type="sldNum" sz="quarter" idx="10"/>
          </p:nvPr>
        </p:nvSpPr>
        <p:spPr/>
        <p:txBody>
          <a:bodyPr/>
          <a:lstStyle/>
          <a:p>
            <a:r>
              <a:rPr lang="en-US"/>
              <a:t>PAGE </a:t>
            </a:r>
            <a:fld id="{4A9B5881-4007-4345-955A-79C2656F0C49}" type="slidenum">
              <a:rPr lang="en-US" smtClean="0"/>
              <a:pPr/>
              <a:t>12</a:t>
            </a:fld>
            <a:endParaRPr lang="en-US" dirty="0"/>
          </a:p>
        </p:txBody>
      </p:sp>
      <p:pic>
        <p:nvPicPr>
          <p:cNvPr id="2" name="Recorded Sound">
            <a:hlinkClick r:id="" action="ppaction://media"/>
            <a:extLst>
              <a:ext uri="{FF2B5EF4-FFF2-40B4-BE49-F238E27FC236}">
                <a16:creationId xmlns:a16="http://schemas.microsoft.com/office/drawing/2014/main" id="{A693570C-FBC4-41E5-80CC-F513AE7B5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868620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solidFill>
            <a:schemeClr val="accent2">
              <a:lumMod val="50000"/>
            </a:schemeClr>
          </a:solidFill>
        </p:spPr>
        <p:txBody>
          <a:bodyPr>
            <a:normAutofit/>
          </a:bodyPr>
          <a:lstStyle/>
          <a:p>
            <a:r>
              <a:rPr lang="en-US" sz="4000" dirty="0"/>
              <a:t>Critical Tasks Beginning Teachers Need Help With</a:t>
            </a:r>
          </a:p>
        </p:txBody>
      </p:sp>
      <p:sp>
        <p:nvSpPr>
          <p:cNvPr id="4" name="Content Placeholder 3">
            <a:extLst>
              <a:ext uri="{FF2B5EF4-FFF2-40B4-BE49-F238E27FC236}">
                <a16:creationId xmlns:a16="http://schemas.microsoft.com/office/drawing/2014/main" id="{8B863B31-6429-468C-9624-0D0BBDBACA62}"/>
              </a:ext>
            </a:extLst>
          </p:cNvPr>
          <p:cNvSpPr>
            <a:spLocks noGrp="1"/>
          </p:cNvSpPr>
          <p:nvPr>
            <p:ph sz="half" idx="1"/>
          </p:nvPr>
        </p:nvSpPr>
        <p:spPr>
          <a:xfrm>
            <a:off x="838200" y="1913034"/>
            <a:ext cx="5181600" cy="4358531"/>
          </a:xfrm>
        </p:spPr>
        <p:txBody>
          <a:bodyPr>
            <a:normAutofit fontScale="32500" lnSpcReduction="20000"/>
          </a:bodyPr>
          <a:lstStyle/>
          <a:p>
            <a:pPr marL="0" indent="0">
              <a:buNone/>
            </a:pPr>
            <a:endParaRPr lang="en-US" dirty="0"/>
          </a:p>
          <a:p>
            <a:r>
              <a:rPr lang="en-US" sz="4900" b="1" u="sng" dirty="0"/>
              <a:t>Classroom Management: </a:t>
            </a:r>
          </a:p>
          <a:p>
            <a:pPr marL="0" indent="0">
              <a:buNone/>
            </a:pPr>
            <a:br>
              <a:rPr lang="en-US" sz="4900" dirty="0"/>
            </a:br>
            <a:r>
              <a:rPr lang="en-US" sz="4900" dirty="0"/>
              <a:t>     Arranging and setting up a classroom, bulletin boards</a:t>
            </a:r>
          </a:p>
          <a:p>
            <a:pPr marL="0" indent="0">
              <a:buNone/>
            </a:pPr>
            <a:r>
              <a:rPr lang="en-US" sz="4900" dirty="0"/>
              <a:t>     How to take attendance, handle emails</a:t>
            </a:r>
          </a:p>
          <a:p>
            <a:pPr marL="0" indent="0">
              <a:buNone/>
            </a:pPr>
            <a:r>
              <a:rPr lang="en-US" sz="4900" dirty="0"/>
              <a:t>     Use technology, phone and copier</a:t>
            </a:r>
          </a:p>
          <a:p>
            <a:pPr marL="0" indent="0">
              <a:buNone/>
            </a:pPr>
            <a:r>
              <a:rPr lang="en-US" sz="4900" dirty="0"/>
              <a:t>     Planning- format, requirements, software, deadlines</a:t>
            </a:r>
          </a:p>
          <a:p>
            <a:pPr marL="0" indent="0">
              <a:buNone/>
            </a:pPr>
            <a:r>
              <a:rPr lang="en-US" sz="4900" dirty="0"/>
              <a:t>     Teaching rules/policy (written and unwritten)</a:t>
            </a:r>
          </a:p>
          <a:p>
            <a:pPr marL="0" indent="0">
              <a:buNone/>
            </a:pPr>
            <a:r>
              <a:rPr lang="en-US" sz="4900" dirty="0"/>
              <a:t>     Managing student work/setting up gradebook</a:t>
            </a:r>
          </a:p>
          <a:p>
            <a:pPr marL="0" indent="0">
              <a:buNone/>
            </a:pPr>
            <a:r>
              <a:rPr lang="en-US" sz="4900" dirty="0"/>
              <a:t>     Establishing a positive classroom climate- does </a:t>
            </a:r>
          </a:p>
          <a:p>
            <a:pPr marL="0" indent="0">
              <a:buNone/>
            </a:pPr>
            <a:r>
              <a:rPr lang="en-US" sz="4900" dirty="0"/>
              <a:t>        campus/district have specific climate or behavior</a:t>
            </a:r>
          </a:p>
          <a:p>
            <a:pPr marL="0" indent="0">
              <a:buNone/>
            </a:pPr>
            <a:r>
              <a:rPr lang="en-US" sz="4900" dirty="0"/>
              <a:t>        management system</a:t>
            </a:r>
          </a:p>
          <a:p>
            <a:pPr marL="0" indent="0">
              <a:buNone/>
            </a:pPr>
            <a:r>
              <a:rPr lang="en-US" sz="4900" dirty="0"/>
              <a:t>     Supporting good student behavior (rewards)</a:t>
            </a:r>
          </a:p>
          <a:p>
            <a:pPr marL="0" indent="0">
              <a:buNone/>
            </a:pPr>
            <a:r>
              <a:rPr lang="en-US" sz="4900" dirty="0"/>
              <a:t>     Planning for and getting a substitute teacher</a:t>
            </a:r>
          </a:p>
          <a:p>
            <a:pPr marL="0" indent="0">
              <a:buNone/>
            </a:pPr>
            <a:r>
              <a:rPr lang="en-US" sz="4900" dirty="0"/>
              <a:t>     Getting off to a good start</a:t>
            </a:r>
          </a:p>
        </p:txBody>
      </p:sp>
      <p:sp>
        <p:nvSpPr>
          <p:cNvPr id="3" name="Content Placeholder 2">
            <a:extLst>
              <a:ext uri="{FF2B5EF4-FFF2-40B4-BE49-F238E27FC236}">
                <a16:creationId xmlns:a16="http://schemas.microsoft.com/office/drawing/2014/main" id="{F5E739DE-DF2A-45A4-B58E-523BDCB65E94}"/>
              </a:ext>
            </a:extLst>
          </p:cNvPr>
          <p:cNvSpPr>
            <a:spLocks noGrp="1"/>
          </p:cNvSpPr>
          <p:nvPr>
            <p:ph sz="half" idx="2"/>
          </p:nvPr>
        </p:nvSpPr>
        <p:spPr>
          <a:xfrm>
            <a:off x="6019800" y="1992303"/>
            <a:ext cx="4697915" cy="4199994"/>
          </a:xfrm>
        </p:spPr>
        <p:txBody>
          <a:bodyPr>
            <a:noAutofit/>
          </a:bodyPr>
          <a:lstStyle/>
          <a:p>
            <a:r>
              <a:rPr lang="en-US" sz="1600" u="sng" dirty="0"/>
              <a:t>Planning for Instruction</a:t>
            </a:r>
          </a:p>
          <a:p>
            <a:pPr marL="0" indent="0">
              <a:buNone/>
            </a:pPr>
            <a:r>
              <a:rPr lang="en-US" sz="1600" dirty="0"/>
              <a:t>    Available resources</a:t>
            </a:r>
          </a:p>
          <a:p>
            <a:pPr marL="0" indent="0">
              <a:buNone/>
            </a:pPr>
            <a:r>
              <a:rPr lang="en-US" sz="1600" dirty="0"/>
              <a:t>    Long-range, unit and daily plans</a:t>
            </a:r>
          </a:p>
          <a:p>
            <a:pPr marL="0" indent="0">
              <a:buNone/>
            </a:pPr>
            <a:r>
              <a:rPr lang="en-US" sz="1600" dirty="0"/>
              <a:t>    Cumulative records </a:t>
            </a:r>
          </a:p>
          <a:p>
            <a:pPr marL="0" indent="0">
              <a:buNone/>
            </a:pPr>
            <a:r>
              <a:rPr lang="en-US" sz="1600" dirty="0"/>
              <a:t>    Student data</a:t>
            </a:r>
          </a:p>
          <a:p>
            <a:pPr marL="0" indent="0">
              <a:buNone/>
            </a:pPr>
            <a:r>
              <a:rPr lang="en-US" sz="1600" dirty="0"/>
              <a:t>    Grouping</a:t>
            </a:r>
          </a:p>
          <a:p>
            <a:pPr marL="0" indent="0">
              <a:buNone/>
            </a:pPr>
            <a:r>
              <a:rPr lang="en-US" sz="1600" dirty="0"/>
              <a:t>    Pacing</a:t>
            </a:r>
          </a:p>
          <a:p>
            <a:pPr marL="0" indent="0">
              <a:buNone/>
            </a:pPr>
            <a:r>
              <a:rPr lang="en-US" sz="1600" dirty="0"/>
              <a:t>    Parental Involvement/PTA</a:t>
            </a:r>
          </a:p>
          <a:p>
            <a:pPr marL="0" indent="0">
              <a:buNone/>
            </a:pPr>
            <a:r>
              <a:rPr lang="en-US" sz="1600" dirty="0"/>
              <a:t>    Reporting to parents-conferences and</a:t>
            </a:r>
          </a:p>
          <a:p>
            <a:pPr marL="0" indent="0">
              <a:buNone/>
            </a:pPr>
            <a:r>
              <a:rPr lang="en-US" sz="1600" dirty="0"/>
              <a:t>          how to document those</a:t>
            </a:r>
          </a:p>
          <a:p>
            <a:pPr marL="0" indent="0">
              <a:buNone/>
            </a:pPr>
            <a:r>
              <a:rPr lang="en-US" sz="1600" dirty="0"/>
              <a:t>    School and district policies</a:t>
            </a:r>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13</a:t>
            </a:fld>
            <a:endParaRPr lang="en-US" dirty="0"/>
          </a:p>
        </p:txBody>
      </p:sp>
      <p:sp>
        <p:nvSpPr>
          <p:cNvPr id="5" name="Rectangle 4">
            <a:extLst>
              <a:ext uri="{FF2B5EF4-FFF2-40B4-BE49-F238E27FC236}">
                <a16:creationId xmlns:a16="http://schemas.microsoft.com/office/drawing/2014/main" id="{093D1241-4F6B-4523-A0D3-68E3CDBC0F28}"/>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6" name="Rectangle 5">
            <a:extLst>
              <a:ext uri="{FF2B5EF4-FFF2-40B4-BE49-F238E27FC236}">
                <a16:creationId xmlns:a16="http://schemas.microsoft.com/office/drawing/2014/main" id="{C7BF8379-6FA4-47C8-A343-950346DD4931}"/>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7" name="Rectangle 6">
            <a:extLst>
              <a:ext uri="{FF2B5EF4-FFF2-40B4-BE49-F238E27FC236}">
                <a16:creationId xmlns:a16="http://schemas.microsoft.com/office/drawing/2014/main" id="{CD0DE557-B4FF-44B4-B945-B5B41DBDA39C}"/>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8" name="Rectangle 7">
            <a:extLst>
              <a:ext uri="{FF2B5EF4-FFF2-40B4-BE49-F238E27FC236}">
                <a16:creationId xmlns:a16="http://schemas.microsoft.com/office/drawing/2014/main" id="{BB801CDE-088C-4A56-83CA-BF9F271065B0}"/>
              </a:ext>
              <a:ext uri="{C183D7F6-B498-43B3-948B-1728B52AA6E4}">
                <adec:decorative xmlns:adec="http://schemas.microsoft.com/office/drawing/2017/decorative" val="1"/>
              </a:ext>
            </a:extLst>
          </p:cNvPr>
          <p:cNvSpPr/>
          <p:nvPr/>
        </p:nvSpPr>
        <p:spPr>
          <a:xfrm>
            <a:off x="8801677" y="6361475"/>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0" name="Isosceles Triangle 9">
            <a:extLst>
              <a:ext uri="{FF2B5EF4-FFF2-40B4-BE49-F238E27FC236}">
                <a16:creationId xmlns:a16="http://schemas.microsoft.com/office/drawing/2014/main" id="{792980D7-ED01-4955-83DB-59BA18C94FBA}"/>
              </a:ext>
              <a:ext uri="{C183D7F6-B498-43B3-948B-1728B52AA6E4}">
                <adec:decorative xmlns:adec="http://schemas.microsoft.com/office/drawing/2017/decorative" val="1"/>
              </a:ext>
            </a:extLst>
          </p:cNvPr>
          <p:cNvSpPr/>
          <p:nvPr/>
        </p:nvSpPr>
        <p:spPr>
          <a:xfrm rot="10800000">
            <a:off x="10006315"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Recorded Sound">
            <a:hlinkClick r:id="" action="ppaction://media"/>
            <a:extLst>
              <a:ext uri="{FF2B5EF4-FFF2-40B4-BE49-F238E27FC236}">
                <a16:creationId xmlns:a16="http://schemas.microsoft.com/office/drawing/2014/main" id="{F74869C5-C1A1-4C68-91A8-BA84E8240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1329145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80D-EA00-41A9-A3CA-59D877D15FD0}"/>
              </a:ext>
            </a:extLst>
          </p:cNvPr>
          <p:cNvSpPr>
            <a:spLocks noGrp="1"/>
          </p:cNvSpPr>
          <p:nvPr>
            <p:ph type="title"/>
          </p:nvPr>
        </p:nvSpPr>
        <p:spPr>
          <a:xfrm>
            <a:off x="838200" y="365125"/>
            <a:ext cx="10052304" cy="1189355"/>
          </a:xfrm>
          <a:solidFill>
            <a:schemeClr val="accent2">
              <a:lumMod val="50000"/>
            </a:schemeClr>
          </a:solidFill>
        </p:spPr>
        <p:txBody>
          <a:bodyPr>
            <a:normAutofit/>
          </a:bodyPr>
          <a:lstStyle/>
          <a:p>
            <a:r>
              <a:rPr lang="en-US" dirty="0"/>
              <a:t>Tasks, Continued</a:t>
            </a:r>
          </a:p>
        </p:txBody>
      </p:sp>
      <p:sp>
        <p:nvSpPr>
          <p:cNvPr id="3" name="Content Placeholder 2">
            <a:extLst>
              <a:ext uri="{FF2B5EF4-FFF2-40B4-BE49-F238E27FC236}">
                <a16:creationId xmlns:a16="http://schemas.microsoft.com/office/drawing/2014/main" id="{4D9C0E46-1A82-4FFC-94F1-67B41E3AB2BF}"/>
              </a:ext>
            </a:extLst>
          </p:cNvPr>
          <p:cNvSpPr>
            <a:spLocks noGrp="1"/>
          </p:cNvSpPr>
          <p:nvPr>
            <p:ph sz="half" idx="1"/>
          </p:nvPr>
        </p:nvSpPr>
        <p:spPr/>
        <p:txBody>
          <a:bodyPr>
            <a:normAutofit/>
          </a:bodyPr>
          <a:lstStyle/>
          <a:p>
            <a:r>
              <a:rPr lang="en-US" sz="1800" b="1" u="sng" dirty="0"/>
              <a:t>Teaching Content</a:t>
            </a:r>
          </a:p>
          <a:p>
            <a:pPr marL="0" indent="0">
              <a:buNone/>
            </a:pPr>
            <a:r>
              <a:rPr lang="en-US" sz="1800" dirty="0"/>
              <a:t>    Curriculum guides</a:t>
            </a:r>
          </a:p>
          <a:p>
            <a:pPr marL="0" indent="0">
              <a:buNone/>
            </a:pPr>
            <a:r>
              <a:rPr lang="en-US" sz="1800" dirty="0"/>
              <a:t>    Special populations(504/IEP/GT/ESL/Dyslexia)</a:t>
            </a:r>
          </a:p>
          <a:p>
            <a:pPr marL="0" indent="0">
              <a:buNone/>
            </a:pPr>
            <a:r>
              <a:rPr lang="en-US" sz="1800" dirty="0"/>
              <a:t>    Testing-STAAR, TELPAS, others</a:t>
            </a:r>
          </a:p>
          <a:p>
            <a:pPr marL="0" indent="0">
              <a:buNone/>
            </a:pPr>
            <a:r>
              <a:rPr lang="en-US" sz="1800" dirty="0"/>
              <a:t>    Assessment expectations- diagnostic/</a:t>
            </a:r>
          </a:p>
          <a:p>
            <a:pPr marL="0" indent="0">
              <a:buNone/>
            </a:pPr>
            <a:r>
              <a:rPr lang="en-US" sz="1800" dirty="0"/>
              <a:t>       formative/summative</a:t>
            </a:r>
          </a:p>
          <a:p>
            <a:pPr marL="0" indent="0">
              <a:buNone/>
            </a:pPr>
            <a:r>
              <a:rPr lang="en-US" sz="1800" dirty="0"/>
              <a:t>    Professional resources</a:t>
            </a:r>
          </a:p>
          <a:p>
            <a:pPr marL="0" indent="0">
              <a:buNone/>
            </a:pPr>
            <a:r>
              <a:rPr lang="en-US" sz="1800" dirty="0"/>
              <a:t>    Motivating and engaging learners-centers, </a:t>
            </a:r>
          </a:p>
          <a:p>
            <a:pPr marL="0" indent="0">
              <a:buNone/>
            </a:pPr>
            <a:r>
              <a:rPr lang="en-US" sz="1800" dirty="0"/>
              <a:t>       groups work/PBL/use of technology/field </a:t>
            </a:r>
          </a:p>
          <a:p>
            <a:pPr marL="0" indent="0">
              <a:buNone/>
            </a:pPr>
            <a:r>
              <a:rPr lang="en-US" sz="1800" dirty="0"/>
              <a:t>       trips/labs/library</a:t>
            </a:r>
          </a:p>
        </p:txBody>
      </p:sp>
      <p:sp>
        <p:nvSpPr>
          <p:cNvPr id="4" name="Content Placeholder 3">
            <a:extLst>
              <a:ext uri="{FF2B5EF4-FFF2-40B4-BE49-F238E27FC236}">
                <a16:creationId xmlns:a16="http://schemas.microsoft.com/office/drawing/2014/main" id="{0D5FD00E-086B-4CE0-9E36-4BD98142B5C5}"/>
              </a:ext>
            </a:extLst>
          </p:cNvPr>
          <p:cNvSpPr>
            <a:spLocks noGrp="1"/>
          </p:cNvSpPr>
          <p:nvPr>
            <p:ph sz="half" idx="2"/>
          </p:nvPr>
        </p:nvSpPr>
        <p:spPr/>
        <p:txBody>
          <a:bodyPr>
            <a:normAutofit/>
          </a:bodyPr>
          <a:lstStyle/>
          <a:p>
            <a:r>
              <a:rPr lang="en-US" sz="1800" b="1" u="sng" dirty="0"/>
              <a:t>Professional Growth</a:t>
            </a:r>
          </a:p>
          <a:p>
            <a:pPr marL="0" indent="0">
              <a:buNone/>
            </a:pPr>
            <a:r>
              <a:rPr lang="en-US" sz="1800" dirty="0"/>
              <a:t>     PLC’s</a:t>
            </a:r>
          </a:p>
          <a:p>
            <a:pPr marL="0" indent="0">
              <a:buNone/>
            </a:pPr>
            <a:r>
              <a:rPr lang="en-US" sz="1800" dirty="0"/>
              <a:t>     Professional organizations- ATPE, AFT, TSTA</a:t>
            </a:r>
          </a:p>
        </p:txBody>
      </p:sp>
      <p:sp>
        <p:nvSpPr>
          <p:cNvPr id="5" name="Slide Number Placeholder 4">
            <a:extLst>
              <a:ext uri="{FF2B5EF4-FFF2-40B4-BE49-F238E27FC236}">
                <a16:creationId xmlns:a16="http://schemas.microsoft.com/office/drawing/2014/main" id="{CC137D4B-B9D3-4B5B-9354-770984F94203}"/>
              </a:ext>
            </a:extLst>
          </p:cNvPr>
          <p:cNvSpPr>
            <a:spLocks noGrp="1"/>
          </p:cNvSpPr>
          <p:nvPr>
            <p:ph type="sldNum" sz="quarter" idx="10"/>
          </p:nvPr>
        </p:nvSpPr>
        <p:spPr/>
        <p:txBody>
          <a:bodyPr/>
          <a:lstStyle/>
          <a:p>
            <a:r>
              <a:rPr lang="en-US"/>
              <a:t>PAGE </a:t>
            </a:r>
            <a:fld id="{4A9B5881-4007-4345-955A-79C2656F0C49}" type="slidenum">
              <a:rPr lang="en-US" smtClean="0"/>
              <a:pPr/>
              <a:t>14</a:t>
            </a:fld>
            <a:endParaRPr lang="en-US" dirty="0"/>
          </a:p>
        </p:txBody>
      </p:sp>
      <p:pic>
        <p:nvPicPr>
          <p:cNvPr id="25" name="Picture 24">
            <a:extLst>
              <a:ext uri="{FF2B5EF4-FFF2-40B4-BE49-F238E27FC236}">
                <a16:creationId xmlns:a16="http://schemas.microsoft.com/office/drawing/2014/main" id="{5FDD89CB-33D1-4951-93A4-2F0CF4A78E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57257" y="3395581"/>
            <a:ext cx="4332514" cy="2437039"/>
          </a:xfrm>
          <a:prstGeom prst="rect">
            <a:avLst/>
          </a:prstGeom>
        </p:spPr>
      </p:pic>
      <p:sp>
        <p:nvSpPr>
          <p:cNvPr id="26" name="TextBox 25">
            <a:extLst>
              <a:ext uri="{FF2B5EF4-FFF2-40B4-BE49-F238E27FC236}">
                <a16:creationId xmlns:a16="http://schemas.microsoft.com/office/drawing/2014/main" id="{94ADF411-8592-4582-A15E-624018BF0FA7}"/>
              </a:ext>
            </a:extLst>
          </p:cNvPr>
          <p:cNvSpPr txBox="1"/>
          <p:nvPr/>
        </p:nvSpPr>
        <p:spPr>
          <a:xfrm>
            <a:off x="6096000" y="5832620"/>
            <a:ext cx="4332514" cy="230832"/>
          </a:xfrm>
          <a:prstGeom prst="rect">
            <a:avLst/>
          </a:prstGeom>
          <a:noFill/>
        </p:spPr>
        <p:txBody>
          <a:bodyPr wrap="square" rtlCol="0">
            <a:spAutoFit/>
          </a:bodyPr>
          <a:lstStyle/>
          <a:p>
            <a:r>
              <a:rPr lang="en-US" sz="900">
                <a:hlinkClick r:id="rId5" tooltip="https://www.peoplematters.in/article/best-practices/importance-of-multitasking-for-a-leader-6673"/>
              </a:rPr>
              <a:t>This Photo</a:t>
            </a:r>
            <a:r>
              <a:rPr lang="en-US" sz="900"/>
              <a:t> by Unknown Author is licensed under </a:t>
            </a:r>
            <a:r>
              <a:rPr lang="en-US" sz="900">
                <a:hlinkClick r:id="rId6" tooltip="https://creativecommons.org/licenses/by-nc-sa/3.0/"/>
              </a:rPr>
              <a:t>CC BY-SA-NC</a:t>
            </a:r>
            <a:endParaRPr lang="en-US" sz="900"/>
          </a:p>
        </p:txBody>
      </p:sp>
      <p:pic>
        <p:nvPicPr>
          <p:cNvPr id="6" name="Recorded Sound">
            <a:hlinkClick r:id="" action="ppaction://media"/>
            <a:extLst>
              <a:ext uri="{FF2B5EF4-FFF2-40B4-BE49-F238E27FC236}">
                <a16:creationId xmlns:a16="http://schemas.microsoft.com/office/drawing/2014/main" id="{BBDBEAFD-17E6-4E96-9BB8-F19CD9351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185365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AA3B-0C8D-4896-B273-573D84186F4F}"/>
              </a:ext>
            </a:extLst>
          </p:cNvPr>
          <p:cNvSpPr>
            <a:spLocks noGrp="1"/>
          </p:cNvSpPr>
          <p:nvPr>
            <p:ph type="title"/>
          </p:nvPr>
        </p:nvSpPr>
        <p:spPr>
          <a:xfrm>
            <a:off x="7119257" y="0"/>
            <a:ext cx="5072743" cy="6721473"/>
          </a:xfrm>
        </p:spPr>
        <p:txBody>
          <a:bodyPr/>
          <a:lstStyle/>
          <a:p>
            <a:r>
              <a:rPr lang="en-US" dirty="0"/>
              <a:t>What is </a:t>
            </a:r>
            <a:r>
              <a:rPr lang="en-US" dirty="0" err="1"/>
              <a:t>EdTPA</a:t>
            </a:r>
            <a:r>
              <a:rPr lang="en-US" dirty="0"/>
              <a:t>? </a:t>
            </a:r>
          </a:p>
        </p:txBody>
      </p:sp>
      <p:sp>
        <p:nvSpPr>
          <p:cNvPr id="3" name="Content Placeholder 2">
            <a:extLst>
              <a:ext uri="{FF2B5EF4-FFF2-40B4-BE49-F238E27FC236}">
                <a16:creationId xmlns:a16="http://schemas.microsoft.com/office/drawing/2014/main" id="{6CF788A3-90D9-4D6B-932D-7A73EA80B3AC}"/>
              </a:ext>
            </a:extLst>
          </p:cNvPr>
          <p:cNvSpPr>
            <a:spLocks noGrp="1"/>
          </p:cNvSpPr>
          <p:nvPr>
            <p:ph idx="1"/>
          </p:nvPr>
        </p:nvSpPr>
        <p:spPr/>
        <p:txBody>
          <a:bodyPr/>
          <a:lstStyle/>
          <a:p>
            <a:r>
              <a:rPr lang="en-US" dirty="0" err="1"/>
              <a:t>EdTPA</a:t>
            </a:r>
            <a:r>
              <a:rPr lang="en-US" dirty="0"/>
              <a:t> is a performance-based, subject-specific assessment and support system that is currently being piloted in Texas.  It is a portfolio-based assessment that focuses on planning, instruction and assessment.  Teacher candidates that participate in the pilot prepare a portfolio of materials during their internship.  If you are mentoring a  Teacher Intern that is participating in </a:t>
            </a:r>
            <a:r>
              <a:rPr lang="en-US" dirty="0" err="1"/>
              <a:t>EdTPA</a:t>
            </a:r>
            <a:r>
              <a:rPr lang="en-US" dirty="0"/>
              <a:t>, contact ATC staff for more information.</a:t>
            </a:r>
          </a:p>
        </p:txBody>
      </p:sp>
      <p:sp>
        <p:nvSpPr>
          <p:cNvPr id="4" name="Slide Number Placeholder 3">
            <a:extLst>
              <a:ext uri="{FF2B5EF4-FFF2-40B4-BE49-F238E27FC236}">
                <a16:creationId xmlns:a16="http://schemas.microsoft.com/office/drawing/2014/main" id="{AAC8CBE6-F96A-47AB-A7C6-2AE3B6A136D3}"/>
              </a:ext>
            </a:extLst>
          </p:cNvPr>
          <p:cNvSpPr>
            <a:spLocks noGrp="1"/>
          </p:cNvSpPr>
          <p:nvPr>
            <p:ph type="sldNum" sz="quarter" idx="10"/>
          </p:nvPr>
        </p:nvSpPr>
        <p:spPr/>
        <p:txBody>
          <a:bodyPr/>
          <a:lstStyle/>
          <a:p>
            <a:r>
              <a:rPr lang="en-US"/>
              <a:t>PAGE </a:t>
            </a:r>
            <a:fld id="{4A9B5881-4007-4345-955A-79C2656F0C49}" type="slidenum">
              <a:rPr lang="en-US" smtClean="0"/>
              <a:pPr/>
              <a:t>15</a:t>
            </a:fld>
            <a:endParaRPr lang="en-US" dirty="0"/>
          </a:p>
        </p:txBody>
      </p:sp>
      <p:pic>
        <p:nvPicPr>
          <p:cNvPr id="7" name="Recorded Sound">
            <a:hlinkClick r:id="" action="ppaction://media"/>
            <a:extLst>
              <a:ext uri="{FF2B5EF4-FFF2-40B4-BE49-F238E27FC236}">
                <a16:creationId xmlns:a16="http://schemas.microsoft.com/office/drawing/2014/main" id="{CDB13726-EAC0-4A0B-8E60-4BA15FE3C2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078943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3FFB-56F2-401E-8AEF-A6FADD7FF2E8}"/>
              </a:ext>
            </a:extLst>
          </p:cNvPr>
          <p:cNvSpPr>
            <a:spLocks noGrp="1"/>
          </p:cNvSpPr>
          <p:nvPr>
            <p:ph type="title"/>
          </p:nvPr>
        </p:nvSpPr>
        <p:spPr/>
        <p:txBody>
          <a:bodyPr/>
          <a:lstStyle/>
          <a:p>
            <a:r>
              <a:rPr lang="en-US" dirty="0"/>
              <a:t>Formal Observations of the Teacher Intern</a:t>
            </a:r>
          </a:p>
        </p:txBody>
      </p:sp>
      <p:pic>
        <p:nvPicPr>
          <p:cNvPr id="6" name="Content Placeholder 5">
            <a:extLst>
              <a:ext uri="{FF2B5EF4-FFF2-40B4-BE49-F238E27FC236}">
                <a16:creationId xmlns:a16="http://schemas.microsoft.com/office/drawing/2014/main" id="{D1860427-F4B2-479F-BD92-3EEADB7A2F81}"/>
              </a:ext>
            </a:extLst>
          </p:cNvPr>
          <p:cNvPicPr>
            <a:picLocks noGrp="1" noChangeAspect="1"/>
          </p:cNvPicPr>
          <p:nvPr>
            <p:ph sz="half" idx="1"/>
          </p:nvPr>
        </p:nvPicPr>
        <p:blipFill>
          <a:blip r:embed="rId4"/>
          <a:stretch>
            <a:fillRect/>
          </a:stretch>
        </p:blipFill>
        <p:spPr>
          <a:xfrm>
            <a:off x="1301115" y="1564368"/>
            <a:ext cx="4308021" cy="4351338"/>
          </a:xfrm>
          <a:prstGeom prst="rect">
            <a:avLst/>
          </a:prstGeom>
        </p:spPr>
      </p:pic>
      <p:sp>
        <p:nvSpPr>
          <p:cNvPr id="4" name="Content Placeholder 3">
            <a:extLst>
              <a:ext uri="{FF2B5EF4-FFF2-40B4-BE49-F238E27FC236}">
                <a16:creationId xmlns:a16="http://schemas.microsoft.com/office/drawing/2014/main" id="{FBE49B2F-C6E9-4A40-BE9C-C0570794D3C5}"/>
              </a:ext>
            </a:extLst>
          </p:cNvPr>
          <p:cNvSpPr>
            <a:spLocks noGrp="1"/>
          </p:cNvSpPr>
          <p:nvPr>
            <p:ph sz="half" idx="2"/>
          </p:nvPr>
        </p:nvSpPr>
        <p:spPr/>
        <p:txBody>
          <a:bodyPr/>
          <a:lstStyle/>
          <a:p>
            <a:r>
              <a:rPr lang="en-US" dirty="0"/>
              <a:t>Observations should last 45 minutes.</a:t>
            </a:r>
          </a:p>
          <a:p>
            <a:r>
              <a:rPr lang="en-US" dirty="0"/>
              <a:t>Observe your Teacher Intern teach twice each semester (Sept, Nov, Jan, March).</a:t>
            </a:r>
          </a:p>
          <a:p>
            <a:r>
              <a:rPr lang="en-US" dirty="0"/>
              <a:t>Conference with the Teacher Intern to ask reflective questions and provide 1-2 suggestions.</a:t>
            </a:r>
          </a:p>
          <a:p>
            <a:r>
              <a:rPr lang="en-US" dirty="0"/>
              <a:t>Send a copy of each form with the Teacher Intern to Internship class as you complete these observations.  </a:t>
            </a:r>
          </a:p>
          <a:p>
            <a:r>
              <a:rPr lang="en-US" dirty="0"/>
              <a:t>These forms will be provided and there are copies of them in your Mentor Teacher handbook.  </a:t>
            </a:r>
          </a:p>
        </p:txBody>
      </p:sp>
      <p:sp>
        <p:nvSpPr>
          <p:cNvPr id="5" name="Slide Number Placeholder 4">
            <a:extLst>
              <a:ext uri="{FF2B5EF4-FFF2-40B4-BE49-F238E27FC236}">
                <a16:creationId xmlns:a16="http://schemas.microsoft.com/office/drawing/2014/main" id="{FB24B2E1-9EC9-4D3D-8352-D8D0ACE8CF85}"/>
              </a:ext>
            </a:extLst>
          </p:cNvPr>
          <p:cNvSpPr>
            <a:spLocks noGrp="1"/>
          </p:cNvSpPr>
          <p:nvPr>
            <p:ph type="sldNum" sz="quarter" idx="10"/>
          </p:nvPr>
        </p:nvSpPr>
        <p:spPr/>
        <p:txBody>
          <a:bodyPr/>
          <a:lstStyle/>
          <a:p>
            <a:r>
              <a:rPr lang="en-US"/>
              <a:t>PAGE </a:t>
            </a:r>
            <a:fld id="{4A9B5881-4007-4345-955A-79C2656F0C49}" type="slidenum">
              <a:rPr lang="en-US" smtClean="0"/>
              <a:pPr/>
              <a:t>16</a:t>
            </a:fld>
            <a:endParaRPr lang="en-US" dirty="0"/>
          </a:p>
        </p:txBody>
      </p:sp>
      <p:pic>
        <p:nvPicPr>
          <p:cNvPr id="3" name="Recorded Sound">
            <a:hlinkClick r:id="" action="ppaction://media"/>
            <a:extLst>
              <a:ext uri="{FF2B5EF4-FFF2-40B4-BE49-F238E27FC236}">
                <a16:creationId xmlns:a16="http://schemas.microsoft.com/office/drawing/2014/main" id="{9930C66F-4513-40D3-919A-B2AC72869D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7178528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1865-C9A8-4530-9855-2B575B28D519}"/>
              </a:ext>
            </a:extLst>
          </p:cNvPr>
          <p:cNvSpPr>
            <a:spLocks noGrp="1"/>
          </p:cNvSpPr>
          <p:nvPr>
            <p:ph type="title"/>
          </p:nvPr>
        </p:nvSpPr>
        <p:spPr/>
        <p:txBody>
          <a:bodyPr/>
          <a:lstStyle/>
          <a:p>
            <a:r>
              <a:rPr lang="en-US" dirty="0"/>
              <a:t>Teacher Intern observing the Mentor Teacher</a:t>
            </a:r>
          </a:p>
        </p:txBody>
      </p:sp>
      <p:pic>
        <p:nvPicPr>
          <p:cNvPr id="6" name="Content Placeholder 5">
            <a:extLst>
              <a:ext uri="{FF2B5EF4-FFF2-40B4-BE49-F238E27FC236}">
                <a16:creationId xmlns:a16="http://schemas.microsoft.com/office/drawing/2014/main" id="{50A9AE12-A713-4847-9E5D-BB3A22A96FA2}"/>
              </a:ext>
            </a:extLst>
          </p:cNvPr>
          <p:cNvPicPr>
            <a:picLocks noGrp="1" noChangeAspect="1"/>
          </p:cNvPicPr>
          <p:nvPr>
            <p:ph sz="half" idx="1"/>
          </p:nvPr>
        </p:nvPicPr>
        <p:blipFill>
          <a:blip r:embed="rId4"/>
          <a:stretch>
            <a:fillRect/>
          </a:stretch>
        </p:blipFill>
        <p:spPr>
          <a:xfrm>
            <a:off x="1458661" y="1825625"/>
            <a:ext cx="3940678" cy="4351338"/>
          </a:xfrm>
          <a:prstGeom prst="rect">
            <a:avLst/>
          </a:prstGeom>
        </p:spPr>
      </p:pic>
      <p:sp>
        <p:nvSpPr>
          <p:cNvPr id="4" name="Content Placeholder 3">
            <a:extLst>
              <a:ext uri="{FF2B5EF4-FFF2-40B4-BE49-F238E27FC236}">
                <a16:creationId xmlns:a16="http://schemas.microsoft.com/office/drawing/2014/main" id="{EFA35938-F6A2-485A-A952-24A9C9BE5786}"/>
              </a:ext>
            </a:extLst>
          </p:cNvPr>
          <p:cNvSpPr>
            <a:spLocks noGrp="1"/>
          </p:cNvSpPr>
          <p:nvPr>
            <p:ph sz="half" idx="2"/>
          </p:nvPr>
        </p:nvSpPr>
        <p:spPr/>
        <p:txBody>
          <a:bodyPr/>
          <a:lstStyle/>
          <a:p>
            <a:r>
              <a:rPr lang="en-US" dirty="0"/>
              <a:t>Observations should last 45 minutes.</a:t>
            </a:r>
          </a:p>
          <a:p>
            <a:r>
              <a:rPr lang="en-US" dirty="0"/>
              <a:t>Make arrangements for the Teacher Intern to observe you at least twice each semester (Oct, Dec, Feb, April)</a:t>
            </a:r>
          </a:p>
          <a:p>
            <a:r>
              <a:rPr lang="en-US" dirty="0"/>
              <a:t>Conduct a post-observation conference.</a:t>
            </a:r>
          </a:p>
          <a:p>
            <a:pPr marL="0" indent="0">
              <a:buNone/>
            </a:pPr>
            <a:r>
              <a:rPr lang="en-US" dirty="0"/>
              <a:t>    Coach the Teacher Intern and point out </a:t>
            </a:r>
          </a:p>
          <a:p>
            <a:pPr marL="0" indent="0">
              <a:buNone/>
            </a:pPr>
            <a:r>
              <a:rPr lang="en-US" dirty="0"/>
              <a:t>     strategies you used.  Allow them to ask    </a:t>
            </a:r>
          </a:p>
          <a:p>
            <a:pPr marL="0" indent="0">
              <a:buNone/>
            </a:pPr>
            <a:r>
              <a:rPr lang="en-US" dirty="0"/>
              <a:t>     questions. </a:t>
            </a:r>
          </a:p>
          <a:p>
            <a:r>
              <a:rPr lang="en-US" dirty="0"/>
              <a:t> Remind the Teacher Intern to turn in the Observation forms at Internship class. </a:t>
            </a:r>
          </a:p>
        </p:txBody>
      </p:sp>
      <p:sp>
        <p:nvSpPr>
          <p:cNvPr id="5" name="Slide Number Placeholder 4">
            <a:extLst>
              <a:ext uri="{FF2B5EF4-FFF2-40B4-BE49-F238E27FC236}">
                <a16:creationId xmlns:a16="http://schemas.microsoft.com/office/drawing/2014/main" id="{73D73BC8-EF35-4EB2-A4C9-9ADE7B6A4E77}"/>
              </a:ext>
            </a:extLst>
          </p:cNvPr>
          <p:cNvSpPr>
            <a:spLocks noGrp="1"/>
          </p:cNvSpPr>
          <p:nvPr>
            <p:ph type="sldNum" sz="quarter" idx="10"/>
          </p:nvPr>
        </p:nvSpPr>
        <p:spPr/>
        <p:txBody>
          <a:bodyPr/>
          <a:lstStyle/>
          <a:p>
            <a:r>
              <a:rPr lang="en-US"/>
              <a:t>PAGE </a:t>
            </a:r>
            <a:fld id="{4A9B5881-4007-4345-955A-79C2656F0C49}" type="slidenum">
              <a:rPr lang="en-US" smtClean="0"/>
              <a:pPr/>
              <a:t>17</a:t>
            </a:fld>
            <a:endParaRPr lang="en-US" dirty="0"/>
          </a:p>
        </p:txBody>
      </p:sp>
      <p:pic>
        <p:nvPicPr>
          <p:cNvPr id="3" name="Recorded Sound">
            <a:hlinkClick r:id="" action="ppaction://media"/>
            <a:extLst>
              <a:ext uri="{FF2B5EF4-FFF2-40B4-BE49-F238E27FC236}">
                <a16:creationId xmlns:a16="http://schemas.microsoft.com/office/drawing/2014/main" id="{8264A631-C5E1-4EC7-83A9-0D189AB7E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3007874"/>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9A8D-8161-4C50-A40F-41056D87CEBC}"/>
              </a:ext>
            </a:extLst>
          </p:cNvPr>
          <p:cNvSpPr>
            <a:spLocks noGrp="1"/>
          </p:cNvSpPr>
          <p:nvPr>
            <p:ph type="title"/>
          </p:nvPr>
        </p:nvSpPr>
        <p:spPr/>
        <p:txBody>
          <a:bodyPr/>
          <a:lstStyle/>
          <a:p>
            <a:r>
              <a:rPr lang="en-US" dirty="0"/>
              <a:t>Thank you for being a part of our Professional Network!</a:t>
            </a:r>
          </a:p>
        </p:txBody>
      </p:sp>
      <p:sp>
        <p:nvSpPr>
          <p:cNvPr id="4" name="Slide Number Placeholder 3">
            <a:extLst>
              <a:ext uri="{FF2B5EF4-FFF2-40B4-BE49-F238E27FC236}">
                <a16:creationId xmlns:a16="http://schemas.microsoft.com/office/drawing/2014/main" id="{3EBF5CC4-451D-4A8E-9F82-DB445BCC2E93}"/>
              </a:ext>
            </a:extLst>
          </p:cNvPr>
          <p:cNvSpPr>
            <a:spLocks noGrp="1"/>
          </p:cNvSpPr>
          <p:nvPr>
            <p:ph type="sldNum" sz="quarter" idx="10"/>
          </p:nvPr>
        </p:nvSpPr>
        <p:spPr/>
        <p:txBody>
          <a:bodyPr/>
          <a:lstStyle/>
          <a:p>
            <a:r>
              <a:rPr lang="en-US"/>
              <a:t>PAGE </a:t>
            </a:r>
            <a:fld id="{4A9B5881-4007-4345-955A-79C2656F0C49}" type="slidenum">
              <a:rPr lang="en-US" smtClean="0"/>
              <a:pPr/>
              <a:t>18</a:t>
            </a:fld>
            <a:endParaRPr lang="en-US" dirty="0"/>
          </a:p>
        </p:txBody>
      </p:sp>
      <p:sp>
        <p:nvSpPr>
          <p:cNvPr id="7" name="TextBox 6">
            <a:extLst>
              <a:ext uri="{FF2B5EF4-FFF2-40B4-BE49-F238E27FC236}">
                <a16:creationId xmlns:a16="http://schemas.microsoft.com/office/drawing/2014/main" id="{06EB8DF2-1926-4E67-97D2-3F453A3A9C2D}"/>
              </a:ext>
            </a:extLst>
          </p:cNvPr>
          <p:cNvSpPr txBox="1"/>
          <p:nvPr/>
        </p:nvSpPr>
        <p:spPr>
          <a:xfrm>
            <a:off x="177334" y="7464886"/>
            <a:ext cx="7307801" cy="230832"/>
          </a:xfrm>
          <a:prstGeom prst="rect">
            <a:avLst/>
          </a:prstGeom>
          <a:noFill/>
        </p:spPr>
        <p:txBody>
          <a:bodyPr wrap="square" rtlCol="0">
            <a:spAutoFit/>
          </a:bodyPr>
          <a:lstStyle/>
          <a:p>
            <a:r>
              <a:rPr lang="en-US" sz="900">
                <a:hlinkClick r:id="rId4" tooltip="https://www.simplyevani.com/tag/family/"/>
              </a:rPr>
              <a:t>This Photo</a:t>
            </a:r>
            <a:r>
              <a:rPr lang="en-US" sz="900"/>
              <a:t> by Unknown Author is licensed under </a:t>
            </a:r>
            <a:r>
              <a:rPr lang="en-US" sz="900">
                <a:hlinkClick r:id="rId5" tooltip="https://creativecommons.org/licenses/by-nc-nd/3.0/"/>
              </a:rPr>
              <a:t>CC BY-NC-ND</a:t>
            </a:r>
            <a:endParaRPr lang="en-US" sz="900"/>
          </a:p>
        </p:txBody>
      </p:sp>
      <p:pic>
        <p:nvPicPr>
          <p:cNvPr id="11" name="Content Placeholder 10">
            <a:extLst>
              <a:ext uri="{FF2B5EF4-FFF2-40B4-BE49-F238E27FC236}">
                <a16:creationId xmlns:a16="http://schemas.microsoft.com/office/drawing/2014/main" id="{3FF72BBF-9BB4-421C-99B3-D8D92B8366CD}"/>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37103"/>
            <a:ext cx="7485135" cy="6312898"/>
          </a:xfrm>
        </p:spPr>
      </p:pic>
      <p:sp>
        <p:nvSpPr>
          <p:cNvPr id="12" name="TextBox 11">
            <a:extLst>
              <a:ext uri="{FF2B5EF4-FFF2-40B4-BE49-F238E27FC236}">
                <a16:creationId xmlns:a16="http://schemas.microsoft.com/office/drawing/2014/main" id="{6150BE75-90FD-4439-BB84-6A0199678B7E}"/>
              </a:ext>
            </a:extLst>
          </p:cNvPr>
          <p:cNvSpPr txBox="1"/>
          <p:nvPr/>
        </p:nvSpPr>
        <p:spPr>
          <a:xfrm>
            <a:off x="0" y="6341459"/>
            <a:ext cx="7485135" cy="239373"/>
          </a:xfrm>
          <a:prstGeom prst="rect">
            <a:avLst/>
          </a:prstGeom>
          <a:noFill/>
        </p:spPr>
        <p:txBody>
          <a:bodyPr wrap="square" rtlCol="0">
            <a:spAutoFit/>
          </a:bodyPr>
          <a:lstStyle/>
          <a:p>
            <a:r>
              <a:rPr lang="en-US" sz="900">
                <a:hlinkClick r:id="rId7" tooltip="http://nolearninglimits.blogspot.com/"/>
              </a:rPr>
              <a:t>This Photo</a:t>
            </a:r>
            <a:r>
              <a:rPr lang="en-US" sz="900"/>
              <a:t> by Unknown Author is licensed under </a:t>
            </a:r>
            <a:r>
              <a:rPr lang="en-US" sz="900">
                <a:hlinkClick r:id="rId8" tooltip="https://creativecommons.org/licenses/by-nc-sa/3.0/"/>
              </a:rPr>
              <a:t>CC BY-SA-NC</a:t>
            </a:r>
            <a:endParaRPr lang="en-US" sz="900"/>
          </a:p>
        </p:txBody>
      </p:sp>
      <p:pic>
        <p:nvPicPr>
          <p:cNvPr id="13" name="Recorded Sound">
            <a:hlinkClick r:id="" action="ppaction://media"/>
            <a:extLst>
              <a:ext uri="{FF2B5EF4-FFF2-40B4-BE49-F238E27FC236}">
                <a16:creationId xmlns:a16="http://schemas.microsoft.com/office/drawing/2014/main" id="{51A14235-8E3E-4DE3-86AB-26C7E09530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7506239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Course</a:t>
            </a:r>
            <a:br>
              <a:rPr lang="en-US" dirty="0">
                <a:solidFill>
                  <a:schemeClr val="bg1"/>
                </a:solidFill>
              </a:rPr>
            </a:br>
            <a:r>
              <a:rPr lang="en-US" dirty="0">
                <a:solidFill>
                  <a:schemeClr val="bg1"/>
                </a:solidFill>
              </a:rPr>
              <a:t>Outline</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619684516"/>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pic>
        <p:nvPicPr>
          <p:cNvPr id="3" name="slide 2">
            <a:hlinkClick r:id="" action="ppaction://media"/>
            <a:extLst>
              <a:ext uri="{FF2B5EF4-FFF2-40B4-BE49-F238E27FC236}">
                <a16:creationId xmlns:a16="http://schemas.microsoft.com/office/drawing/2014/main" id="{C1445419-F4D0-4A86-AE1E-14B0FD92A2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033874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CC75-1551-4B13-9147-A1A9FC62D031}"/>
              </a:ext>
            </a:extLst>
          </p:cNvPr>
          <p:cNvSpPr>
            <a:spLocks noGrp="1"/>
          </p:cNvSpPr>
          <p:nvPr>
            <p:ph type="title"/>
          </p:nvPr>
        </p:nvSpPr>
        <p:spPr/>
        <p:txBody>
          <a:bodyPr>
            <a:normAutofit/>
          </a:bodyPr>
          <a:lstStyle/>
          <a:p>
            <a:r>
              <a:rPr lang="en-US" sz="4000" dirty="0"/>
              <a:t>Informal mentoring(buddy system) is not enough.</a:t>
            </a:r>
          </a:p>
        </p:txBody>
      </p:sp>
      <p:sp>
        <p:nvSpPr>
          <p:cNvPr id="3" name="Slide Number Placeholder 2">
            <a:extLst>
              <a:ext uri="{FF2B5EF4-FFF2-40B4-BE49-F238E27FC236}">
                <a16:creationId xmlns:a16="http://schemas.microsoft.com/office/drawing/2014/main" id="{745B2672-2351-4909-BCD7-07E67FCF65C9}"/>
              </a:ext>
            </a:extLst>
          </p:cNvPr>
          <p:cNvSpPr>
            <a:spLocks noGrp="1"/>
          </p:cNvSpPr>
          <p:nvPr>
            <p:ph type="sldNum" sz="quarter" idx="10"/>
          </p:nvPr>
        </p:nvSpPr>
        <p:spPr/>
        <p:txBody>
          <a:bodyPr/>
          <a:lstStyle/>
          <a:p>
            <a:r>
              <a:rPr lang="en-US"/>
              <a:t>PAGE </a:t>
            </a:r>
            <a:fld id="{4A9B5881-4007-4345-955A-79C2656F0C49}" type="slidenum">
              <a:rPr lang="en-US" smtClean="0"/>
              <a:pPr/>
              <a:t>3</a:t>
            </a:fld>
            <a:endParaRPr lang="en-US" dirty="0"/>
          </a:p>
        </p:txBody>
      </p:sp>
      <p:sp>
        <p:nvSpPr>
          <p:cNvPr id="4" name="Rectangle 3">
            <a:extLst>
              <a:ext uri="{FF2B5EF4-FFF2-40B4-BE49-F238E27FC236}">
                <a16:creationId xmlns:a16="http://schemas.microsoft.com/office/drawing/2014/main" id="{5F538F18-FE70-4379-81F6-ED0C018209EE}"/>
              </a:ext>
            </a:extLst>
          </p:cNvPr>
          <p:cNvSpPr/>
          <p:nvPr/>
        </p:nvSpPr>
        <p:spPr>
          <a:xfrm>
            <a:off x="2651760" y="1324038"/>
            <a:ext cx="2423160" cy="13255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educators often do not ask for the help they need.</a:t>
            </a:r>
          </a:p>
        </p:txBody>
      </p:sp>
      <p:sp>
        <p:nvSpPr>
          <p:cNvPr id="5" name="Rectangle 4">
            <a:extLst>
              <a:ext uri="{FF2B5EF4-FFF2-40B4-BE49-F238E27FC236}">
                <a16:creationId xmlns:a16="http://schemas.microsoft.com/office/drawing/2014/main" id="{9650249D-17D9-48C9-BE7A-C42FE00B6594}"/>
              </a:ext>
            </a:extLst>
          </p:cNvPr>
          <p:cNvSpPr/>
          <p:nvPr/>
        </p:nvSpPr>
        <p:spPr>
          <a:xfrm>
            <a:off x="6488321" y="1425801"/>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Experienced teachers do not want to intrude.</a:t>
            </a:r>
          </a:p>
        </p:txBody>
      </p:sp>
      <p:sp>
        <p:nvSpPr>
          <p:cNvPr id="6" name="Rectangle 5">
            <a:extLst>
              <a:ext uri="{FF2B5EF4-FFF2-40B4-BE49-F238E27FC236}">
                <a16:creationId xmlns:a16="http://schemas.microsoft.com/office/drawing/2014/main" id="{52DDB340-C94C-4179-82B0-EE5D5516E892}"/>
              </a:ext>
            </a:extLst>
          </p:cNvPr>
          <p:cNvSpPr/>
          <p:nvPr/>
        </p:nvSpPr>
        <p:spPr>
          <a:xfrm>
            <a:off x="4645152" y="3085020"/>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Beginning teachers need to observe effective teaching models.</a:t>
            </a:r>
          </a:p>
        </p:txBody>
      </p:sp>
      <p:sp>
        <p:nvSpPr>
          <p:cNvPr id="7" name="Rectangle 6">
            <a:extLst>
              <a:ext uri="{FF2B5EF4-FFF2-40B4-BE49-F238E27FC236}">
                <a16:creationId xmlns:a16="http://schemas.microsoft.com/office/drawing/2014/main" id="{AAFC7128-E783-4777-9DEC-5DE347475C7A}"/>
              </a:ext>
            </a:extLst>
          </p:cNvPr>
          <p:cNvSpPr/>
          <p:nvPr/>
        </p:nvSpPr>
        <p:spPr>
          <a:xfrm>
            <a:off x="917448" y="4675632"/>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mentoring does not tend to improve teaching over time. </a:t>
            </a:r>
          </a:p>
        </p:txBody>
      </p:sp>
      <p:sp>
        <p:nvSpPr>
          <p:cNvPr id="8" name="Rectangle 7">
            <a:extLst>
              <a:ext uri="{FF2B5EF4-FFF2-40B4-BE49-F238E27FC236}">
                <a16:creationId xmlns:a16="http://schemas.microsoft.com/office/drawing/2014/main" id="{59F0F691-08FC-4D12-AEEF-887390020EA3}"/>
              </a:ext>
            </a:extLst>
          </p:cNvPr>
          <p:cNvSpPr/>
          <p:nvPr/>
        </p:nvSpPr>
        <p:spPr>
          <a:xfrm>
            <a:off x="4645152" y="4773168"/>
            <a:ext cx="2423160" cy="115824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mentoring programs are difficult to support.</a:t>
            </a:r>
          </a:p>
        </p:txBody>
      </p:sp>
      <p:sp>
        <p:nvSpPr>
          <p:cNvPr id="9" name="Rectangle 8">
            <a:extLst>
              <a:ext uri="{FF2B5EF4-FFF2-40B4-BE49-F238E27FC236}">
                <a16:creationId xmlns:a16="http://schemas.microsoft.com/office/drawing/2014/main" id="{7473D0BF-AF11-45F5-BB2F-821B9D2932C3}"/>
              </a:ext>
            </a:extLst>
          </p:cNvPr>
          <p:cNvSpPr/>
          <p:nvPr/>
        </p:nvSpPr>
        <p:spPr>
          <a:xfrm>
            <a:off x="8086344" y="4675632"/>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There is a need to identify who is obtaining support and the quality and quantity of that support.</a:t>
            </a:r>
          </a:p>
        </p:txBody>
      </p:sp>
      <p:pic>
        <p:nvPicPr>
          <p:cNvPr id="13" name="Graphic 12" descr="Puzzle">
            <a:extLst>
              <a:ext uri="{FF2B5EF4-FFF2-40B4-BE49-F238E27FC236}">
                <a16:creationId xmlns:a16="http://schemas.microsoft.com/office/drawing/2014/main" id="{2A1820D6-D682-4C35-9419-5DFF6139FB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5796" y="1563455"/>
            <a:ext cx="914400" cy="914400"/>
          </a:xfrm>
          <a:prstGeom prst="rect">
            <a:avLst/>
          </a:prstGeom>
        </p:spPr>
      </p:pic>
      <p:pic>
        <p:nvPicPr>
          <p:cNvPr id="14" name="Graphic 13" descr="Puzzle">
            <a:extLst>
              <a:ext uri="{FF2B5EF4-FFF2-40B4-BE49-F238E27FC236}">
                <a16:creationId xmlns:a16="http://schemas.microsoft.com/office/drawing/2014/main" id="{F12165A0-7E30-423D-90D3-118DFAFED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1808" y="1436221"/>
            <a:ext cx="914400" cy="914400"/>
          </a:xfrm>
          <a:prstGeom prst="rect">
            <a:avLst/>
          </a:prstGeom>
        </p:spPr>
      </p:pic>
      <p:pic>
        <p:nvPicPr>
          <p:cNvPr id="15" name="Graphic 14" descr="Puzzle">
            <a:extLst>
              <a:ext uri="{FF2B5EF4-FFF2-40B4-BE49-F238E27FC236}">
                <a16:creationId xmlns:a16="http://schemas.microsoft.com/office/drawing/2014/main" id="{7B08C0F3-EC10-4303-9B19-FDDA716334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8465" y="3254184"/>
            <a:ext cx="914400" cy="914400"/>
          </a:xfrm>
          <a:prstGeom prst="rect">
            <a:avLst/>
          </a:prstGeom>
        </p:spPr>
      </p:pic>
      <p:pic>
        <p:nvPicPr>
          <p:cNvPr id="16" name="Graphic 15" descr="Puzzle">
            <a:extLst>
              <a:ext uri="{FF2B5EF4-FFF2-40B4-BE49-F238E27FC236}">
                <a16:creationId xmlns:a16="http://schemas.microsoft.com/office/drawing/2014/main" id="{5CD6543D-6C85-4895-B2E4-E438998C0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5403" y="3196087"/>
            <a:ext cx="914400" cy="914400"/>
          </a:xfrm>
          <a:prstGeom prst="rect">
            <a:avLst/>
          </a:prstGeom>
        </p:spPr>
      </p:pic>
      <p:pic>
        <p:nvPicPr>
          <p:cNvPr id="17" name="Graphic 16" descr="Puzzle">
            <a:extLst>
              <a:ext uri="{FF2B5EF4-FFF2-40B4-BE49-F238E27FC236}">
                <a16:creationId xmlns:a16="http://schemas.microsoft.com/office/drawing/2014/main" id="{671580CB-F202-4B9E-A8B2-85E21452A1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3322" y="1474756"/>
            <a:ext cx="914400" cy="914400"/>
          </a:xfrm>
          <a:prstGeom prst="rect">
            <a:avLst/>
          </a:prstGeom>
        </p:spPr>
      </p:pic>
      <p:pic>
        <p:nvPicPr>
          <p:cNvPr id="18" name="Graphic 17" descr="Puzzle">
            <a:extLst>
              <a:ext uri="{FF2B5EF4-FFF2-40B4-BE49-F238E27FC236}">
                <a16:creationId xmlns:a16="http://schemas.microsoft.com/office/drawing/2014/main" id="{FF7C4C89-4F49-4D4D-855F-8197C7EAF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0128" y="4895088"/>
            <a:ext cx="914400" cy="914400"/>
          </a:xfrm>
          <a:prstGeom prst="rect">
            <a:avLst/>
          </a:prstGeom>
        </p:spPr>
      </p:pic>
      <p:pic>
        <p:nvPicPr>
          <p:cNvPr id="19" name="Graphic 18" descr="Puzzle">
            <a:extLst>
              <a:ext uri="{FF2B5EF4-FFF2-40B4-BE49-F238E27FC236}">
                <a16:creationId xmlns:a16="http://schemas.microsoft.com/office/drawing/2014/main" id="{9814FBFF-00E3-4279-923A-0BF81C74C2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1588" y="4946469"/>
            <a:ext cx="914400" cy="914400"/>
          </a:xfrm>
          <a:prstGeom prst="rect">
            <a:avLst/>
          </a:prstGeom>
        </p:spPr>
      </p:pic>
      <p:pic>
        <p:nvPicPr>
          <p:cNvPr id="10" name="slide 3">
            <a:hlinkClick r:id="" action="ppaction://media"/>
            <a:extLst>
              <a:ext uri="{FF2B5EF4-FFF2-40B4-BE49-F238E27FC236}">
                <a16:creationId xmlns:a16="http://schemas.microsoft.com/office/drawing/2014/main" id="{775F3E84-23EB-4AF7-810B-FF417EBD26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129369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0" y="-5835"/>
            <a:ext cx="7776292" cy="955507"/>
          </a:xfrm>
        </p:spPr>
        <p:txBody>
          <a:bodyPr/>
          <a:lstStyle/>
          <a:p>
            <a:r>
              <a:rPr lang="en-US" dirty="0"/>
              <a:t>The Role of the Mentor Teacher</a:t>
            </a:r>
          </a:p>
        </p:txBody>
      </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185189" y="1148897"/>
            <a:ext cx="6453356" cy="4256140"/>
          </a:xfrm>
        </p:spPr>
        <p:txBody>
          <a:bodyPr>
            <a:normAutofit fontScale="92500" lnSpcReduction="10000"/>
          </a:bodyPr>
          <a:lstStyle/>
          <a:p>
            <a:pPr algn="ctr"/>
            <a:r>
              <a:rPr lang="en-US" dirty="0"/>
              <a:t>The Mentor Teacher provides support to the Teacher Intern  on his or her campus on a day-to-day basis, ensuring that the Teacher Intern has the necessary tools and support to successfully navigate campus and curricular expectations through modeling, conferencing and encouraging.  This level of support will help the Teacher Intern use their knowledge and skills to effectively carry out the role of a classroom teacher at a successful level and retain them in that role.</a:t>
            </a:r>
            <a:endParaRPr lang="en-US" noProof="1"/>
          </a:p>
          <a:p>
            <a:pPr algn="ctr"/>
            <a:r>
              <a:rPr lang="en-US" noProof="1"/>
              <a:t>Mentor Teachers are a part of the Professional Network in place for the Teacher Intern.  In addition to the Mentor Teacher, the Building Principal, and the Field Supervisor make up the team that supports and promotes the personal and professional well-being of early career teachers.</a:t>
            </a:r>
          </a:p>
          <a:p>
            <a:pPr algn="ctr"/>
            <a:r>
              <a:rPr lang="en-US" noProof="1"/>
              <a:t>The Alternative Teacher Certification staff is available to support both the Mentor teachers and the Teacher Interns in their collaboration.  </a:t>
            </a:r>
          </a:p>
          <a:p>
            <a:endParaRPr lang="en-US" noProof="1"/>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1145309"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3697432" y="6562004"/>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2349947"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B5F4F72-A0A8-45F3-AF39-DCA614001206}"/>
              </a:ext>
            </a:extLst>
          </p:cNvPr>
          <p:cNvSpPr txBox="1"/>
          <p:nvPr/>
        </p:nvSpPr>
        <p:spPr>
          <a:xfrm>
            <a:off x="6638545" y="3511097"/>
            <a:ext cx="5185955" cy="230832"/>
          </a:xfrm>
          <a:prstGeom prst="rect">
            <a:avLst/>
          </a:prstGeom>
          <a:noFill/>
        </p:spPr>
        <p:txBody>
          <a:bodyPr wrap="square" rtlCol="0">
            <a:spAutoFit/>
          </a:bodyPr>
          <a:lstStyle/>
          <a:p>
            <a:r>
              <a:rPr lang="en-US" sz="900" dirty="0">
                <a:hlinkClick r:id="rId4" tooltip="http://www.elasticmind.ca/innerpreneur/index.php/2011/05/05/exploring-peer-to-peer-mentorship/"/>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20" name="Picture 19">
            <a:extLst>
              <a:ext uri="{FF2B5EF4-FFF2-40B4-BE49-F238E27FC236}">
                <a16:creationId xmlns:a16="http://schemas.microsoft.com/office/drawing/2014/main" id="{F1FC8205-A45B-4495-9783-156243C3B17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59874" y="1283165"/>
            <a:ext cx="4283606" cy="3876664"/>
          </a:xfrm>
          <a:prstGeom prst="rect">
            <a:avLst/>
          </a:prstGeom>
        </p:spPr>
      </p:pic>
      <p:pic>
        <p:nvPicPr>
          <p:cNvPr id="5" name="slide 4">
            <a:hlinkClick r:id="" action="ppaction://media"/>
            <a:extLst>
              <a:ext uri="{FF2B5EF4-FFF2-40B4-BE49-F238E27FC236}">
                <a16:creationId xmlns:a16="http://schemas.microsoft.com/office/drawing/2014/main" id="{A741EF26-6217-4059-84D3-6B227C7313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6983265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855392-9FED-4979-8AC6-A73037648D43}"/>
              </a:ext>
            </a:extLst>
          </p:cNvPr>
          <p:cNvSpPr>
            <a:spLocks noGrp="1"/>
          </p:cNvSpPr>
          <p:nvPr>
            <p:ph type="title"/>
          </p:nvPr>
        </p:nvSpPr>
        <p:spPr>
          <a:xfrm>
            <a:off x="862149" y="26511"/>
            <a:ext cx="9013371" cy="1326105"/>
          </a:xfrm>
        </p:spPr>
        <p:txBody>
          <a:bodyPr/>
          <a:lstStyle/>
          <a:p>
            <a:pPr algn="ctr"/>
            <a:r>
              <a:rPr lang="en-US" dirty="0"/>
              <a:t>Qualifications and Responsibilities</a:t>
            </a:r>
          </a:p>
        </p:txBody>
      </p:sp>
      <p:graphicFrame>
        <p:nvGraphicFramePr>
          <p:cNvPr id="10" name="Content Placeholder 2" descr="Content Placeholder">
            <a:extLst>
              <a:ext uri="{FF2B5EF4-FFF2-40B4-BE49-F238E27FC236}">
                <a16:creationId xmlns:a16="http://schemas.microsoft.com/office/drawing/2014/main" id="{47A11266-E870-4547-80E5-8133E862A757}"/>
              </a:ext>
            </a:extLst>
          </p:cNvPr>
          <p:cNvGraphicFramePr>
            <a:graphicFrameLocks noGrp="1"/>
          </p:cNvGraphicFramePr>
          <p:nvPr>
            <p:ph idx="1"/>
            <p:extLst>
              <p:ext uri="{D42A27DB-BD31-4B8C-83A1-F6EECF244321}">
                <p14:modId xmlns:p14="http://schemas.microsoft.com/office/powerpoint/2010/main" val="199943088"/>
              </p:ext>
            </p:extLst>
          </p:nvPr>
        </p:nvGraphicFramePr>
        <p:xfrm>
          <a:off x="408432" y="1416015"/>
          <a:ext cx="10538242" cy="4728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32934DE9-1653-4F9E-B307-C53A27B2182D}"/>
              </a:ext>
            </a:extLst>
          </p:cNvPr>
          <p:cNvSpPr>
            <a:spLocks noGrp="1"/>
          </p:cNvSpPr>
          <p:nvPr>
            <p:ph type="sldNum" sz="quarter" idx="10"/>
          </p:nvPr>
        </p:nvSpPr>
        <p:spPr/>
        <p:txBody>
          <a:bodyPr/>
          <a:lstStyle/>
          <a:p>
            <a:r>
              <a:rPr lang="en-US"/>
              <a:t>PAGE </a:t>
            </a:r>
            <a:fld id="{4A9B5881-4007-4345-955A-79C2656F0C49}" type="slidenum">
              <a:rPr lang="en-US" smtClean="0"/>
              <a:pPr/>
              <a:t>5</a:t>
            </a:fld>
            <a:endParaRPr lang="en-US" dirty="0"/>
          </a:p>
        </p:txBody>
      </p:sp>
      <p:sp>
        <p:nvSpPr>
          <p:cNvPr id="8" name="Rectangle 7">
            <a:extLst>
              <a:ext uri="{FF2B5EF4-FFF2-40B4-BE49-F238E27FC236}">
                <a16:creationId xmlns:a16="http://schemas.microsoft.com/office/drawing/2014/main" id="{5FE2B34C-7760-453F-8A81-50335F1BD6C4}"/>
              </a:ext>
              <a:ext uri="{C183D7F6-B498-43B3-948B-1728B52AA6E4}">
                <adec:decorative xmlns:adec="http://schemas.microsoft.com/office/drawing/2017/decorative" val="1"/>
              </a:ext>
            </a:extLst>
          </p:cNvPr>
          <p:cNvSpPr/>
          <p:nvPr/>
        </p:nvSpPr>
        <p:spPr>
          <a:xfrm>
            <a:off x="1145309" y="6557847"/>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9" name="Rectangle 8">
            <a:extLst>
              <a:ext uri="{FF2B5EF4-FFF2-40B4-BE49-F238E27FC236}">
                <a16:creationId xmlns:a16="http://schemas.microsoft.com/office/drawing/2014/main" id="{8BED1379-2C64-4902-A414-90051165C903}"/>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1" name="Rectangle 10">
            <a:extLst>
              <a:ext uri="{FF2B5EF4-FFF2-40B4-BE49-F238E27FC236}">
                <a16:creationId xmlns:a16="http://schemas.microsoft.com/office/drawing/2014/main" id="{774383B4-AACC-4685-AB80-6888FAA0B696}"/>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3" name="Rectangle 12">
            <a:extLst>
              <a:ext uri="{FF2B5EF4-FFF2-40B4-BE49-F238E27FC236}">
                <a16:creationId xmlns:a16="http://schemas.microsoft.com/office/drawing/2014/main" id="{EEC3D0FF-B59D-47D4-8EEE-5EF3EA7C3CC0}"/>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7" name="Isosceles Triangle 16">
            <a:extLst>
              <a:ext uri="{FF2B5EF4-FFF2-40B4-BE49-F238E27FC236}">
                <a16:creationId xmlns:a16="http://schemas.microsoft.com/office/drawing/2014/main" id="{C1168A37-F12A-42E8-A95E-69747461C003}"/>
              </a:ext>
              <a:ext uri="{C183D7F6-B498-43B3-948B-1728B52AA6E4}">
                <adec:decorative xmlns:adec="http://schemas.microsoft.com/office/drawing/2017/decorative" val="1"/>
              </a:ext>
            </a:extLst>
          </p:cNvPr>
          <p:cNvSpPr/>
          <p:nvPr/>
        </p:nvSpPr>
        <p:spPr>
          <a:xfrm rot="10800000">
            <a:off x="4902070"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Graduation cap">
            <a:extLst>
              <a:ext uri="{FF2B5EF4-FFF2-40B4-BE49-F238E27FC236}">
                <a16:creationId xmlns:a16="http://schemas.microsoft.com/office/drawing/2014/main" id="{2C4F26DB-6BE7-44EB-BC1F-2245F58EE3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432" y="1548987"/>
            <a:ext cx="914400" cy="914400"/>
          </a:xfrm>
          <a:prstGeom prst="rect">
            <a:avLst/>
          </a:prstGeom>
        </p:spPr>
      </p:pic>
      <p:pic>
        <p:nvPicPr>
          <p:cNvPr id="7" name="Graphic 6" descr="Classroom">
            <a:extLst>
              <a:ext uri="{FF2B5EF4-FFF2-40B4-BE49-F238E27FC236}">
                <a16:creationId xmlns:a16="http://schemas.microsoft.com/office/drawing/2014/main" id="{9A1D1269-CFFA-4A60-8083-4AAF4E884E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5235" y="1665514"/>
            <a:ext cx="914400" cy="914400"/>
          </a:xfrm>
          <a:prstGeom prst="rect">
            <a:avLst/>
          </a:prstGeom>
        </p:spPr>
      </p:pic>
      <p:pic>
        <p:nvPicPr>
          <p:cNvPr id="2" name="slide 5">
            <a:hlinkClick r:id="" action="ppaction://media"/>
            <a:extLst>
              <a:ext uri="{FF2B5EF4-FFF2-40B4-BE49-F238E27FC236}">
                <a16:creationId xmlns:a16="http://schemas.microsoft.com/office/drawing/2014/main" id="{DDC6147D-CEF9-4F13-8A72-347BD8FE59B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980421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C939-0E69-486E-8424-DE7AB8A6391F}"/>
              </a:ext>
            </a:extLst>
          </p:cNvPr>
          <p:cNvSpPr>
            <a:spLocks noGrp="1"/>
          </p:cNvSpPr>
          <p:nvPr>
            <p:ph type="title"/>
          </p:nvPr>
        </p:nvSpPr>
        <p:spPr>
          <a:xfrm>
            <a:off x="838200" y="641855"/>
            <a:ext cx="10515600" cy="772107"/>
          </a:xfrm>
        </p:spPr>
        <p:txBody>
          <a:bodyPr/>
          <a:lstStyle/>
          <a:p>
            <a:pPr algn="ctr"/>
            <a:r>
              <a:rPr lang="en-US" dirty="0"/>
              <a:t>What Does a Mentor Teacher Provide?</a:t>
            </a:r>
          </a:p>
        </p:txBody>
      </p:sp>
      <p:sp>
        <p:nvSpPr>
          <p:cNvPr id="3" name="Content Placeholder 2">
            <a:extLst>
              <a:ext uri="{FF2B5EF4-FFF2-40B4-BE49-F238E27FC236}">
                <a16:creationId xmlns:a16="http://schemas.microsoft.com/office/drawing/2014/main" id="{1081FD7C-E719-4A3F-B23D-B838FB365E96}"/>
              </a:ext>
            </a:extLst>
          </p:cNvPr>
          <p:cNvSpPr>
            <a:spLocks noGrp="1"/>
          </p:cNvSpPr>
          <p:nvPr>
            <p:ph idx="1"/>
          </p:nvPr>
        </p:nvSpPr>
        <p:spPr/>
        <p:txBody>
          <a:bodyPr/>
          <a:lstStyle/>
          <a:p>
            <a:r>
              <a:rPr lang="en-US" dirty="0"/>
              <a:t>Orientation to the logistics of the school- rules/procedures, resources, classroom management, lesson planning, establishing a positive classroom climate, getting off to a great start</a:t>
            </a:r>
          </a:p>
          <a:p>
            <a:endParaRPr lang="en-US" dirty="0"/>
          </a:p>
          <a:p>
            <a:r>
              <a:rPr lang="en-US" dirty="0"/>
              <a:t>Assistance- Collaborator, Coach, Role Model, Evaluator</a:t>
            </a:r>
          </a:p>
          <a:p>
            <a:endParaRPr lang="en-US" dirty="0"/>
          </a:p>
          <a:p>
            <a:r>
              <a:rPr lang="en-US" dirty="0"/>
              <a:t>Support- Advisor, Resource, Friend ( sometimes they just need a smile and some chocolate!)</a:t>
            </a:r>
          </a:p>
        </p:txBody>
      </p:sp>
      <p:sp>
        <p:nvSpPr>
          <p:cNvPr id="4" name="Slide Number Placeholder 3">
            <a:extLst>
              <a:ext uri="{FF2B5EF4-FFF2-40B4-BE49-F238E27FC236}">
                <a16:creationId xmlns:a16="http://schemas.microsoft.com/office/drawing/2014/main" id="{1F6BC5E0-B115-400B-9AF0-569961409E16}"/>
              </a:ext>
            </a:extLst>
          </p:cNvPr>
          <p:cNvSpPr>
            <a:spLocks noGrp="1"/>
          </p:cNvSpPr>
          <p:nvPr>
            <p:ph type="sldNum" sz="quarter" idx="10"/>
          </p:nvPr>
        </p:nvSpPr>
        <p:spPr/>
        <p:txBody>
          <a:bodyPr/>
          <a:lstStyle/>
          <a:p>
            <a:r>
              <a:rPr lang="en-US"/>
              <a:t>PAGE </a:t>
            </a:r>
            <a:fld id="{4A9B5881-4007-4345-955A-79C2656F0C49}" type="slidenum">
              <a:rPr lang="en-US" smtClean="0"/>
              <a:pPr/>
              <a:t>6</a:t>
            </a:fld>
            <a:endParaRPr lang="en-US" dirty="0"/>
          </a:p>
        </p:txBody>
      </p:sp>
      <p:pic>
        <p:nvPicPr>
          <p:cNvPr id="6" name="Recorded Sound">
            <a:hlinkClick r:id="" action="ppaction://media"/>
            <a:extLst>
              <a:ext uri="{FF2B5EF4-FFF2-40B4-BE49-F238E27FC236}">
                <a16:creationId xmlns:a16="http://schemas.microsoft.com/office/drawing/2014/main" id="{A2F326CA-5638-4038-A22B-45D23D43C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805329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0803DC-6946-4CC7-B5F3-EB51FFEEE6E7}"/>
              </a:ext>
            </a:extLst>
          </p:cNvPr>
          <p:cNvSpPr>
            <a:spLocks noGrp="1"/>
          </p:cNvSpPr>
          <p:nvPr>
            <p:ph type="sldNum" sz="quarter" idx="10"/>
          </p:nvPr>
        </p:nvSpPr>
        <p:spPr/>
        <p:txBody>
          <a:bodyPr/>
          <a:lstStyle/>
          <a:p>
            <a:r>
              <a:rPr lang="en-US"/>
              <a:t>PAGE </a:t>
            </a:r>
            <a:fld id="{4A9B5881-4007-4345-955A-79C2656F0C49}" type="slidenum">
              <a:rPr lang="en-US" smtClean="0"/>
              <a:pPr/>
              <a:t>7</a:t>
            </a:fld>
            <a:endParaRPr lang="en-US" dirty="0"/>
          </a:p>
        </p:txBody>
      </p:sp>
      <p:pic>
        <p:nvPicPr>
          <p:cNvPr id="1026" name="Picture 2" descr="DCTA | Self-Care is Student Care">
            <a:extLst>
              <a:ext uri="{FF2B5EF4-FFF2-40B4-BE49-F238E27FC236}">
                <a16:creationId xmlns:a16="http://schemas.microsoft.com/office/drawing/2014/main" id="{E18F6813-CEF6-4440-BB06-EC2BD6C54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392" y="370141"/>
            <a:ext cx="8394192" cy="577600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2B3AEA5B-56D5-4DAA-A8DA-FA2395F3CD19}"/>
              </a:ext>
            </a:extLst>
          </p:cNvPr>
          <p:cNvSpPr/>
          <p:nvPr/>
        </p:nvSpPr>
        <p:spPr>
          <a:xfrm>
            <a:off x="3054096" y="4672584"/>
            <a:ext cx="978408" cy="484632"/>
          </a:xfrm>
          <a:prstGeom prst="righ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74178BED-6B90-480F-A6A6-4ACE500F37D1}"/>
              </a:ext>
            </a:extLst>
          </p:cNvPr>
          <p:cNvSpPr/>
          <p:nvPr/>
        </p:nvSpPr>
        <p:spPr>
          <a:xfrm>
            <a:off x="4359075" y="5656940"/>
            <a:ext cx="461119" cy="70453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C563DBF7-5AAE-4D11-BDA6-2B2691F72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8406013"/>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B6C67-4FC7-4A36-98CB-DB9A0065DB8A}"/>
              </a:ext>
            </a:extLst>
          </p:cNvPr>
          <p:cNvSpPr>
            <a:spLocks noGrp="1"/>
          </p:cNvSpPr>
          <p:nvPr>
            <p:ph type="title"/>
          </p:nvPr>
        </p:nvSpPr>
        <p:spPr>
          <a:xfrm>
            <a:off x="1648097" y="315008"/>
            <a:ext cx="8049768" cy="1326105"/>
          </a:xfrm>
        </p:spPr>
        <p:txBody>
          <a:bodyPr/>
          <a:lstStyle/>
          <a:p>
            <a:r>
              <a:rPr lang="en-US" dirty="0"/>
              <a:t>What Makes a Good Mentor Teacher?</a:t>
            </a:r>
          </a:p>
        </p:txBody>
      </p:sp>
      <p:sp>
        <p:nvSpPr>
          <p:cNvPr id="4" name="Content Placeholder 3">
            <a:extLst>
              <a:ext uri="{FF2B5EF4-FFF2-40B4-BE49-F238E27FC236}">
                <a16:creationId xmlns:a16="http://schemas.microsoft.com/office/drawing/2014/main" id="{57DB29AA-0F6C-4B27-8614-2E2FF81F938D}"/>
              </a:ext>
            </a:extLst>
          </p:cNvPr>
          <p:cNvSpPr>
            <a:spLocks noGrp="1"/>
          </p:cNvSpPr>
          <p:nvPr>
            <p:ph idx="1"/>
          </p:nvPr>
        </p:nvSpPr>
        <p:spPr/>
        <p:txBody>
          <a:bodyPr>
            <a:normAutofit fontScale="92500" lnSpcReduction="20000"/>
          </a:bodyPr>
          <a:lstStyle/>
          <a:p>
            <a:r>
              <a:rPr lang="en-US" dirty="0"/>
              <a:t>Mentoring is a form of teaching that benefits the Intern and the Mentor.   Good Mentor Teachers understand the typical needs and challenges of the beginning teacher and they develop strategies to assist the beginning teacher.  Good Mentor Teachers:</a:t>
            </a:r>
          </a:p>
          <a:p>
            <a:r>
              <a:rPr lang="en-US" dirty="0"/>
              <a:t>Model being a learning pro- share expertise, knowledge and professional skills.  Show the Teacher Intern how and where to look for answers and how to use them effectively</a:t>
            </a:r>
          </a:p>
          <a:p>
            <a:r>
              <a:rPr lang="en-US" dirty="0"/>
              <a:t>Share why and how planning decisions are made.</a:t>
            </a:r>
          </a:p>
          <a:p>
            <a:r>
              <a:rPr lang="en-US" dirty="0"/>
              <a:t>Demonstrate a positive attitude and enthusiasm for teaching and mentoring</a:t>
            </a:r>
          </a:p>
          <a:p>
            <a:r>
              <a:rPr lang="en-US" dirty="0"/>
              <a:t>Keep children as learners at the forefront- primary focus.  Model how things look through the lens of a child. </a:t>
            </a:r>
          </a:p>
          <a:p>
            <a:r>
              <a:rPr lang="en-US" dirty="0"/>
              <a:t>Participate in ongoing learning and growth.  Learn from the Teacher Intern.  Find topics of mutual interest. </a:t>
            </a:r>
          </a:p>
          <a:p>
            <a:r>
              <a:rPr lang="en-US" dirty="0"/>
              <a:t>Provide frequent constructive feedback to the Teacher Intern, starting with the positives.  Frame questions and feedback to allow Intern to reflect and grow.   Agree when and how to give feedback and agree that feedback is not criticism.  Be explicit about teaching practice, but communicate that the Teacher Intern does not just need to copy the Mentor Teacher.  Encourage them to develop their own practice and make their own decisions; but guide them with functional feedback and discussion to aid in developing solid practice.  </a:t>
            </a:r>
          </a:p>
          <a:p>
            <a:pPr marL="0" indent="0">
              <a:buNone/>
            </a:pPr>
            <a:endParaRPr lang="en-US" dirty="0"/>
          </a:p>
        </p:txBody>
      </p:sp>
      <p:sp>
        <p:nvSpPr>
          <p:cNvPr id="2" name="Slide Number Placeholder 1">
            <a:extLst>
              <a:ext uri="{FF2B5EF4-FFF2-40B4-BE49-F238E27FC236}">
                <a16:creationId xmlns:a16="http://schemas.microsoft.com/office/drawing/2014/main" id="{47D3ABB8-7121-4926-A2D6-3E1FFA2DBB7C}"/>
              </a:ext>
            </a:extLst>
          </p:cNvPr>
          <p:cNvSpPr>
            <a:spLocks noGrp="1"/>
          </p:cNvSpPr>
          <p:nvPr>
            <p:ph type="sldNum" sz="quarter" idx="10"/>
          </p:nvPr>
        </p:nvSpPr>
        <p:spPr/>
        <p:txBody>
          <a:bodyPr/>
          <a:lstStyle/>
          <a:p>
            <a:r>
              <a:rPr lang="en-US"/>
              <a:t>PAGE </a:t>
            </a:r>
            <a:fld id="{4A9B5881-4007-4345-955A-79C2656F0C49}" type="slidenum">
              <a:rPr lang="en-US" smtClean="0"/>
              <a:pPr/>
              <a:t>8</a:t>
            </a:fld>
            <a:endParaRPr lang="en-US" dirty="0"/>
          </a:p>
        </p:txBody>
      </p:sp>
      <p:pic>
        <p:nvPicPr>
          <p:cNvPr id="5" name="Recorded Sound">
            <a:hlinkClick r:id="" action="ppaction://media"/>
            <a:extLst>
              <a:ext uri="{FF2B5EF4-FFF2-40B4-BE49-F238E27FC236}">
                <a16:creationId xmlns:a16="http://schemas.microsoft.com/office/drawing/2014/main" id="{C5256A7D-3E40-4743-A932-DA2BA0982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3676393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0E73-D5B0-4AD0-ACF3-B8098D467C44}"/>
              </a:ext>
            </a:extLst>
          </p:cNvPr>
          <p:cNvSpPr>
            <a:spLocks noGrp="1"/>
          </p:cNvSpPr>
          <p:nvPr>
            <p:ph type="title"/>
          </p:nvPr>
        </p:nvSpPr>
        <p:spPr>
          <a:xfrm>
            <a:off x="838199" y="364856"/>
            <a:ext cx="10278291" cy="1326105"/>
          </a:xfrm>
        </p:spPr>
        <p:txBody>
          <a:bodyPr/>
          <a:lstStyle/>
          <a:p>
            <a:r>
              <a:rPr lang="en-US" dirty="0"/>
              <a:t>What Makes a Good Mentor Teacher, continued</a:t>
            </a:r>
          </a:p>
        </p:txBody>
      </p:sp>
      <p:sp>
        <p:nvSpPr>
          <p:cNvPr id="3" name="Content Placeholder 2">
            <a:extLst>
              <a:ext uri="{FF2B5EF4-FFF2-40B4-BE49-F238E27FC236}">
                <a16:creationId xmlns:a16="http://schemas.microsoft.com/office/drawing/2014/main" id="{CC77586C-3581-4375-BA41-1F7CD90C1C62}"/>
              </a:ext>
            </a:extLst>
          </p:cNvPr>
          <p:cNvSpPr>
            <a:spLocks noGrp="1"/>
          </p:cNvSpPr>
          <p:nvPr>
            <p:ph idx="1"/>
          </p:nvPr>
        </p:nvSpPr>
        <p:spPr/>
        <p:txBody>
          <a:bodyPr/>
          <a:lstStyle/>
          <a:p>
            <a:r>
              <a:rPr lang="en-US" dirty="0"/>
              <a:t>Work on one goal at a time.  Classroom management is usually first.  Decide when, where and how to step in and help when needed.  Give acceptance and support.</a:t>
            </a:r>
          </a:p>
          <a:p>
            <a:r>
              <a:rPr lang="en-US" dirty="0"/>
              <a:t>Regularly meet with and build relationship with Teacher Intern to build trust and a safe and constructive relationship.  Knowledge is developed through collaboration.  Don’t allow things to build up.</a:t>
            </a:r>
          </a:p>
          <a:p>
            <a:r>
              <a:rPr lang="en-US" dirty="0"/>
              <a:t>Listen and allow Teacher Intern to come to own conclusions and solutions.</a:t>
            </a:r>
          </a:p>
          <a:p>
            <a:r>
              <a:rPr lang="en-US" dirty="0"/>
              <a:t>Celebrate successes and growth.</a:t>
            </a:r>
          </a:p>
          <a:p>
            <a:r>
              <a:rPr lang="en-US" dirty="0"/>
              <a:t>Show your own weaknesses in teaching.  Share your stories.  Give yourself permission to not know.</a:t>
            </a:r>
          </a:p>
          <a:p>
            <a:r>
              <a:rPr lang="en-US" dirty="0"/>
              <a:t>Feedback is a two way conversation- both must be willing to accept it.   </a:t>
            </a:r>
          </a:p>
          <a:p>
            <a:r>
              <a:rPr lang="en-US" dirty="0"/>
              <a:t>Tell the truth no matter what.  Voice mistakes; be honest and open-minded.   Be direct, but not hurtful.  Targeted feedback with suggested remedies.  Ask questions. </a:t>
            </a:r>
          </a:p>
          <a:p>
            <a:endParaRPr lang="en-US" dirty="0"/>
          </a:p>
          <a:p>
            <a:endParaRPr lang="en-US" dirty="0"/>
          </a:p>
        </p:txBody>
      </p:sp>
      <p:sp>
        <p:nvSpPr>
          <p:cNvPr id="4" name="Slide Number Placeholder 3">
            <a:extLst>
              <a:ext uri="{FF2B5EF4-FFF2-40B4-BE49-F238E27FC236}">
                <a16:creationId xmlns:a16="http://schemas.microsoft.com/office/drawing/2014/main" id="{E08CA5F4-6F8A-4866-9195-E19FECE038F9}"/>
              </a:ext>
            </a:extLst>
          </p:cNvPr>
          <p:cNvSpPr>
            <a:spLocks noGrp="1"/>
          </p:cNvSpPr>
          <p:nvPr>
            <p:ph type="sldNum" sz="quarter" idx="10"/>
          </p:nvPr>
        </p:nvSpPr>
        <p:spPr/>
        <p:txBody>
          <a:bodyPr/>
          <a:lstStyle/>
          <a:p>
            <a:r>
              <a:rPr lang="en-US"/>
              <a:t>PAGE </a:t>
            </a:r>
            <a:fld id="{4A9B5881-4007-4345-955A-79C2656F0C49}" type="slidenum">
              <a:rPr lang="en-US" smtClean="0"/>
              <a:pPr/>
              <a:t>9</a:t>
            </a:fld>
            <a:endParaRPr lang="en-US" dirty="0"/>
          </a:p>
        </p:txBody>
      </p:sp>
      <p:pic>
        <p:nvPicPr>
          <p:cNvPr id="5" name="Recorded Sound">
            <a:hlinkClick r:id="" action="ppaction://media"/>
            <a:extLst>
              <a:ext uri="{FF2B5EF4-FFF2-40B4-BE49-F238E27FC236}">
                <a16:creationId xmlns:a16="http://schemas.microsoft.com/office/drawing/2014/main" id="{FB53738A-A63D-4A8A-BE29-73C26D12C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765327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2.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E32C0B-4052-44CB-9341-8AD8B2CC4712}">
  <ds:schemaRefs>
    <ds:schemaRef ds:uri="71af3243-3dd4-4a8d-8c0d-dd76da1f02a5"/>
    <ds:schemaRef ds:uri="http://purl.org/dc/elements/1.1/"/>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16c05727-aa75-4e4a-9b5f-8a80a11658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1833</Words>
  <Application>Microsoft Office PowerPoint</Application>
  <PresentationFormat>Widescreen</PresentationFormat>
  <Paragraphs>162</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The Mentor Teacher</vt:lpstr>
      <vt:lpstr>Course Outline</vt:lpstr>
      <vt:lpstr>Informal mentoring(buddy system) is not enough.</vt:lpstr>
      <vt:lpstr>The Role of the Mentor Teacher</vt:lpstr>
      <vt:lpstr>Qualifications and Responsibilities</vt:lpstr>
      <vt:lpstr>What Does a Mentor Teacher Provide?</vt:lpstr>
      <vt:lpstr>PowerPoint Presentation</vt:lpstr>
      <vt:lpstr>What Makes a Good Mentor Teacher?</vt:lpstr>
      <vt:lpstr>What Makes a Good Mentor Teacher, continued</vt:lpstr>
      <vt:lpstr>What is targeted or functional feedback?</vt:lpstr>
      <vt:lpstr>Working Effectively    with a Teacher Intern</vt:lpstr>
      <vt:lpstr>Working Effectively with an Intern, continued</vt:lpstr>
      <vt:lpstr>Critical Tasks Beginning Teachers Need Help With</vt:lpstr>
      <vt:lpstr>Tasks, Continued</vt:lpstr>
      <vt:lpstr>What is EdTPA? </vt:lpstr>
      <vt:lpstr>Formal Observations of the Teacher Intern</vt:lpstr>
      <vt:lpstr>Teacher Intern observing the Mentor Teacher</vt:lpstr>
      <vt:lpstr>Thank you for being a part of our Professional Network!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2021-07-21T18:00:42Z</dcterms:created>
  <dcterms:modified xsi:type="dcterms:W3CDTF">2021-08-10T18:36:32Z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