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76" r:id="rId5"/>
    <p:sldId id="259" r:id="rId6"/>
    <p:sldId id="262" r:id="rId7"/>
    <p:sldId id="263" r:id="rId8"/>
    <p:sldId id="267" r:id="rId9"/>
    <p:sldId id="268" r:id="rId10"/>
    <p:sldId id="275" r:id="rId11"/>
    <p:sldId id="273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B50794-C8DE-41BB-B2C6-F524222DA327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7EE2390-7DAE-47CB-A5B0-A51980DC1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A1F4-C82C-41EB-9464-46FF29018897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06AA587-1174-4009-9AE0-1BAA728F7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774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6D8E-635F-4A06-BF5A-DAC491D1CB6C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2A4D2-D8F2-4BD2-915A-432CA6BAFD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33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B2D77-836F-400B-866D-EC032159BCD4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6B4E-7919-4CD8-8292-102F1E6C97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8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389B-D7E2-495F-A5FA-67008F01F33A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827D8-AF22-40B8-B215-03E3BE3AE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50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FCFA-F9F0-4C61-B349-89DB2A34FCB1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8EEA86-E7E6-40BB-8224-E0287696ED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249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8102-4D4E-46C9-954B-F3F4726C2633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AFE3-452E-4F2C-B2E3-743B74584E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01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52832-C9CF-40EF-B1B8-4630088C654D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5663-F715-4142-8519-68CD3C628F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18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3B0DC-1315-4D6C-A9F4-08562CB40440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D6F2-CB08-46DC-B340-184286B9C0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06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D9593-8318-4FB2-987D-566D882F8342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8BCAE-5AFC-4F65-A112-D0D27DEFCD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10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17B2E-91EF-4F4B-8457-79AB616EDDE4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13173-E8F1-4E60-95EE-BECDE2638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53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837F-DA7B-494F-A424-9BBFCD5B77BC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F9DAE-D517-477B-8E80-22B4EE04C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58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CAD9E5-8165-4208-8DD9-BB908E286C7A}" type="datetimeFigureOut">
              <a:rPr lang="en-US"/>
              <a:pPr>
                <a:defRPr/>
              </a:pPr>
              <a:t>12/4/2018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C5A71792-86B4-44C2-8A58-591B0B629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9" r:id="rId2"/>
    <p:sldLayoutId id="2147483768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9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838200" y="685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990600" y="838200"/>
            <a:ext cx="7315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latin typeface="Arial Rounded MT Bold" panose="020F0704030504030204" pitchFamily="34" charset="0"/>
              </a:rPr>
              <a:t>McLennan Community College’s Alternative Teacher Certification </a:t>
            </a: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930275" y="2743200"/>
            <a:ext cx="72390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 b="1">
                <a:latin typeface="Arial Rounded MT Bold" panose="020F0704030504030204" pitchFamily="34" charset="0"/>
              </a:rPr>
              <a:t>Clinical Teaching/ Student Teaching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001000" cy="4770438"/>
          </a:xfrm>
        </p:spPr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en-US" sz="2000" b="1" u="sng" dirty="0">
                <a:solidFill>
                  <a:prstClr val="black"/>
                </a:solidFill>
                <a:latin typeface="Arial Rounded MT Bold" pitchFamily="34" charset="0"/>
              </a:rPr>
              <a:t>Weeks 8 - 10: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en-US" sz="2000" b="1" i="1" dirty="0">
                <a:solidFill>
                  <a:prstClr val="black"/>
                </a:solidFill>
                <a:latin typeface="Arial Rounded MT Bold" pitchFamily="34" charset="0"/>
              </a:rPr>
              <a:t>Clinical Teacher assumes full responsibility for the classroom.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sz="2000" b="1" u="sng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b="1" u="sng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Field Supervisor will: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Communicate with the Clinical Teacher and Cooperating School Mentor Teacher via email, phone, etc.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Conduct </a:t>
            </a:r>
            <a:r>
              <a:rPr lang="en-US" sz="2000" b="1" i="1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Observation #2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of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Teacher as well as the Pre-Conference and Post-Conference with Clinical Teacher and Cooperating School Mentor Teacher.  Any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concerns about teaching, school policies and procedures, etc. can be voiced at this meeting.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reate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an Intervention Plan if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necessary, with input from Clinical Teacher, Cooperating School Mentor, and Campus Principal.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latin typeface="Arial Rounded MT Bold" pitchFamily="34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624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latin typeface="Arial Rounded MT Bold" pitchFamily="34" charset="0"/>
              </a:rPr>
              <a:t>Weeks 11 - 14</a:t>
            </a:r>
            <a:endParaRPr lang="en-US" sz="2000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0070C0"/>
                </a:solidFill>
                <a:latin typeface="Arial Rounded MT Bold" pitchFamily="34" charset="0"/>
              </a:rPr>
              <a:t>The Clinical Teacher will:</a:t>
            </a:r>
            <a:endParaRPr lang="en-US" sz="2000" u="sng" dirty="0">
              <a:solidFill>
                <a:srgbClr val="0070C0"/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Observe </a:t>
            </a: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other teachers in same subjects and/or grade levels.  Make note of different teaching strategies and classroom climates</a:t>
            </a:r>
            <a:r>
              <a:rPr lang="en-US" altLang="en-US" sz="20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.</a:t>
            </a:r>
            <a:endParaRPr lang="en-US" sz="2000" dirty="0">
              <a:solidFill>
                <a:srgbClr val="0070C0"/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 Compile all documents for Professional Portfolio.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 Gradually relinquish classroom duties back to the Cooperating School Mentor Teacher.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7030A0"/>
                </a:solidFill>
                <a:latin typeface="Arial Rounded MT Bold" pitchFamily="34" charset="0"/>
              </a:rPr>
              <a:t>The Cooperating School Mentor Teacher will: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 Schedule reflective discussions with the Clinical Teacher.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Complete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evaluation forms for the Clinical Teacher for submission to MCC’s Alternative Teacher Certification.</a:t>
            </a:r>
            <a:r>
              <a:rPr lang="en-US" sz="2000" b="1" dirty="0">
                <a:solidFill>
                  <a:srgbClr val="7030A0"/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Field Supervisor will:</a:t>
            </a:r>
            <a:endParaRPr lang="en-US" sz="2000" u="sng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Conduct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Observation #3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of the Clinical Teacher.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Complete all documentation for the Clinical Teacher.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Conference with the Cooperating School Mentor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Teacher and the Principal regarding the Clinical Teacher and recommendation for standard certification.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685800" y="630238"/>
            <a:ext cx="7162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latin typeface="Arial Rounded MT Bold" panose="020F0704030504030204" pitchFamily="34" charset="0"/>
              </a:rPr>
              <a:t>Weeks 1 – 2:</a:t>
            </a:r>
            <a:r>
              <a:rPr lang="en-US" altLang="en-US" sz="2000" b="1" u="sng"/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000" b="1" i="1">
                <a:latin typeface="Arial Rounded MT Bold" panose="020F0704030504030204" pitchFamily="34" charset="0"/>
              </a:rPr>
              <a:t>The Clinical Teacher is beginning to team teach with the Cooperating School Mentor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endParaRPr lang="en-US" altLang="en-US" sz="2000" b="1" i="1">
              <a:latin typeface="Arial Rounded MT Bold" panose="020F0704030504030204" pitchFamily="34" charset="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685800" y="1954213"/>
            <a:ext cx="78486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solidFill>
                  <a:srgbClr val="0070C0"/>
                </a:solidFill>
                <a:latin typeface="Arial Rounded MT Bold" panose="020F0704030504030204" pitchFamily="34" charset="0"/>
              </a:rPr>
              <a:t>The Clinical Teacher will</a:t>
            </a:r>
            <a:r>
              <a:rPr lang="en-US" altLang="en-US" sz="2000" b="1">
                <a:solidFill>
                  <a:srgbClr val="0070C0"/>
                </a:solidFill>
                <a:latin typeface="Arial Rounded MT Bold" panose="020F07040305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Become aware of the responsibilities, rules, policies and procedures of the classroom.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Learn student names by making a seating chart.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Practice effective communication skills with students, mentors, peers, and administrators.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Observe and shadow responsibilities of Cooperating School Mentor Teachers.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Begin to assist Cooperating School Mentor Teacher in team teaching or small group instruction in 1-2 classes.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Assume routine duties such as checking attendance, organizing room, making copies,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71513" y="1828800"/>
            <a:ext cx="8001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000" b="1" u="sng">
                <a:solidFill>
                  <a:srgbClr val="0070C0"/>
                </a:solidFill>
                <a:latin typeface="Arial Rounded MT Bold" panose="020F0704030504030204" pitchFamily="34" charset="0"/>
              </a:rPr>
              <a:t>The Clinical Teacher will</a:t>
            </a:r>
            <a:r>
              <a:rPr lang="en-US" altLang="en-US" sz="2000" b="1">
                <a:solidFill>
                  <a:srgbClr val="0070C0"/>
                </a:solidFill>
                <a:latin typeface="Arial Rounded MT Bold" panose="020F0704030504030204" pitchFamily="34" charset="0"/>
              </a:rPr>
              <a:t>: (continued…)</a:t>
            </a:r>
            <a:endParaRPr lang="en-US" altLang="en-US" sz="200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Develop a plan with the Cooperating School Mentor Teacher and grade level teaching team for classes, topics, and units to be taught during the 14 weeks.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Schedule time for reflective conversations with mentor.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Observe, analyze, and apply classroom management techniques that minimize discipline problems in classes.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Discuss Educator’s Code of Ethics with Cooperating Mentor Teacher and how it applies to professional practices of teachers.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Write a weekly reflection of observations made during the week.</a:t>
            </a:r>
            <a:r>
              <a:rPr lang="en-US" altLang="en-US" sz="2000" b="1" u="sng">
                <a:solidFill>
                  <a:srgbClr val="0070C0"/>
                </a:solidFill>
              </a:rPr>
              <a:t> </a:t>
            </a:r>
            <a:endParaRPr lang="en-US" altLang="en-US" sz="200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685800" y="630238"/>
            <a:ext cx="7162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latin typeface="Arial Rounded MT Bold" panose="020F0704030504030204" pitchFamily="34" charset="0"/>
              </a:rPr>
              <a:t>Weeks 1 – 2:</a:t>
            </a:r>
            <a:r>
              <a:rPr lang="en-US" altLang="en-US" sz="2000" b="1" u="sng"/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000" b="1" i="1">
                <a:latin typeface="Arial Rounded MT Bold" panose="020F0704030504030204" pitchFamily="34" charset="0"/>
              </a:rPr>
              <a:t>The Clinical Teacher is beginning to team teach with the Cooperating School Mentor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endParaRPr lang="en-US" altLang="en-US" sz="2000" b="1" i="1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685800" y="609600"/>
            <a:ext cx="75438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latin typeface="Arial Rounded MT Bold" panose="020F0704030504030204" pitchFamily="34" charset="0"/>
              </a:rPr>
              <a:t>Weeks 1 - 2: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000" b="1" i="1">
                <a:latin typeface="Arial Rounded MT Bold" panose="020F0704030504030204" pitchFamily="34" charset="0"/>
              </a:rPr>
              <a:t>The Clinical Teacher is beginning to team teach with the Cooperating School Mentor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u="sng"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solidFill>
                  <a:srgbClr val="7030A0"/>
                </a:solidFill>
                <a:latin typeface="Arial Rounded MT Bold" panose="020F0704030504030204" pitchFamily="34" charset="0"/>
              </a:rPr>
              <a:t>The Cooperating School Mentor Teacher will</a:t>
            </a:r>
            <a:r>
              <a:rPr lang="en-US" altLang="en-US" sz="2000" b="1">
                <a:solidFill>
                  <a:srgbClr val="7030A0"/>
                </a:solidFill>
                <a:latin typeface="Arial Rounded MT Bold" panose="020F0704030504030204" pitchFamily="34" charset="0"/>
              </a:rPr>
              <a:t>:</a:t>
            </a:r>
            <a:endParaRPr lang="en-US" altLang="en-US" sz="2000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Have a place for the Clinical Teacher to work/store materials that does not disturb the class.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Introduce the Clinical Teacher to class, neighboring teachers, office staff, or other school personnel.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Provide Clinical Teacher with class rosters, seating charts and resource materials such as textbooks.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Give the Clinical Teacher a copy of teacher and student handbooks and code of conduct.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Exchange phone numbers and establish a system for the Clinical Teacher to notify when they will not be present in at school.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Set aside time to discuss classroom rules and procedures.</a:t>
            </a:r>
            <a:r>
              <a:rPr lang="en-US" altLang="en-US" sz="2000" b="1" u="sng">
                <a:solidFill>
                  <a:srgbClr val="7030A0"/>
                </a:solidFill>
              </a:rPr>
              <a:t> </a:t>
            </a:r>
            <a:endParaRPr lang="en-US" altLang="en-US" sz="2000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7030A0"/>
                </a:solidFill>
                <a:latin typeface="Arial Rounded MT Bold" panose="020F0704030504030204" pitchFamily="34" charset="0"/>
              </a:rPr>
              <a:t>Share the TEKS and STAAR objectives that are the basis for classroom lesson planning.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838200" y="381000"/>
            <a:ext cx="77724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000" b="1" u="sng" dirty="0">
                <a:latin typeface="Arial Rounded MT Bold" panose="020F0704030504030204" pitchFamily="34" charset="0"/>
              </a:rPr>
              <a:t>Weeks 1 - 2: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en-US" altLang="en-US" sz="2000" b="1" i="1" dirty="0">
                <a:latin typeface="Arial Rounded MT Bold" panose="020F0704030504030204" pitchFamily="34" charset="0"/>
              </a:rPr>
              <a:t>The Clinical Teacher is beginning to team teach with the Cooperating School Mentor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000" b="1" u="sng" dirty="0"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000" b="1" u="sng" dirty="0">
                <a:solidFill>
                  <a:srgbClr val="7030A0"/>
                </a:solidFill>
                <a:latin typeface="Arial Rounded MT Bold" panose="020F0704030504030204" pitchFamily="34" charset="0"/>
              </a:rPr>
              <a:t>The Cooperating School Mentor Teacher will</a:t>
            </a:r>
            <a:r>
              <a:rPr lang="en-US" altLang="en-US" sz="20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: (continued…)</a:t>
            </a:r>
            <a:endParaRPr lang="en-US" altLang="en-US" sz="2000" dirty="0" smtClean="0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Discuss arrival, lunch, and dismissal times, as well as other topics such as parking places.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Provide Clinical Teacher with weekly lesson plans.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Include Clinical Teacher in instructional and administrative tasks such as planning, grading, student concerns, parent communication, etc.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Introduce the Clinical Teacher to the Special Education Services Team.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 Discuss modifications of teaching materials and tests with the Clinical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endParaRPr lang="en-US" altLang="en-US" sz="2000" dirty="0" smtClean="0">
              <a:latin typeface="Arial Rounded MT Bold" panose="020F07040305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Field Supervisor will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: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Visit with the Principal of the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school and the Cooperating School Mentor Teacher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to discuss the Clinical Teaching Practicum.</a:t>
            </a: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3400" y="685800"/>
            <a:ext cx="79248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latin typeface="Arial Rounded MT Bold" panose="020F0704030504030204" pitchFamily="34" charset="0"/>
              </a:rPr>
              <a:t>Weeks 3 – 5: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000" b="1" i="1">
                <a:latin typeface="Arial Rounded MT Bold" panose="020F0704030504030204" pitchFamily="34" charset="0"/>
              </a:rPr>
              <a:t>Clinical Teacher is team teaching with Cooperating School Mentor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endParaRPr lang="en-US" altLang="en-US" sz="2000" b="1" i="1"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u="sng">
                <a:solidFill>
                  <a:srgbClr val="0070C0"/>
                </a:solidFill>
                <a:latin typeface="Arial Rounded MT Bold" panose="020F0704030504030204" pitchFamily="34" charset="0"/>
              </a:rPr>
              <a:t>The Clinical Teacher will: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Seek feedback from Cooperating School Mentor Teacher on presentation and communication skills.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Develop a test including items at higher levels of thinking.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Develop a rubric or checklist designed to assess student learning on a project or open-ended assignment.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Visit the school library to understand resources available to teachers, equipment usage, and/or computer lab availability.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Assist with delivering parts of class lessons such as warm-up, vocabulary, KWL, grading, and assessments.</a:t>
            </a:r>
            <a:r>
              <a:rPr lang="en-US" altLang="en-US" sz="2000">
                <a:solidFill>
                  <a:srgbClr val="0070C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Write a weekly reflection of observations made during the week.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  <a:latin typeface="Arial Rounded MT Bold" panose="020F0704030504030204" pitchFamily="34" charset="0"/>
              </a:rPr>
              <a:t>Meet with a member of the LPAC to discuss policies and procedures for working with English Language Learners, including TELPAS, ELPS, and instructional strategies.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533400" y="609600"/>
            <a:ext cx="79248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000" b="1" u="sng" dirty="0" smtClean="0">
                <a:latin typeface="Arial Rounded MT Bold" panose="020F0704030504030204" pitchFamily="34" charset="0"/>
              </a:rPr>
              <a:t>Weeks 3 – 5: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en-US" altLang="en-US" sz="2000" b="1" i="1" dirty="0" smtClean="0">
                <a:latin typeface="Arial Rounded MT Bold" panose="020F0704030504030204" pitchFamily="34" charset="0"/>
              </a:rPr>
              <a:t>Clinical Teacher is team teaching with Cooperating School Mentor Teacher.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2000" dirty="0" smtClean="0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000" b="1" u="sng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The Cooperating School Mentor Teacher will:</a:t>
            </a:r>
            <a:endParaRPr lang="en-US" altLang="en-US" sz="2000" u="sng" dirty="0" smtClean="0">
              <a:solidFill>
                <a:srgbClr val="7030A0"/>
              </a:solidFill>
              <a:latin typeface="Arial Rounded MT Bold" panose="020F07040305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Begin gradually </a:t>
            </a:r>
            <a:r>
              <a:rPr lang="en-US" altLang="en-US" sz="20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transitioning the teaching of </a:t>
            </a: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classes </a:t>
            </a:r>
            <a:r>
              <a:rPr lang="en-US" altLang="en-US" sz="20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to the Clinical Teacher, providing </a:t>
            </a:r>
            <a:r>
              <a:rPr lang="en-US" altLang="en-US" sz="2000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support </a:t>
            </a:r>
            <a:r>
              <a:rPr lang="en-US" altLang="en-US" sz="2000" dirty="0">
                <a:solidFill>
                  <a:srgbClr val="7030A0"/>
                </a:solidFill>
                <a:latin typeface="Arial Rounded MT Bold" panose="020F0704030504030204" pitchFamily="34" charset="0"/>
              </a:rPr>
              <a:t>as necessary.</a:t>
            </a:r>
            <a:endParaRPr lang="en-US" sz="2000" dirty="0">
              <a:solidFill>
                <a:srgbClr val="7030A0"/>
              </a:solidFill>
              <a:latin typeface="Arial Rounded MT Bold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Provide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the Clinical Teacher with feedback on their </a:t>
            </a: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teaching process, management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and discipline strategies.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Have reflective conversations with the Clinical Teacher</a:t>
            </a: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Participate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in a three-way conference/evaluation with </a:t>
            </a: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Field Supervisor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and Clinical Teacher to discuss </a:t>
            </a: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Clinical Teacher’s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readiness for assuming </a:t>
            </a: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all teaching </a:t>
            </a: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responsibilities for the </a:t>
            </a:r>
            <a:r>
              <a:rPr lang="en-US" sz="2000" dirty="0" smtClean="0">
                <a:solidFill>
                  <a:srgbClr val="7030A0"/>
                </a:solidFill>
                <a:latin typeface="Arial Rounded MT Bold" pitchFamily="34" charset="0"/>
              </a:rPr>
              <a:t>classroom.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 panose="05020102010507070707" pitchFamily="18" charset="2"/>
              <a:buNone/>
              <a:defRPr/>
            </a:pPr>
            <a:endParaRPr lang="en-US" sz="2000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Field Supervisor will: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Conduct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observation #1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of the Clinical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Teacher.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Conduct a Pre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and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Post Conference with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Teacher and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Cooperating School Mentor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Teacher.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153400" cy="624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latin typeface="Arial Rounded MT Bold" pitchFamily="34" charset="0"/>
              </a:rPr>
              <a:t>Weeks 6 – 7: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latin typeface="Arial Rounded MT Bold" pitchFamily="34" charset="0"/>
              </a:rPr>
              <a:t>Clinical Teacher transitions toward full responsibility for the classroom.</a:t>
            </a:r>
            <a:endParaRPr lang="en-US" sz="2000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0070C0"/>
                </a:solidFill>
                <a:latin typeface="Arial Rounded MT Bold" pitchFamily="34" charset="0"/>
              </a:rPr>
              <a:t>The Clinical Teacher will:</a:t>
            </a:r>
            <a:r>
              <a:rPr lang="en-US" sz="2000" u="sng" dirty="0">
                <a:solidFill>
                  <a:srgbClr val="0070C0"/>
                </a:solidFill>
                <a:latin typeface="Arial Rounded MT Bold" pitchFamily="34" charset="0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Meet with a Special Education teacher to discuss modifications and accommodations for students.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Move gradually from team teaching to teaching 1-2 class periods independently to teaching all class periods, including planning, delivery and assessment.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Attend grade level/content area meetings.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Write a weekly reflection.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rgbClr val="7030A0"/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7030A0"/>
                </a:solidFill>
                <a:latin typeface="Arial Rounded MT Bold" pitchFamily="34" charset="0"/>
              </a:rPr>
              <a:t>The Cooperating School Mentor Teacher will:</a:t>
            </a:r>
            <a:endParaRPr lang="en-US" sz="2000" u="sng" dirty="0">
              <a:solidFill>
                <a:srgbClr val="7030A0"/>
              </a:solidFill>
              <a:latin typeface="Arial Rounded MT Bold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Provide the Clinical Teacher feedback on all aspects of teaching.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 Rounded MT Bold" pitchFamily="34" charset="0"/>
              </a:rPr>
              <a:t/>
            </a:r>
            <a:br>
              <a:rPr lang="en-US" sz="2000" dirty="0">
                <a:latin typeface="Arial Rounded MT Bold" pitchFamily="34" charset="0"/>
              </a:rPr>
            </a:br>
            <a:r>
              <a:rPr lang="en-US" sz="2000" b="1" u="sng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The Clinical Field Supervisor will: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Communicate with the Clinical Teacher and Cooperating School Mentor Teacher via email, phone,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1534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latin typeface="Arial Rounded MT Bold" pitchFamily="34" charset="0"/>
              </a:rPr>
              <a:t>Weeks 8 - 10: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latin typeface="Arial Rounded MT Bold" pitchFamily="34" charset="0"/>
              </a:rPr>
              <a:t>Clinical Teacher assumes full responsibility for the classroom.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 i="1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rgbClr val="0070C0"/>
                </a:solidFill>
                <a:latin typeface="Arial Rounded MT Bold" pitchFamily="34" charset="0"/>
              </a:rPr>
              <a:t>The Clinical Teacher will:</a:t>
            </a:r>
            <a:endParaRPr lang="en-US" sz="2000" u="sng" dirty="0">
              <a:solidFill>
                <a:srgbClr val="0070C0"/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 T</a:t>
            </a: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each from </a:t>
            </a: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designing the lesson to delivering </a:t>
            </a: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it </a:t>
            </a: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and assessing the students for understanding.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 Attend grade level/content area meetings.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0070C0"/>
                </a:solidFill>
                <a:latin typeface="Arial Rounded MT Bold" pitchFamily="34" charset="0"/>
              </a:rPr>
              <a:t> Write a weekly reflection.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Arial Rounded MT Bold" pitchFamily="34" charset="0"/>
              </a:rPr>
              <a:t> </a:t>
            </a:r>
            <a:r>
              <a:rPr lang="en-US" sz="2000" b="1" u="sng" dirty="0">
                <a:solidFill>
                  <a:srgbClr val="7030A0"/>
                </a:solidFill>
                <a:latin typeface="Arial Rounded MT Bold" pitchFamily="34" charset="0"/>
              </a:rPr>
              <a:t>The Cooperating School Mentor Teacher will:</a:t>
            </a:r>
            <a:endParaRPr lang="en-US" sz="2000" u="sng" dirty="0">
              <a:solidFill>
                <a:srgbClr val="7030A0"/>
              </a:solidFill>
              <a:latin typeface="Arial Rounded MT Bold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   Provide the Clinical Teacher feedback on all aspects of </a:t>
            </a:r>
            <a:b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</a:b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      teaching.</a:t>
            </a:r>
            <a:r>
              <a:rPr lang="en-US" sz="2000" b="1" dirty="0">
                <a:solidFill>
                  <a:srgbClr val="7030A0"/>
                </a:solidFill>
                <a:latin typeface="+mn-lt"/>
              </a:rPr>
              <a:t>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Continue to support and encourage the Clinical Teacher in all aspects of teaching.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rgbClr val="7030A0"/>
                </a:solidFill>
                <a:latin typeface="Arial Rounded MT Bold" pitchFamily="34" charset="0"/>
              </a:rPr>
              <a:t>Collaboratively plan with the Clinical Teacher for lessons to be delivered each day.</a:t>
            </a:r>
            <a:endParaRPr lang="en-US" sz="2000" b="1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396</TotalTime>
  <Words>1139</Words>
  <Application>Microsoft Office PowerPoint</Application>
  <PresentationFormat>On-screen Show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Arial Rounded MT Bold</vt:lpstr>
      <vt:lpstr>Wingdings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McLennan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ucstudent</dc:creator>
  <cp:lastModifiedBy>Daniel Brown</cp:lastModifiedBy>
  <cp:revision>32</cp:revision>
  <cp:lastPrinted>2018-11-30T14:53:46Z</cp:lastPrinted>
  <dcterms:created xsi:type="dcterms:W3CDTF">2010-10-19T12:53:39Z</dcterms:created>
  <dcterms:modified xsi:type="dcterms:W3CDTF">2018-12-04T17:01:48Z</dcterms:modified>
</cp:coreProperties>
</file>