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notesMasterIdLst>
    <p:notesMasterId r:id="rId12"/>
  </p:notesMasterIdLst>
  <p:sldIdLst>
    <p:sldId id="256" r:id="rId2"/>
    <p:sldId id="265" r:id="rId3"/>
    <p:sldId id="262" r:id="rId4"/>
    <p:sldId id="267" r:id="rId5"/>
    <p:sldId id="259" r:id="rId6"/>
    <p:sldId id="258" r:id="rId7"/>
    <p:sldId id="263" r:id="rId8"/>
    <p:sldId id="260" r:id="rId9"/>
    <p:sldId id="266" r:id="rId10"/>
    <p:sldId id="26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FF9933"/>
    <a:srgbClr val="FF66FF"/>
    <a:srgbClr val="FFFF00"/>
    <a:srgbClr val="FFFF99"/>
    <a:srgbClr val="33CC33"/>
    <a:srgbClr val="FFCC00"/>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3" autoAdjust="0"/>
    <p:restoredTop sz="94660"/>
  </p:normalViewPr>
  <p:slideViewPr>
    <p:cSldViewPr snapToGrid="0">
      <p:cViewPr varScale="1">
        <p:scale>
          <a:sx n="83" d="100"/>
          <a:sy n="83" d="100"/>
        </p:scale>
        <p:origin x="126" y="7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Column1</c:v>
                </c:pt>
              </c:strCache>
            </c:strRef>
          </c:tx>
          <c:dPt>
            <c:idx val="0"/>
            <c:bubble3D val="0"/>
            <c:spPr>
              <a:solidFill>
                <a:srgbClr val="6699FF"/>
              </a:solidFill>
              <a:ln w="25400">
                <a:solidFill>
                  <a:schemeClr val="bg1"/>
                </a:solidFill>
              </a:ln>
              <a:effectLst/>
              <a:sp3d contourW="25400">
                <a:contourClr>
                  <a:schemeClr val="bg1"/>
                </a:contourClr>
              </a:sp3d>
            </c:spPr>
            <c:extLst>
              <c:ext xmlns:c16="http://schemas.microsoft.com/office/drawing/2014/chart" uri="{C3380CC4-5D6E-409C-BE32-E72D297353CC}">
                <c16:uniqueId val="{00000001-8267-4784-B77D-A0AE11C4F9CA}"/>
              </c:ext>
            </c:extLst>
          </c:dPt>
          <c:dPt>
            <c:idx val="1"/>
            <c:bubble3D val="0"/>
            <c:spPr>
              <a:solidFill>
                <a:srgbClr val="FF9933"/>
              </a:solidFill>
              <a:ln w="25400">
                <a:solidFill>
                  <a:schemeClr val="lt1"/>
                </a:solidFill>
              </a:ln>
              <a:effectLst/>
              <a:sp3d contourW="25400">
                <a:contourClr>
                  <a:schemeClr val="lt1"/>
                </a:contourClr>
              </a:sp3d>
            </c:spPr>
            <c:extLst>
              <c:ext xmlns:c16="http://schemas.microsoft.com/office/drawing/2014/chart" uri="{C3380CC4-5D6E-409C-BE32-E72D297353CC}">
                <c16:uniqueId val="{00000003-8267-4784-B77D-A0AE11C4F9CA}"/>
              </c:ext>
            </c:extLst>
          </c:dPt>
          <c:dLbls>
            <c:dLbl>
              <c:idx val="0"/>
              <c:layout>
                <c:manualLayout>
                  <c:x val="-4.2690485281471478E-2"/>
                  <c:y val="1.2365255807466044E-7"/>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B0AB6A60-E81F-4225-9596-0D4779B99C9D}" type="CATEGORYNAME">
                      <a:rPr lang="en-US" sz="1800"/>
                      <a:pPr>
                        <a:defRPr/>
                      </a:pPr>
                      <a:t>[CATEGORY NAME]</a:t>
                    </a:fld>
                    <a:r>
                      <a:rPr lang="en-US" sz="1800" baseline="0" dirty="0"/>
                      <a:t> </a:t>
                    </a:r>
                    <a:r>
                      <a:rPr lang="en-US" sz="1800" baseline="0" dirty="0" smtClean="0"/>
                      <a:t/>
                    </a:r>
                    <a:br>
                      <a:rPr lang="en-US" sz="1800" baseline="0" dirty="0" smtClean="0"/>
                    </a:br>
                    <a:fld id="{722261B4-800F-47C8-A970-B91FBC91BB4B}" type="PERCENTAGE">
                      <a:rPr lang="en-US" sz="1800" baseline="0" smtClean="0"/>
                      <a:pPr>
                        <a:defRPr/>
                      </a:pPr>
                      <a:t>[PERCENTAGE]</a:t>
                    </a:fld>
                    <a:endParaRPr lang="en-US" sz="1800" baseline="0" dirty="0" smtClean="0"/>
                  </a:p>
                </c:rich>
              </c:tx>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47219433642198366"/>
                      <c:h val="0.3667641213694372"/>
                    </c:manualLayout>
                  </c15:layout>
                  <c15:dlblFieldTable/>
                  <c15:showDataLabelsRange val="0"/>
                </c:ext>
                <c:ext xmlns:c16="http://schemas.microsoft.com/office/drawing/2014/chart" uri="{C3380CC4-5D6E-409C-BE32-E72D297353CC}">
                  <c16:uniqueId val="{00000001-8267-4784-B77D-A0AE11C4F9CA}"/>
                </c:ext>
              </c:extLst>
            </c:dLbl>
            <c:dLbl>
              <c:idx val="1"/>
              <c:layout>
                <c:manualLayout>
                  <c:x val="0.21927802658041304"/>
                  <c:y val="-0.36935414785086901"/>
                </c:manualLayout>
              </c:layout>
              <c:tx>
                <c:rich>
                  <a:bodyPr/>
                  <a:lstStyle/>
                  <a:p>
                    <a:fld id="{2C06D247-FC38-482E-B33F-98779FAEA865}" type="CATEGORYNAME">
                      <a:rPr lang="en-US" sz="1800"/>
                      <a:pPr/>
                      <a:t>[CATEGORY NAME]</a:t>
                    </a:fld>
                    <a:r>
                      <a:rPr lang="en-US" baseline="0" dirty="0"/>
                      <a:t> </a:t>
                    </a:r>
                    <a:fld id="{788B1D07-8247-45F5-A379-6141A0FA9C8B}" type="PERCENTAGE">
                      <a:rPr lang="en-US" sz="1800" baseline="0"/>
                      <a:pPr/>
                      <a:t>[PERCENTAGE]</a:t>
                    </a:fld>
                    <a:endParaRPr lang="en-US" baseline="0" dirty="0"/>
                  </a:p>
                </c:rich>
              </c:tx>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25644425629081574"/>
                      <c:h val="0.14054968013556277"/>
                    </c:manualLayout>
                  </c15:layout>
                  <c15:dlblFieldTable/>
                  <c15:showDataLabelsRange val="0"/>
                </c:ext>
                <c:ext xmlns:c16="http://schemas.microsoft.com/office/drawing/2014/chart" uri="{C3380CC4-5D6E-409C-BE32-E72D297353CC}">
                  <c16:uniqueId val="{00000003-8267-4784-B77D-A0AE11C4F9C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0"/>
            <c:showCatName val="1"/>
            <c:showSerName val="0"/>
            <c:showPercent val="1"/>
            <c:showBubbleSize val="0"/>
            <c:separator> </c:separator>
            <c:showLeaderLines val="0"/>
            <c:extLst>
              <c:ext xmlns:c15="http://schemas.microsoft.com/office/drawing/2012/chart" uri="{CE6537A1-D6FC-4f65-9D91-7224C49458BB}"/>
            </c:extLst>
          </c:dLbls>
          <c:cat>
            <c:strRef>
              <c:f>Sheet1!$A$2:$A$3</c:f>
              <c:strCache>
                <c:ptCount val="2"/>
                <c:pt idx="0">
                  <c:v>Online Asynchronous or In Person</c:v>
                </c:pt>
                <c:pt idx="1">
                  <c:v>In Person</c:v>
                </c:pt>
              </c:strCache>
            </c:strRef>
          </c:cat>
          <c:val>
            <c:numRef>
              <c:f>Sheet1!$B$2:$B$3</c:f>
              <c:numCache>
                <c:formatCode>General</c:formatCode>
                <c:ptCount val="2"/>
                <c:pt idx="0">
                  <c:v>15</c:v>
                </c:pt>
                <c:pt idx="1">
                  <c:v>85</c:v>
                </c:pt>
              </c:numCache>
            </c:numRef>
          </c:val>
          <c:extLst>
            <c:ext xmlns:c16="http://schemas.microsoft.com/office/drawing/2014/chart" uri="{C3380CC4-5D6E-409C-BE32-E72D297353CC}">
              <c16:uniqueId val="{00000006-8267-4784-B77D-A0AE11C4F9CA}"/>
            </c:ext>
          </c:extLst>
        </c:ser>
        <c:dLbls>
          <c:showLegendKey val="0"/>
          <c:showVal val="0"/>
          <c:showCatName val="0"/>
          <c:showSerName val="0"/>
          <c:showPercent val="0"/>
          <c:showBubbleSize val="0"/>
          <c:showLeaderLines val="0"/>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Column1</c:v>
                </c:pt>
              </c:strCache>
            </c:strRef>
          </c:tx>
          <c:dPt>
            <c:idx val="0"/>
            <c:bubble3D val="0"/>
            <c:spPr>
              <a:solidFill>
                <a:srgbClr val="FF99FF"/>
              </a:solidFill>
              <a:ln w="25400">
                <a:solidFill>
                  <a:schemeClr val="lt1"/>
                </a:solidFill>
              </a:ln>
              <a:effectLst/>
              <a:sp3d contourW="25400">
                <a:contourClr>
                  <a:schemeClr val="lt1"/>
                </a:contourClr>
              </a:sp3d>
            </c:spPr>
            <c:extLst>
              <c:ext xmlns:c16="http://schemas.microsoft.com/office/drawing/2014/chart" uri="{C3380CC4-5D6E-409C-BE32-E72D297353CC}">
                <c16:uniqueId val="{00000001-F8AB-4EA6-9B5E-A946CAAA5A3B}"/>
              </c:ext>
            </c:extLst>
          </c:dPt>
          <c:dPt>
            <c:idx val="1"/>
            <c:bubble3D val="0"/>
            <c:spPr>
              <a:solidFill>
                <a:srgbClr val="6699FF"/>
              </a:solidFill>
              <a:ln w="25400">
                <a:solidFill>
                  <a:schemeClr val="bg1"/>
                </a:solidFill>
              </a:ln>
              <a:effectLst/>
              <a:sp3d contourW="25400">
                <a:contourClr>
                  <a:schemeClr val="bg1"/>
                </a:contourClr>
              </a:sp3d>
            </c:spPr>
            <c:extLst>
              <c:ext xmlns:c16="http://schemas.microsoft.com/office/drawing/2014/chart" uri="{C3380CC4-5D6E-409C-BE32-E72D297353CC}">
                <c16:uniqueId val="{00000003-F8AB-4EA6-9B5E-A946CAAA5A3B}"/>
              </c:ext>
            </c:extLst>
          </c:dPt>
          <c:dLbls>
            <c:dLbl>
              <c:idx val="0"/>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ACA96B09-352C-4E25-9A82-47B33420CD29}" type="CATEGORYNAME">
                      <a:rPr lang="en-US" sz="1800"/>
                      <a:pPr>
                        <a:defRPr sz="1197" b="0" i="0" u="none" strike="noStrike" kern="1200" baseline="0">
                          <a:solidFill>
                            <a:schemeClr val="tx1">
                              <a:lumMod val="75000"/>
                              <a:lumOff val="25000"/>
                            </a:schemeClr>
                          </a:solidFill>
                          <a:latin typeface="+mn-lt"/>
                          <a:ea typeface="+mn-ea"/>
                          <a:cs typeface="+mn-cs"/>
                        </a:defRPr>
                      </a:pPr>
                      <a:t>[CATEGORY NAME]</a:t>
                    </a:fld>
                    <a:r>
                      <a:rPr lang="en-US" baseline="0" dirty="0"/>
                      <a:t> </a:t>
                    </a:r>
                    <a:r>
                      <a:rPr lang="en-US" baseline="0" dirty="0" smtClean="0"/>
                      <a:t/>
                    </a:r>
                    <a:br>
                      <a:rPr lang="en-US" baseline="0" dirty="0" smtClean="0"/>
                    </a:br>
                    <a:fld id="{C61B1BCE-6AE5-4E77-B08E-E2BDE11BA63A}" type="PERCENTAGE">
                      <a:rPr lang="en-US" sz="1800" baseline="0" smtClean="0"/>
                      <a:pPr>
                        <a:defRPr sz="1197" b="0" i="0" u="none" strike="noStrike" kern="1200" baseline="0">
                          <a:solidFill>
                            <a:schemeClr val="tx1">
                              <a:lumMod val="75000"/>
                              <a:lumOff val="25000"/>
                            </a:schemeClr>
                          </a:solidFill>
                          <a:latin typeface="+mn-lt"/>
                          <a:ea typeface="+mn-ea"/>
                          <a:cs typeface="+mn-cs"/>
                        </a:defRPr>
                      </a:pPr>
                      <a:t>[PERCENTAGE]</a:t>
                    </a:fld>
                    <a:endParaRPr lang="en-US" baseline="0" dirty="0" smtClean="0"/>
                  </a:p>
                </c:rich>
              </c:tx>
              <c:spPr>
                <a:noFill/>
                <a:ln>
                  <a:noFill/>
                </a:ln>
                <a:effectLst/>
              </c:spPr>
              <c:dLblPos val="ctr"/>
              <c:showLegendKey val="0"/>
              <c:showVal val="0"/>
              <c:showCatName val="1"/>
              <c:showSerName val="0"/>
              <c:showPercent val="1"/>
              <c:showBubbleSize val="0"/>
              <c:separator> </c:separator>
              <c:extLst>
                <c:ext xmlns:c15="http://schemas.microsoft.com/office/drawing/2012/chart" uri="{CE6537A1-D6FC-4f65-9D91-7224C49458BB}">
                  <c15:spPr xmlns:c15="http://schemas.microsoft.com/office/drawing/2012/chart">
                    <a:prstGeom prst="rect">
                      <a:avLst/>
                    </a:prstGeom>
                  </c15:spPr>
                  <c15:layout>
                    <c:manualLayout>
                      <c:w val="0.31216789560821878"/>
                      <c:h val="0.27167703534583643"/>
                    </c:manualLayout>
                  </c15:layout>
                  <c15:dlblFieldTable/>
                  <c15:showDataLabelsRange val="0"/>
                </c:ext>
                <c:ext xmlns:c16="http://schemas.microsoft.com/office/drawing/2014/chart" uri="{C3380CC4-5D6E-409C-BE32-E72D297353CC}">
                  <c16:uniqueId val="{00000001-F8AB-4EA6-9B5E-A946CAAA5A3B}"/>
                </c:ext>
              </c:extLst>
            </c:dLbl>
            <c:dLbl>
              <c:idx val="1"/>
              <c:layout>
                <c:manualLayout>
                  <c:x val="0.16426049065782297"/>
                  <c:y val="1.2365255807466044E-7"/>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r>
                      <a:rPr lang="en-US" sz="1800" dirty="0" smtClean="0"/>
                      <a:t>Online, </a:t>
                    </a:r>
                    <a:br>
                      <a:rPr lang="en-US" sz="1800" dirty="0" smtClean="0"/>
                    </a:br>
                    <a:r>
                      <a:rPr lang="en-US" sz="1800" dirty="0" smtClean="0"/>
                      <a:t>In Person, </a:t>
                    </a:r>
                    <a:br>
                      <a:rPr lang="en-US" sz="1800" dirty="0" smtClean="0"/>
                    </a:br>
                    <a:r>
                      <a:rPr lang="en-US" sz="1800" dirty="0" smtClean="0"/>
                      <a:t>or Zoom</a:t>
                    </a:r>
                    <a:r>
                      <a:rPr lang="en-US" sz="1800" baseline="0" dirty="0" smtClean="0"/>
                      <a:t> </a:t>
                    </a:r>
                    <a:r>
                      <a:rPr lang="en-US" sz="1800" baseline="0" dirty="0" smtClean="0"/>
                      <a:t/>
                    </a:r>
                    <a:br>
                      <a:rPr lang="en-US" sz="1800" baseline="0" dirty="0" smtClean="0"/>
                    </a:br>
                    <a:fld id="{722261B4-800F-47C8-A970-B91FBC91BB4B}" type="PERCENTAGE">
                      <a:rPr lang="en-US" sz="1800" baseline="0" smtClean="0"/>
                      <a:pPr>
                        <a:defRPr sz="1197" b="0" i="0" u="none" strike="noStrike" kern="1200" baseline="0">
                          <a:solidFill>
                            <a:schemeClr val="tx1">
                              <a:lumMod val="75000"/>
                              <a:lumOff val="25000"/>
                            </a:schemeClr>
                          </a:solidFill>
                          <a:latin typeface="+mn-lt"/>
                          <a:ea typeface="+mn-ea"/>
                          <a:cs typeface="+mn-cs"/>
                        </a:defRPr>
                      </a:pPr>
                      <a:t>[PERCENTAGE]</a:t>
                    </a:fld>
                    <a:endParaRPr lang="en-US" sz="1800" baseline="0" dirty="0" smtClean="0"/>
                  </a:p>
                </c:rich>
              </c:tx>
              <c:spPr>
                <a:noFill/>
                <a:ln>
                  <a:noFill/>
                </a:ln>
                <a:effectLst/>
              </c:spPr>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47219433642198366"/>
                      <c:h val="0.3667641213694372"/>
                    </c:manualLayout>
                  </c15:layout>
                  <c15:dlblFieldTable/>
                  <c15:showDataLabelsRange val="0"/>
                </c:ext>
                <c:ext xmlns:c16="http://schemas.microsoft.com/office/drawing/2014/chart" uri="{C3380CC4-5D6E-409C-BE32-E72D297353CC}">
                  <c16:uniqueId val="{00000003-F8AB-4EA6-9B5E-A946CAAA5A3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0"/>
            <c:showCatName val="1"/>
            <c:showSerName val="0"/>
            <c:showPercent val="1"/>
            <c:showBubbleSize val="0"/>
            <c:separator> </c:separator>
            <c:showLeaderLines val="0"/>
            <c:extLst>
              <c:ext xmlns:c15="http://schemas.microsoft.com/office/drawing/2012/chart" uri="{CE6537A1-D6FC-4f65-9D91-7224C49458BB}"/>
            </c:extLst>
          </c:dLbls>
          <c:cat>
            <c:strRef>
              <c:f>Sheet1!$A$2:$A$3</c:f>
              <c:strCache>
                <c:ptCount val="2"/>
                <c:pt idx="0">
                  <c:v>Online
Asynchronous</c:v>
                </c:pt>
                <c:pt idx="1">
                  <c:v>Online, In Person, or Zoom</c:v>
                </c:pt>
              </c:strCache>
            </c:strRef>
          </c:cat>
          <c:val>
            <c:numRef>
              <c:f>Sheet1!$B$2:$B$3</c:f>
              <c:numCache>
                <c:formatCode>General</c:formatCode>
                <c:ptCount val="2"/>
                <c:pt idx="0">
                  <c:v>85</c:v>
                </c:pt>
                <c:pt idx="1">
                  <c:v>15</c:v>
                </c:pt>
              </c:numCache>
            </c:numRef>
          </c:val>
          <c:extLst>
            <c:ext xmlns:c16="http://schemas.microsoft.com/office/drawing/2014/chart" uri="{C3380CC4-5D6E-409C-BE32-E72D297353CC}">
              <c16:uniqueId val="{00000004-F8AB-4EA6-9B5E-A946CAAA5A3B}"/>
            </c:ext>
          </c:extLst>
        </c:ser>
        <c:dLbls>
          <c:showLegendKey val="0"/>
          <c:showVal val="0"/>
          <c:showCatName val="0"/>
          <c:showSerName val="0"/>
          <c:showPercent val="0"/>
          <c:showBubbleSize val="0"/>
          <c:showLeaderLines val="0"/>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Column1</c:v>
                </c:pt>
              </c:strCache>
            </c:strRef>
          </c:tx>
          <c:dPt>
            <c:idx val="0"/>
            <c:bubble3D val="0"/>
            <c:spPr>
              <a:solidFill>
                <a:srgbClr val="FF99FF"/>
              </a:solidFill>
              <a:ln w="25400">
                <a:solidFill>
                  <a:schemeClr val="lt1"/>
                </a:solidFill>
              </a:ln>
              <a:effectLst/>
              <a:sp3d contourW="25400">
                <a:contourClr>
                  <a:schemeClr val="lt1"/>
                </a:contourClr>
              </a:sp3d>
            </c:spPr>
            <c:extLst>
              <c:ext xmlns:c16="http://schemas.microsoft.com/office/drawing/2014/chart" uri="{C3380CC4-5D6E-409C-BE32-E72D297353CC}">
                <c16:uniqueId val="{00000001-A4C4-4417-800D-3F8C60354CF7}"/>
              </c:ext>
            </c:extLst>
          </c:dPt>
          <c:dPt>
            <c:idx val="1"/>
            <c:bubble3D val="0"/>
            <c:spPr>
              <a:solidFill>
                <a:srgbClr val="6699FF"/>
              </a:solidFill>
              <a:ln w="25400">
                <a:solidFill>
                  <a:schemeClr val="bg1"/>
                </a:solidFill>
              </a:ln>
              <a:effectLst/>
              <a:sp3d contourW="25400">
                <a:contourClr>
                  <a:schemeClr val="bg1"/>
                </a:contourClr>
              </a:sp3d>
            </c:spPr>
            <c:extLst>
              <c:ext xmlns:c16="http://schemas.microsoft.com/office/drawing/2014/chart" uri="{C3380CC4-5D6E-409C-BE32-E72D297353CC}">
                <c16:uniqueId val="{00000003-A4C4-4417-800D-3F8C60354CF7}"/>
              </c:ext>
            </c:extLst>
          </c:dPt>
          <c:dPt>
            <c:idx val="2"/>
            <c:bubble3D val="0"/>
            <c:spPr>
              <a:solidFill>
                <a:srgbClr val="FF9933"/>
              </a:solidFill>
              <a:ln w="25400">
                <a:solidFill>
                  <a:schemeClr val="lt1"/>
                </a:solidFill>
              </a:ln>
              <a:effectLst/>
              <a:sp3d contourW="25400">
                <a:contourClr>
                  <a:schemeClr val="lt1"/>
                </a:contourClr>
              </a:sp3d>
            </c:spPr>
            <c:extLst>
              <c:ext xmlns:c16="http://schemas.microsoft.com/office/drawing/2014/chart" uri="{C3380CC4-5D6E-409C-BE32-E72D297353CC}">
                <c16:uniqueId val="{00000005-A4C4-4417-800D-3F8C60354CF7}"/>
              </c:ext>
            </c:extLst>
          </c:dPt>
          <c:dLbls>
            <c:dLbl>
              <c:idx val="0"/>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ACA96B09-352C-4E25-9A82-47B33420CD29}" type="CATEGORYNAME">
                      <a:rPr lang="en-US" sz="1800"/>
                      <a:pPr>
                        <a:defRPr sz="1197" b="0" i="0" u="none" strike="noStrike" kern="1200" baseline="0">
                          <a:solidFill>
                            <a:schemeClr val="tx1">
                              <a:lumMod val="75000"/>
                              <a:lumOff val="25000"/>
                            </a:schemeClr>
                          </a:solidFill>
                          <a:latin typeface="+mn-lt"/>
                          <a:ea typeface="+mn-ea"/>
                          <a:cs typeface="+mn-cs"/>
                        </a:defRPr>
                      </a:pPr>
                      <a:t>[CATEGORY NAME]</a:t>
                    </a:fld>
                    <a:r>
                      <a:rPr lang="en-US" baseline="0" dirty="0"/>
                      <a:t> </a:t>
                    </a:r>
                    <a:r>
                      <a:rPr lang="en-US" baseline="0" dirty="0" smtClean="0"/>
                      <a:t/>
                    </a:r>
                    <a:br>
                      <a:rPr lang="en-US" baseline="0" dirty="0" smtClean="0"/>
                    </a:br>
                    <a:fld id="{C61B1BCE-6AE5-4E77-B08E-E2BDE11BA63A}" type="PERCENTAGE">
                      <a:rPr lang="en-US" sz="1800" baseline="0" smtClean="0"/>
                      <a:pPr>
                        <a:defRPr sz="1197" b="0" i="0" u="none" strike="noStrike" kern="1200" baseline="0">
                          <a:solidFill>
                            <a:schemeClr val="tx1">
                              <a:lumMod val="75000"/>
                              <a:lumOff val="25000"/>
                            </a:schemeClr>
                          </a:solidFill>
                          <a:latin typeface="+mn-lt"/>
                          <a:ea typeface="+mn-ea"/>
                          <a:cs typeface="+mn-cs"/>
                        </a:defRPr>
                      </a:pPr>
                      <a:t>[PERCENTAGE]</a:t>
                    </a:fld>
                    <a:endParaRPr lang="en-US" baseline="0" dirty="0" smtClean="0"/>
                  </a:p>
                </c:rich>
              </c:tx>
              <c:spPr>
                <a:noFill/>
                <a:ln>
                  <a:noFill/>
                </a:ln>
                <a:effectLst/>
              </c:spPr>
              <c:dLblPos val="ctr"/>
              <c:showLegendKey val="0"/>
              <c:showVal val="0"/>
              <c:showCatName val="1"/>
              <c:showSerName val="0"/>
              <c:showPercent val="1"/>
              <c:showBubbleSize val="0"/>
              <c:separator> </c:separator>
              <c:extLst>
                <c:ext xmlns:c15="http://schemas.microsoft.com/office/drawing/2012/chart" uri="{CE6537A1-D6FC-4f65-9D91-7224C49458BB}">
                  <c15:spPr xmlns:c15="http://schemas.microsoft.com/office/drawing/2012/chart">
                    <a:prstGeom prst="rect">
                      <a:avLst/>
                    </a:prstGeom>
                  </c15:spPr>
                  <c15:layout>
                    <c:manualLayout>
                      <c:w val="0.31970151065789021"/>
                      <c:h val="0.27167703534583643"/>
                    </c:manualLayout>
                  </c15:layout>
                  <c15:dlblFieldTable/>
                  <c15:showDataLabelsRange val="0"/>
                </c:ext>
                <c:ext xmlns:c16="http://schemas.microsoft.com/office/drawing/2014/chart" uri="{C3380CC4-5D6E-409C-BE32-E72D297353CC}">
                  <c16:uniqueId val="{00000001-A4C4-4417-800D-3F8C60354CF7}"/>
                </c:ext>
              </c:extLst>
            </c:dLbl>
            <c:dLbl>
              <c:idx val="1"/>
              <c:layout>
                <c:manualLayout>
                  <c:x val="2.363300973062283E-2"/>
                  <c:y val="-0.216713596934208"/>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B0AB6A60-E81F-4225-9596-0D4779B99C9D}" type="CATEGORYNAME">
                      <a:rPr lang="en-US" sz="1800"/>
                      <a:pPr>
                        <a:defRPr sz="1197" b="0" i="0" u="none" strike="noStrike" kern="1200" baseline="0">
                          <a:solidFill>
                            <a:schemeClr val="tx1">
                              <a:lumMod val="75000"/>
                              <a:lumOff val="25000"/>
                            </a:schemeClr>
                          </a:solidFill>
                          <a:latin typeface="+mn-lt"/>
                          <a:ea typeface="+mn-ea"/>
                          <a:cs typeface="+mn-cs"/>
                        </a:defRPr>
                      </a:pPr>
                      <a:t>[CATEGORY NAME]</a:t>
                    </a:fld>
                    <a:r>
                      <a:rPr lang="en-US" sz="1800" baseline="0" dirty="0"/>
                      <a:t> </a:t>
                    </a:r>
                    <a:r>
                      <a:rPr lang="en-US" sz="1800" baseline="0" dirty="0" smtClean="0"/>
                      <a:t/>
                    </a:r>
                    <a:br>
                      <a:rPr lang="en-US" sz="1800" baseline="0" dirty="0" smtClean="0"/>
                    </a:br>
                    <a:fld id="{722261B4-800F-47C8-A970-B91FBC91BB4B}" type="PERCENTAGE">
                      <a:rPr lang="en-US" sz="1800" baseline="0" smtClean="0"/>
                      <a:pPr>
                        <a:defRPr sz="1197" b="0" i="0" u="none" strike="noStrike" kern="1200" baseline="0">
                          <a:solidFill>
                            <a:schemeClr val="tx1">
                              <a:lumMod val="75000"/>
                              <a:lumOff val="25000"/>
                            </a:schemeClr>
                          </a:solidFill>
                          <a:latin typeface="+mn-lt"/>
                          <a:ea typeface="+mn-ea"/>
                          <a:cs typeface="+mn-cs"/>
                        </a:defRPr>
                      </a:pPr>
                      <a:t>[PERCENTAGE]</a:t>
                    </a:fld>
                    <a:endParaRPr lang="en-US" sz="1800" baseline="0" dirty="0" smtClean="0"/>
                  </a:p>
                </c:rich>
              </c:tx>
              <c:spPr>
                <a:noFill/>
                <a:ln>
                  <a:noFill/>
                </a:ln>
                <a:effectLst/>
              </c:spPr>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47219433642198366"/>
                      <c:h val="0.3667641213694372"/>
                    </c:manualLayout>
                  </c15:layout>
                  <c15:dlblFieldTable/>
                  <c15:showDataLabelsRange val="0"/>
                </c:ext>
                <c:ext xmlns:c16="http://schemas.microsoft.com/office/drawing/2014/chart" uri="{C3380CC4-5D6E-409C-BE32-E72D297353CC}">
                  <c16:uniqueId val="{00000003-A4C4-4417-800D-3F8C60354CF7}"/>
                </c:ext>
              </c:extLst>
            </c:dLbl>
            <c:dLbl>
              <c:idx val="2"/>
              <c:layout>
                <c:manualLayout>
                  <c:x val="0.19667718143139867"/>
                  <c:y val="0.14551235190133119"/>
                </c:manualLayout>
              </c:layout>
              <c:tx>
                <c:rich>
                  <a:bodyPr/>
                  <a:lstStyle/>
                  <a:p>
                    <a:fld id="{2C06D247-FC38-482E-B33F-98779FAEA865}" type="CATEGORYNAME">
                      <a:rPr lang="en-US" sz="1800"/>
                      <a:pPr/>
                      <a:t>[CATEGORY NAME]</a:t>
                    </a:fld>
                    <a:r>
                      <a:rPr lang="en-US" baseline="0" dirty="0"/>
                      <a:t> </a:t>
                    </a:r>
                    <a:fld id="{788B1D07-8247-45F5-A379-6141A0FA9C8B}" type="PERCENTAGE">
                      <a:rPr lang="en-US" sz="1800" baseline="0"/>
                      <a:pPr/>
                      <a:t>[PERCENTAGE]</a:t>
                    </a:fld>
                    <a:endParaRPr lang="en-US" baseline="0" dirty="0"/>
                  </a:p>
                </c:rich>
              </c:tx>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25644425629081574"/>
                      <c:h val="0.14054968013556277"/>
                    </c:manualLayout>
                  </c15:layout>
                  <c15:dlblFieldTable/>
                  <c15:showDataLabelsRange val="0"/>
                </c:ext>
                <c:ext xmlns:c16="http://schemas.microsoft.com/office/drawing/2014/chart" uri="{C3380CC4-5D6E-409C-BE32-E72D297353CC}">
                  <c16:uniqueId val="{00000005-A4C4-4417-800D-3F8C60354CF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0"/>
            <c:showCatName val="1"/>
            <c:showSerName val="0"/>
            <c:showPercent val="1"/>
            <c:showBubbleSize val="0"/>
            <c:separator> </c:separator>
            <c:showLeaderLines val="0"/>
            <c:extLst>
              <c:ext xmlns:c15="http://schemas.microsoft.com/office/drawing/2012/chart" uri="{CE6537A1-D6FC-4f65-9D91-7224C49458BB}"/>
            </c:extLst>
          </c:dLbls>
          <c:cat>
            <c:strRef>
              <c:f>Sheet1!$A$2:$A$4</c:f>
              <c:strCache>
                <c:ptCount val="3"/>
                <c:pt idx="0">
                  <c:v>Online
Asynchronous</c:v>
                </c:pt>
                <c:pt idx="1">
                  <c:v>Online Asynchronous or In Person</c:v>
                </c:pt>
                <c:pt idx="2">
                  <c:v>In Person</c:v>
                </c:pt>
              </c:strCache>
            </c:strRef>
          </c:cat>
          <c:val>
            <c:numRef>
              <c:f>Sheet1!$B$2:$B$4</c:f>
              <c:numCache>
                <c:formatCode>General</c:formatCode>
                <c:ptCount val="3"/>
                <c:pt idx="0">
                  <c:v>50</c:v>
                </c:pt>
                <c:pt idx="1">
                  <c:v>34</c:v>
                </c:pt>
                <c:pt idx="2">
                  <c:v>16</c:v>
                </c:pt>
              </c:numCache>
            </c:numRef>
          </c:val>
          <c:extLst>
            <c:ext xmlns:c16="http://schemas.microsoft.com/office/drawing/2014/chart" uri="{C3380CC4-5D6E-409C-BE32-E72D297353CC}">
              <c16:uniqueId val="{00000004-A4C4-4417-800D-3F8C60354CF7}"/>
            </c:ext>
          </c:extLst>
        </c:ser>
        <c:dLbls>
          <c:showLegendKey val="0"/>
          <c:showVal val="0"/>
          <c:showCatName val="0"/>
          <c:showSerName val="0"/>
          <c:showPercent val="0"/>
          <c:showBubbleSize val="0"/>
          <c:showLeaderLines val="0"/>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Column1</c:v>
                </c:pt>
              </c:strCache>
            </c:strRef>
          </c:tx>
          <c:dPt>
            <c:idx val="0"/>
            <c:bubble3D val="0"/>
            <c:spPr>
              <a:solidFill>
                <a:srgbClr val="FF99FF"/>
              </a:solidFill>
              <a:ln w="25400">
                <a:solidFill>
                  <a:schemeClr val="lt1"/>
                </a:solidFill>
              </a:ln>
              <a:effectLst/>
              <a:sp3d contourW="25400">
                <a:contourClr>
                  <a:schemeClr val="lt1"/>
                </a:contourClr>
              </a:sp3d>
            </c:spPr>
            <c:extLst>
              <c:ext xmlns:c16="http://schemas.microsoft.com/office/drawing/2014/chart" uri="{C3380CC4-5D6E-409C-BE32-E72D297353CC}">
                <c16:uniqueId val="{00000001-D55C-4F98-B7B3-43892B0BD13C}"/>
              </c:ext>
            </c:extLst>
          </c:dPt>
          <c:dPt>
            <c:idx val="1"/>
            <c:bubble3D val="0"/>
            <c:spPr>
              <a:solidFill>
                <a:srgbClr val="6699FF"/>
              </a:solidFill>
              <a:ln w="25400">
                <a:solidFill>
                  <a:schemeClr val="bg1"/>
                </a:solidFill>
              </a:ln>
              <a:effectLst/>
              <a:sp3d contourW="25400">
                <a:contourClr>
                  <a:schemeClr val="bg1"/>
                </a:contourClr>
              </a:sp3d>
            </c:spPr>
            <c:extLst>
              <c:ext xmlns:c16="http://schemas.microsoft.com/office/drawing/2014/chart" uri="{C3380CC4-5D6E-409C-BE32-E72D297353CC}">
                <c16:uniqueId val="{00000003-D55C-4F98-B7B3-43892B0BD13C}"/>
              </c:ext>
            </c:extLst>
          </c:dPt>
          <c:dPt>
            <c:idx val="2"/>
            <c:bubble3D val="0"/>
            <c:spPr>
              <a:solidFill>
                <a:srgbClr val="FF9933"/>
              </a:solidFill>
              <a:ln w="25400">
                <a:solidFill>
                  <a:schemeClr val="lt1"/>
                </a:solidFill>
              </a:ln>
              <a:effectLst/>
              <a:sp3d contourW="25400">
                <a:contourClr>
                  <a:schemeClr val="lt1"/>
                </a:contourClr>
              </a:sp3d>
            </c:spPr>
            <c:extLst>
              <c:ext xmlns:c16="http://schemas.microsoft.com/office/drawing/2014/chart" uri="{C3380CC4-5D6E-409C-BE32-E72D297353CC}">
                <c16:uniqueId val="{00000005-D55C-4F98-B7B3-43892B0BD13C}"/>
              </c:ext>
            </c:extLst>
          </c:dPt>
          <c:dLbls>
            <c:dLbl>
              <c:idx val="0"/>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ACA96B09-352C-4E25-9A82-47B33420CD29}" type="CATEGORYNAME">
                      <a:rPr lang="en-US" sz="1800"/>
                      <a:pPr>
                        <a:defRPr sz="1197" b="0" i="0" u="none" strike="noStrike" kern="1200" baseline="0">
                          <a:solidFill>
                            <a:schemeClr val="tx1">
                              <a:lumMod val="75000"/>
                              <a:lumOff val="25000"/>
                            </a:schemeClr>
                          </a:solidFill>
                          <a:latin typeface="+mn-lt"/>
                          <a:ea typeface="+mn-ea"/>
                          <a:cs typeface="+mn-cs"/>
                        </a:defRPr>
                      </a:pPr>
                      <a:t>[CATEGORY NAME]</a:t>
                    </a:fld>
                    <a:r>
                      <a:rPr lang="en-US" baseline="0" dirty="0"/>
                      <a:t> </a:t>
                    </a:r>
                    <a:r>
                      <a:rPr lang="en-US" baseline="0" dirty="0" smtClean="0"/>
                      <a:t/>
                    </a:r>
                    <a:br>
                      <a:rPr lang="en-US" baseline="0" dirty="0" smtClean="0"/>
                    </a:br>
                    <a:fld id="{C61B1BCE-6AE5-4E77-B08E-E2BDE11BA63A}" type="PERCENTAGE">
                      <a:rPr lang="en-US" sz="1800" baseline="0" smtClean="0"/>
                      <a:pPr>
                        <a:defRPr sz="1197" b="0" i="0" u="none" strike="noStrike" kern="1200" baseline="0">
                          <a:solidFill>
                            <a:schemeClr val="tx1">
                              <a:lumMod val="75000"/>
                              <a:lumOff val="25000"/>
                            </a:schemeClr>
                          </a:solidFill>
                          <a:latin typeface="+mn-lt"/>
                          <a:ea typeface="+mn-ea"/>
                          <a:cs typeface="+mn-cs"/>
                        </a:defRPr>
                      </a:pPr>
                      <a:t>[PERCENTAGE]</a:t>
                    </a:fld>
                    <a:endParaRPr lang="en-US" baseline="0" dirty="0" smtClean="0"/>
                  </a:p>
                </c:rich>
              </c:tx>
              <c:spPr>
                <a:noFill/>
                <a:ln>
                  <a:noFill/>
                </a:ln>
                <a:effectLst/>
              </c:spPr>
              <c:dLblPos val="ctr"/>
              <c:showLegendKey val="0"/>
              <c:showVal val="0"/>
              <c:showCatName val="1"/>
              <c:showSerName val="0"/>
              <c:showPercent val="1"/>
              <c:showBubbleSize val="0"/>
              <c:separator> </c:separator>
              <c:extLst>
                <c:ext xmlns:c15="http://schemas.microsoft.com/office/drawing/2012/chart" uri="{CE6537A1-D6FC-4f65-9D91-7224C49458BB}">
                  <c15:spPr xmlns:c15="http://schemas.microsoft.com/office/drawing/2012/chart">
                    <a:prstGeom prst="rect">
                      <a:avLst/>
                    </a:prstGeom>
                  </c15:spPr>
                  <c15:layout>
                    <c:manualLayout>
                      <c:w val="0.30714548557510446"/>
                      <c:h val="0.27167703534583643"/>
                    </c:manualLayout>
                  </c15:layout>
                  <c15:dlblFieldTable/>
                  <c15:showDataLabelsRange val="0"/>
                </c:ext>
                <c:ext xmlns:c16="http://schemas.microsoft.com/office/drawing/2014/chart" uri="{C3380CC4-5D6E-409C-BE32-E72D297353CC}">
                  <c16:uniqueId val="{00000001-D55C-4F98-B7B3-43892B0BD13C}"/>
                </c:ext>
              </c:extLst>
            </c:dLbl>
            <c:dLbl>
              <c:idx val="1"/>
              <c:layout>
                <c:manualLayout>
                  <c:x val="2.363300973062283E-2"/>
                  <c:y val="-0.216713596934208"/>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fld id="{B0AB6A60-E81F-4225-9596-0D4779B99C9D}" type="CATEGORYNAME">
                      <a:rPr lang="en-US" sz="1800"/>
                      <a:pPr>
                        <a:defRPr sz="1197" b="0" i="0" u="none" strike="noStrike" kern="1200" baseline="0">
                          <a:solidFill>
                            <a:schemeClr val="tx1">
                              <a:lumMod val="75000"/>
                              <a:lumOff val="25000"/>
                            </a:schemeClr>
                          </a:solidFill>
                          <a:latin typeface="+mn-lt"/>
                          <a:ea typeface="+mn-ea"/>
                          <a:cs typeface="+mn-cs"/>
                        </a:defRPr>
                      </a:pPr>
                      <a:t>[CATEGORY NAME]</a:t>
                    </a:fld>
                    <a:r>
                      <a:rPr lang="en-US" sz="1800" baseline="0" dirty="0"/>
                      <a:t> </a:t>
                    </a:r>
                    <a:r>
                      <a:rPr lang="en-US" sz="1800" baseline="0" dirty="0" smtClean="0"/>
                      <a:t/>
                    </a:r>
                    <a:br>
                      <a:rPr lang="en-US" sz="1800" baseline="0" dirty="0" smtClean="0"/>
                    </a:br>
                    <a:fld id="{722261B4-800F-47C8-A970-B91FBC91BB4B}" type="PERCENTAGE">
                      <a:rPr lang="en-US" sz="1800" baseline="0" smtClean="0"/>
                      <a:pPr>
                        <a:defRPr sz="1197" b="0" i="0" u="none" strike="noStrike" kern="1200" baseline="0">
                          <a:solidFill>
                            <a:schemeClr val="tx1">
                              <a:lumMod val="75000"/>
                              <a:lumOff val="25000"/>
                            </a:schemeClr>
                          </a:solidFill>
                          <a:latin typeface="+mn-lt"/>
                          <a:ea typeface="+mn-ea"/>
                          <a:cs typeface="+mn-cs"/>
                        </a:defRPr>
                      </a:pPr>
                      <a:t>[PERCENTAGE]</a:t>
                    </a:fld>
                    <a:endParaRPr lang="en-US" sz="1800" baseline="0" dirty="0" smtClean="0"/>
                  </a:p>
                </c:rich>
              </c:tx>
              <c:spPr>
                <a:noFill/>
                <a:ln>
                  <a:noFill/>
                </a:ln>
                <a:effectLst/>
              </c:spPr>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47219433642198366"/>
                      <c:h val="0.3667641213694372"/>
                    </c:manualLayout>
                  </c15:layout>
                  <c15:dlblFieldTable/>
                  <c15:showDataLabelsRange val="0"/>
                </c:ext>
                <c:ext xmlns:c16="http://schemas.microsoft.com/office/drawing/2014/chart" uri="{C3380CC4-5D6E-409C-BE32-E72D297353CC}">
                  <c16:uniqueId val="{00000003-D55C-4F98-B7B3-43892B0BD13C}"/>
                </c:ext>
              </c:extLst>
            </c:dLbl>
            <c:dLbl>
              <c:idx val="2"/>
              <c:layout>
                <c:manualLayout>
                  <c:x val="0.22178923159697017"/>
                  <c:y val="0.12980847702584933"/>
                </c:manualLayout>
              </c:layout>
              <c:tx>
                <c:rich>
                  <a:bodyPr/>
                  <a:lstStyle/>
                  <a:p>
                    <a:fld id="{2C06D247-FC38-482E-B33F-98779FAEA865}" type="CATEGORYNAME">
                      <a:rPr lang="en-US" sz="1800"/>
                      <a:pPr/>
                      <a:t>[CATEGORY NAME]</a:t>
                    </a:fld>
                    <a:r>
                      <a:rPr lang="en-US" baseline="0" dirty="0"/>
                      <a:t> </a:t>
                    </a:r>
                    <a:endParaRPr lang="en-US" baseline="0" dirty="0" smtClean="0"/>
                  </a:p>
                  <a:p>
                    <a:fld id="{788B1D07-8247-45F5-A379-6141A0FA9C8B}" type="PERCENTAGE">
                      <a:rPr lang="en-US" sz="1800" baseline="0" smtClean="0"/>
                      <a:pPr/>
                      <a:t>[PERCENTAGE]</a:t>
                    </a:fld>
                    <a:endParaRPr lang="en-US"/>
                  </a:p>
                </c:rich>
              </c:tx>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25644425629081574"/>
                      <c:h val="0.14054968013556277"/>
                    </c:manualLayout>
                  </c15:layout>
                  <c15:dlblFieldTable/>
                  <c15:showDataLabelsRange val="0"/>
                </c:ext>
                <c:ext xmlns:c16="http://schemas.microsoft.com/office/drawing/2014/chart" uri="{C3380CC4-5D6E-409C-BE32-E72D297353CC}">
                  <c16:uniqueId val="{00000005-D55C-4F98-B7B3-43892B0BD13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0"/>
            <c:showCatName val="1"/>
            <c:showSerName val="0"/>
            <c:showPercent val="1"/>
            <c:showBubbleSize val="0"/>
            <c:separator> </c:separator>
            <c:showLeaderLines val="0"/>
            <c:extLst>
              <c:ext xmlns:c15="http://schemas.microsoft.com/office/drawing/2012/chart" uri="{CE6537A1-D6FC-4f65-9D91-7224C49458BB}"/>
            </c:extLst>
          </c:dLbls>
          <c:cat>
            <c:strRef>
              <c:f>Sheet1!$A$2:$A$4</c:f>
              <c:strCache>
                <c:ptCount val="3"/>
                <c:pt idx="0">
                  <c:v>Online
Asynchronous</c:v>
                </c:pt>
                <c:pt idx="1">
                  <c:v>Online or
Synchronous Tool</c:v>
                </c:pt>
                <c:pt idx="2">
                  <c:v>Zoom</c:v>
                </c:pt>
              </c:strCache>
            </c:strRef>
          </c:cat>
          <c:val>
            <c:numRef>
              <c:f>Sheet1!$B$2:$B$4</c:f>
              <c:numCache>
                <c:formatCode>General</c:formatCode>
                <c:ptCount val="3"/>
                <c:pt idx="0">
                  <c:v>50</c:v>
                </c:pt>
                <c:pt idx="1">
                  <c:v>34</c:v>
                </c:pt>
                <c:pt idx="2">
                  <c:v>16</c:v>
                </c:pt>
              </c:numCache>
            </c:numRef>
          </c:val>
          <c:extLst>
            <c:ext xmlns:c16="http://schemas.microsoft.com/office/drawing/2014/chart" uri="{C3380CC4-5D6E-409C-BE32-E72D297353CC}">
              <c16:uniqueId val="{00000006-D55C-4F98-B7B3-43892B0BD13C}"/>
            </c:ext>
          </c:extLst>
        </c:ser>
        <c:dLbls>
          <c:showLegendKey val="0"/>
          <c:showVal val="0"/>
          <c:showCatName val="0"/>
          <c:showSerName val="0"/>
          <c:showPercent val="0"/>
          <c:showBubbleSize val="0"/>
          <c:showLeaderLines val="0"/>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ED3045-F65A-455F-9B06-3C699704985E}" type="doc">
      <dgm:prSet loTypeId="urn:microsoft.com/office/officeart/2005/8/layout/funnel1" loCatId="process" qsTypeId="urn:microsoft.com/office/officeart/2005/8/quickstyle/simple1" qsCatId="simple" csTypeId="urn:microsoft.com/office/officeart/2005/8/colors/accent1_2" csCatId="accent1" phldr="1"/>
      <dgm:spPr/>
      <dgm:t>
        <a:bodyPr/>
        <a:lstStyle/>
        <a:p>
          <a:endParaRPr lang="en-US"/>
        </a:p>
      </dgm:t>
    </dgm:pt>
    <dgm:pt modelId="{FAF590EE-3F97-4E4C-A257-104534A89232}">
      <dgm:prSet phldrT="[Text]"/>
      <dgm:spPr>
        <a:solidFill>
          <a:srgbClr val="6699FF"/>
        </a:solidFill>
      </dgm:spPr>
      <dgm:t>
        <a:bodyPr/>
        <a:lstStyle/>
        <a:p>
          <a:r>
            <a:rPr lang="en-US" dirty="0" smtClean="0">
              <a:solidFill>
                <a:schemeClr val="tx1"/>
              </a:solidFill>
            </a:rPr>
            <a:t>In Person</a:t>
          </a:r>
          <a:endParaRPr lang="en-US" dirty="0">
            <a:solidFill>
              <a:schemeClr val="tx1"/>
            </a:solidFill>
          </a:endParaRPr>
        </a:p>
      </dgm:t>
    </dgm:pt>
    <dgm:pt modelId="{AE1966C1-4838-475C-985B-51A0832D601D}" type="parTrans" cxnId="{8A58F2C0-75DF-4314-B0BB-1772CCD3D4DF}">
      <dgm:prSet/>
      <dgm:spPr/>
      <dgm:t>
        <a:bodyPr/>
        <a:lstStyle/>
        <a:p>
          <a:endParaRPr lang="en-US"/>
        </a:p>
      </dgm:t>
    </dgm:pt>
    <dgm:pt modelId="{4B211CD7-4075-4DDE-9450-88766E229052}" type="sibTrans" cxnId="{8A58F2C0-75DF-4314-B0BB-1772CCD3D4DF}">
      <dgm:prSet/>
      <dgm:spPr/>
      <dgm:t>
        <a:bodyPr/>
        <a:lstStyle/>
        <a:p>
          <a:endParaRPr lang="en-US"/>
        </a:p>
      </dgm:t>
    </dgm:pt>
    <dgm:pt modelId="{218E5694-DD64-4E56-863B-B6E7CD38EC58}">
      <dgm:prSet phldrT="[Text]"/>
      <dgm:spPr>
        <a:solidFill>
          <a:srgbClr val="FF99FF"/>
        </a:solidFill>
      </dgm:spPr>
      <dgm:t>
        <a:bodyPr/>
        <a:lstStyle/>
        <a:p>
          <a:r>
            <a:rPr lang="en-US" dirty="0" smtClean="0">
              <a:solidFill>
                <a:schemeClr val="tx1"/>
              </a:solidFill>
            </a:rPr>
            <a:t>Online</a:t>
          </a:r>
          <a:endParaRPr lang="en-US" dirty="0">
            <a:solidFill>
              <a:schemeClr val="tx1"/>
            </a:solidFill>
          </a:endParaRPr>
        </a:p>
      </dgm:t>
    </dgm:pt>
    <dgm:pt modelId="{8030C99B-094D-46DD-B1A7-EF66CBF1C6A9}" type="parTrans" cxnId="{27F7601D-2D3D-4B73-9AF9-D3DB0EA44ECF}">
      <dgm:prSet/>
      <dgm:spPr/>
      <dgm:t>
        <a:bodyPr/>
        <a:lstStyle/>
        <a:p>
          <a:endParaRPr lang="en-US"/>
        </a:p>
      </dgm:t>
    </dgm:pt>
    <dgm:pt modelId="{A5E9E1AA-EC57-4C68-B42D-106401ECDD81}" type="sibTrans" cxnId="{27F7601D-2D3D-4B73-9AF9-D3DB0EA44ECF}">
      <dgm:prSet/>
      <dgm:spPr/>
      <dgm:t>
        <a:bodyPr/>
        <a:lstStyle/>
        <a:p>
          <a:endParaRPr lang="en-US"/>
        </a:p>
      </dgm:t>
    </dgm:pt>
    <dgm:pt modelId="{8D4B8784-C4B2-4C09-B22E-87658C48FCA7}">
      <dgm:prSet phldrT="[Text]"/>
      <dgm:spPr/>
      <dgm:t>
        <a:bodyPr/>
        <a:lstStyle/>
        <a:p>
          <a:r>
            <a:rPr lang="en-US" dirty="0" smtClean="0">
              <a:solidFill>
                <a:schemeClr val="tx1"/>
              </a:solidFill>
            </a:rPr>
            <a:t>Zoom</a:t>
          </a:r>
          <a:endParaRPr lang="en-US" dirty="0">
            <a:solidFill>
              <a:schemeClr val="tx1"/>
            </a:solidFill>
          </a:endParaRPr>
        </a:p>
      </dgm:t>
    </dgm:pt>
    <dgm:pt modelId="{5ECA2329-4519-417C-9E2D-313982A2988E}" type="parTrans" cxnId="{344AD996-F8DD-4D2E-BF5A-7D7550797189}">
      <dgm:prSet/>
      <dgm:spPr/>
      <dgm:t>
        <a:bodyPr/>
        <a:lstStyle/>
        <a:p>
          <a:endParaRPr lang="en-US"/>
        </a:p>
      </dgm:t>
    </dgm:pt>
    <dgm:pt modelId="{479607DC-BFCC-4166-A9D7-4E328259DA20}" type="sibTrans" cxnId="{344AD996-F8DD-4D2E-BF5A-7D7550797189}">
      <dgm:prSet/>
      <dgm:spPr/>
      <dgm:t>
        <a:bodyPr/>
        <a:lstStyle/>
        <a:p>
          <a:endParaRPr lang="en-US"/>
        </a:p>
      </dgm:t>
    </dgm:pt>
    <dgm:pt modelId="{1A25B669-2087-4E70-86A2-B42CB29EA15A}">
      <dgm:prSet phldrT="[Text]"/>
      <dgm:spPr/>
      <dgm:t>
        <a:bodyPr/>
        <a:lstStyle/>
        <a:p>
          <a:r>
            <a:rPr lang="en-US" dirty="0" err="1" smtClean="0"/>
            <a:t>Hyflex</a:t>
          </a:r>
          <a:r>
            <a:rPr lang="en-US" dirty="0" smtClean="0"/>
            <a:t> Learning</a:t>
          </a:r>
          <a:endParaRPr lang="en-US" dirty="0"/>
        </a:p>
      </dgm:t>
    </dgm:pt>
    <dgm:pt modelId="{130A18F2-6FD6-4233-8D0E-F6AB02D4E0FA}" type="parTrans" cxnId="{2AE88A50-F824-419D-BAED-3231066F0A6B}">
      <dgm:prSet/>
      <dgm:spPr/>
      <dgm:t>
        <a:bodyPr/>
        <a:lstStyle/>
        <a:p>
          <a:endParaRPr lang="en-US"/>
        </a:p>
      </dgm:t>
    </dgm:pt>
    <dgm:pt modelId="{F495BB49-14B4-4581-A1C5-947F91EB8ABA}" type="sibTrans" cxnId="{2AE88A50-F824-419D-BAED-3231066F0A6B}">
      <dgm:prSet/>
      <dgm:spPr/>
      <dgm:t>
        <a:bodyPr/>
        <a:lstStyle/>
        <a:p>
          <a:endParaRPr lang="en-US"/>
        </a:p>
      </dgm:t>
    </dgm:pt>
    <dgm:pt modelId="{71248EC2-22C3-464A-B885-E72B777C3207}" type="pres">
      <dgm:prSet presAssocID="{76ED3045-F65A-455F-9B06-3C699704985E}" presName="Name0" presStyleCnt="0">
        <dgm:presLayoutVars>
          <dgm:chMax val="4"/>
          <dgm:resizeHandles val="exact"/>
        </dgm:presLayoutVars>
      </dgm:prSet>
      <dgm:spPr/>
      <dgm:t>
        <a:bodyPr/>
        <a:lstStyle/>
        <a:p>
          <a:endParaRPr lang="en-US"/>
        </a:p>
      </dgm:t>
    </dgm:pt>
    <dgm:pt modelId="{065CCD82-2E2A-42A9-B987-D261A05926BD}" type="pres">
      <dgm:prSet presAssocID="{76ED3045-F65A-455F-9B06-3C699704985E}" presName="ellipse" presStyleLbl="trBgShp" presStyleIdx="0" presStyleCnt="1"/>
      <dgm:spPr/>
    </dgm:pt>
    <dgm:pt modelId="{65645953-3EE2-4760-B165-975BD6DB3078}" type="pres">
      <dgm:prSet presAssocID="{76ED3045-F65A-455F-9B06-3C699704985E}" presName="arrow1" presStyleLbl="fgShp" presStyleIdx="0" presStyleCnt="1"/>
      <dgm:spPr/>
    </dgm:pt>
    <dgm:pt modelId="{57209CA5-4663-4B42-83B8-98E51074CA61}" type="pres">
      <dgm:prSet presAssocID="{76ED3045-F65A-455F-9B06-3C699704985E}" presName="rectangle" presStyleLbl="revTx" presStyleIdx="0" presStyleCnt="1" custScaleX="79891" custScaleY="75464">
        <dgm:presLayoutVars>
          <dgm:bulletEnabled val="1"/>
        </dgm:presLayoutVars>
      </dgm:prSet>
      <dgm:spPr/>
      <dgm:t>
        <a:bodyPr/>
        <a:lstStyle/>
        <a:p>
          <a:endParaRPr lang="en-US"/>
        </a:p>
      </dgm:t>
    </dgm:pt>
    <dgm:pt modelId="{DDDD8699-4845-44FA-9B9B-B80EDACFF980}" type="pres">
      <dgm:prSet presAssocID="{218E5694-DD64-4E56-863B-B6E7CD38EC58}" presName="item1" presStyleLbl="node1" presStyleIdx="0" presStyleCnt="3">
        <dgm:presLayoutVars>
          <dgm:bulletEnabled val="1"/>
        </dgm:presLayoutVars>
      </dgm:prSet>
      <dgm:spPr/>
      <dgm:t>
        <a:bodyPr/>
        <a:lstStyle/>
        <a:p>
          <a:endParaRPr lang="en-US"/>
        </a:p>
      </dgm:t>
    </dgm:pt>
    <dgm:pt modelId="{AF67797B-5ADE-4F45-A7CF-4A1958B9A7E7}" type="pres">
      <dgm:prSet presAssocID="{8D4B8784-C4B2-4C09-B22E-87658C48FCA7}" presName="item2" presStyleLbl="node1" presStyleIdx="1" presStyleCnt="3">
        <dgm:presLayoutVars>
          <dgm:bulletEnabled val="1"/>
        </dgm:presLayoutVars>
      </dgm:prSet>
      <dgm:spPr/>
      <dgm:t>
        <a:bodyPr/>
        <a:lstStyle/>
        <a:p>
          <a:endParaRPr lang="en-US"/>
        </a:p>
      </dgm:t>
    </dgm:pt>
    <dgm:pt modelId="{3DD1E180-22FC-4874-826C-A6DBF97A1400}" type="pres">
      <dgm:prSet presAssocID="{1A25B669-2087-4E70-86A2-B42CB29EA15A}" presName="item3" presStyleLbl="node1" presStyleIdx="2" presStyleCnt="3">
        <dgm:presLayoutVars>
          <dgm:bulletEnabled val="1"/>
        </dgm:presLayoutVars>
      </dgm:prSet>
      <dgm:spPr/>
      <dgm:t>
        <a:bodyPr/>
        <a:lstStyle/>
        <a:p>
          <a:endParaRPr lang="en-US"/>
        </a:p>
      </dgm:t>
    </dgm:pt>
    <dgm:pt modelId="{3AF4364B-4773-4E09-8644-0A65121FEEC6}" type="pres">
      <dgm:prSet presAssocID="{76ED3045-F65A-455F-9B06-3C699704985E}" presName="funnel" presStyleLbl="trAlignAcc1" presStyleIdx="0" presStyleCnt="1"/>
      <dgm:spPr/>
      <dgm:t>
        <a:bodyPr/>
        <a:lstStyle/>
        <a:p>
          <a:endParaRPr lang="en-US"/>
        </a:p>
      </dgm:t>
    </dgm:pt>
  </dgm:ptLst>
  <dgm:cxnLst>
    <dgm:cxn modelId="{DCFEA703-17D6-4231-A4FD-AAB48025FFF9}" type="presOf" srcId="{1A25B669-2087-4E70-86A2-B42CB29EA15A}" destId="{57209CA5-4663-4B42-83B8-98E51074CA61}" srcOrd="0" destOrd="0" presId="urn:microsoft.com/office/officeart/2005/8/layout/funnel1"/>
    <dgm:cxn modelId="{27F7601D-2D3D-4B73-9AF9-D3DB0EA44ECF}" srcId="{76ED3045-F65A-455F-9B06-3C699704985E}" destId="{218E5694-DD64-4E56-863B-B6E7CD38EC58}" srcOrd="1" destOrd="0" parTransId="{8030C99B-094D-46DD-B1A7-EF66CBF1C6A9}" sibTransId="{A5E9E1AA-EC57-4C68-B42D-106401ECDD81}"/>
    <dgm:cxn modelId="{498E18E0-8783-411B-8825-D31F9C7AFE46}" type="presOf" srcId="{76ED3045-F65A-455F-9B06-3C699704985E}" destId="{71248EC2-22C3-464A-B885-E72B777C3207}" srcOrd="0" destOrd="0" presId="urn:microsoft.com/office/officeart/2005/8/layout/funnel1"/>
    <dgm:cxn modelId="{344AD996-F8DD-4D2E-BF5A-7D7550797189}" srcId="{76ED3045-F65A-455F-9B06-3C699704985E}" destId="{8D4B8784-C4B2-4C09-B22E-87658C48FCA7}" srcOrd="2" destOrd="0" parTransId="{5ECA2329-4519-417C-9E2D-313982A2988E}" sibTransId="{479607DC-BFCC-4166-A9D7-4E328259DA20}"/>
    <dgm:cxn modelId="{01A0CFF7-6527-47C6-91E5-31FC63146972}" type="presOf" srcId="{218E5694-DD64-4E56-863B-B6E7CD38EC58}" destId="{AF67797B-5ADE-4F45-A7CF-4A1958B9A7E7}" srcOrd="0" destOrd="0" presId="urn:microsoft.com/office/officeart/2005/8/layout/funnel1"/>
    <dgm:cxn modelId="{93120DE7-AA70-472C-8A93-9B2CEAFB9603}" type="presOf" srcId="{8D4B8784-C4B2-4C09-B22E-87658C48FCA7}" destId="{DDDD8699-4845-44FA-9B9B-B80EDACFF980}" srcOrd="0" destOrd="0" presId="urn:microsoft.com/office/officeart/2005/8/layout/funnel1"/>
    <dgm:cxn modelId="{DCC96CBC-6DFD-4666-BB18-185CBB8B6A93}" type="presOf" srcId="{FAF590EE-3F97-4E4C-A257-104534A89232}" destId="{3DD1E180-22FC-4874-826C-A6DBF97A1400}" srcOrd="0" destOrd="0" presId="urn:microsoft.com/office/officeart/2005/8/layout/funnel1"/>
    <dgm:cxn modelId="{2AE88A50-F824-419D-BAED-3231066F0A6B}" srcId="{76ED3045-F65A-455F-9B06-3C699704985E}" destId="{1A25B669-2087-4E70-86A2-B42CB29EA15A}" srcOrd="3" destOrd="0" parTransId="{130A18F2-6FD6-4233-8D0E-F6AB02D4E0FA}" sibTransId="{F495BB49-14B4-4581-A1C5-947F91EB8ABA}"/>
    <dgm:cxn modelId="{8A58F2C0-75DF-4314-B0BB-1772CCD3D4DF}" srcId="{76ED3045-F65A-455F-9B06-3C699704985E}" destId="{FAF590EE-3F97-4E4C-A257-104534A89232}" srcOrd="0" destOrd="0" parTransId="{AE1966C1-4838-475C-985B-51A0832D601D}" sibTransId="{4B211CD7-4075-4DDE-9450-88766E229052}"/>
    <dgm:cxn modelId="{8E5590D4-E6E3-461B-A61B-8858D808C518}" type="presParOf" srcId="{71248EC2-22C3-464A-B885-E72B777C3207}" destId="{065CCD82-2E2A-42A9-B987-D261A05926BD}" srcOrd="0" destOrd="0" presId="urn:microsoft.com/office/officeart/2005/8/layout/funnel1"/>
    <dgm:cxn modelId="{13E9DF80-82EA-408C-8AD4-CC88D9700306}" type="presParOf" srcId="{71248EC2-22C3-464A-B885-E72B777C3207}" destId="{65645953-3EE2-4760-B165-975BD6DB3078}" srcOrd="1" destOrd="0" presId="urn:microsoft.com/office/officeart/2005/8/layout/funnel1"/>
    <dgm:cxn modelId="{075CDDE8-8D57-4E92-B31D-D183779FA59D}" type="presParOf" srcId="{71248EC2-22C3-464A-B885-E72B777C3207}" destId="{57209CA5-4663-4B42-83B8-98E51074CA61}" srcOrd="2" destOrd="0" presId="urn:microsoft.com/office/officeart/2005/8/layout/funnel1"/>
    <dgm:cxn modelId="{B353A58B-CEEB-4D9E-9E13-B07623910E52}" type="presParOf" srcId="{71248EC2-22C3-464A-B885-E72B777C3207}" destId="{DDDD8699-4845-44FA-9B9B-B80EDACFF980}" srcOrd="3" destOrd="0" presId="urn:microsoft.com/office/officeart/2005/8/layout/funnel1"/>
    <dgm:cxn modelId="{2F4ACBDC-E538-4E60-A0DD-50D33FA0E95E}" type="presParOf" srcId="{71248EC2-22C3-464A-B885-E72B777C3207}" destId="{AF67797B-5ADE-4F45-A7CF-4A1958B9A7E7}" srcOrd="4" destOrd="0" presId="urn:microsoft.com/office/officeart/2005/8/layout/funnel1"/>
    <dgm:cxn modelId="{C793407D-D187-42F1-B3B1-D71AFC3516DB}" type="presParOf" srcId="{71248EC2-22C3-464A-B885-E72B777C3207}" destId="{3DD1E180-22FC-4874-826C-A6DBF97A1400}" srcOrd="5" destOrd="0" presId="urn:microsoft.com/office/officeart/2005/8/layout/funnel1"/>
    <dgm:cxn modelId="{EB609705-5172-4085-97CD-77F9FAD75222}" type="presParOf" srcId="{71248EC2-22C3-464A-B885-E72B777C3207}" destId="{3AF4364B-4773-4E09-8644-0A65121FEEC6}" srcOrd="6" destOrd="0" presId="urn:microsoft.com/office/officeart/2005/8/layout/funne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5CCD82-2E2A-42A9-B987-D261A05926BD}">
      <dsp:nvSpPr>
        <dsp:cNvPr id="0" name=""/>
        <dsp:cNvSpPr/>
      </dsp:nvSpPr>
      <dsp:spPr>
        <a:xfrm>
          <a:off x="1129489" y="220188"/>
          <a:ext cx="3405705" cy="1182756"/>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5645953-3EE2-4760-B165-975BD6DB3078}">
      <dsp:nvSpPr>
        <dsp:cNvPr id="0" name=""/>
        <dsp:cNvSpPr/>
      </dsp:nvSpPr>
      <dsp:spPr>
        <a:xfrm>
          <a:off x="2507612" y="3116357"/>
          <a:ext cx="660020" cy="422413"/>
        </a:xfrm>
        <a:prstGeom prst="down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7209CA5-4663-4B42-83B8-98E51074CA61}">
      <dsp:nvSpPr>
        <dsp:cNvPr id="0" name=""/>
        <dsp:cNvSpPr/>
      </dsp:nvSpPr>
      <dsp:spPr>
        <a:xfrm>
          <a:off x="1572109" y="3551453"/>
          <a:ext cx="2531025" cy="5976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kern="1200" dirty="0" err="1" smtClean="0"/>
            <a:t>Hyflex</a:t>
          </a:r>
          <a:r>
            <a:rPr lang="en-US" sz="2100" kern="1200" dirty="0" smtClean="0"/>
            <a:t> Learning</a:t>
          </a:r>
          <a:endParaRPr lang="en-US" sz="2100" kern="1200" dirty="0"/>
        </a:p>
      </dsp:txBody>
      <dsp:txXfrm>
        <a:off x="1572109" y="3551453"/>
        <a:ext cx="2531025" cy="597693"/>
      </dsp:txXfrm>
    </dsp:sp>
    <dsp:sp modelId="{DDDD8699-4845-44FA-9B9B-B80EDACFF980}">
      <dsp:nvSpPr>
        <dsp:cNvPr id="0" name=""/>
        <dsp:cNvSpPr/>
      </dsp:nvSpPr>
      <dsp:spPr>
        <a:xfrm>
          <a:off x="2367687" y="1494291"/>
          <a:ext cx="1188036" cy="118803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solidFill>
                <a:schemeClr val="tx1"/>
              </a:solidFill>
            </a:rPr>
            <a:t>Zoom</a:t>
          </a:r>
          <a:endParaRPr lang="en-US" sz="2200" kern="1200" dirty="0">
            <a:solidFill>
              <a:schemeClr val="tx1"/>
            </a:solidFill>
          </a:endParaRPr>
        </a:p>
      </dsp:txBody>
      <dsp:txXfrm>
        <a:off x="2541671" y="1668275"/>
        <a:ext cx="840068" cy="840068"/>
      </dsp:txXfrm>
    </dsp:sp>
    <dsp:sp modelId="{AF67797B-5ADE-4F45-A7CF-4A1958B9A7E7}">
      <dsp:nvSpPr>
        <dsp:cNvPr id="0" name=""/>
        <dsp:cNvSpPr/>
      </dsp:nvSpPr>
      <dsp:spPr>
        <a:xfrm>
          <a:off x="1517581" y="602999"/>
          <a:ext cx="1188036" cy="1188036"/>
        </a:xfrm>
        <a:prstGeom prst="ellipse">
          <a:avLst/>
        </a:prstGeom>
        <a:solidFill>
          <a:srgbClr val="FF99FF"/>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solidFill>
                <a:schemeClr val="tx1"/>
              </a:solidFill>
            </a:rPr>
            <a:t>Online</a:t>
          </a:r>
          <a:endParaRPr lang="en-US" sz="2200" kern="1200" dirty="0">
            <a:solidFill>
              <a:schemeClr val="tx1"/>
            </a:solidFill>
          </a:endParaRPr>
        </a:p>
      </dsp:txBody>
      <dsp:txXfrm>
        <a:off x="1691565" y="776983"/>
        <a:ext cx="840068" cy="840068"/>
      </dsp:txXfrm>
    </dsp:sp>
    <dsp:sp modelId="{3DD1E180-22FC-4874-826C-A6DBF97A1400}">
      <dsp:nvSpPr>
        <dsp:cNvPr id="0" name=""/>
        <dsp:cNvSpPr/>
      </dsp:nvSpPr>
      <dsp:spPr>
        <a:xfrm>
          <a:off x="2732019" y="315759"/>
          <a:ext cx="1188036" cy="1188036"/>
        </a:xfrm>
        <a:prstGeom prst="ellipse">
          <a:avLst/>
        </a:prstGeom>
        <a:solidFill>
          <a:srgbClr val="6699FF"/>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solidFill>
                <a:schemeClr val="tx1"/>
              </a:solidFill>
            </a:rPr>
            <a:t>In Person</a:t>
          </a:r>
          <a:endParaRPr lang="en-US" sz="2200" kern="1200" dirty="0">
            <a:solidFill>
              <a:schemeClr val="tx1"/>
            </a:solidFill>
          </a:endParaRPr>
        </a:p>
      </dsp:txBody>
      <dsp:txXfrm>
        <a:off x="2906003" y="489743"/>
        <a:ext cx="840068" cy="840068"/>
      </dsp:txXfrm>
    </dsp:sp>
    <dsp:sp modelId="{3AF4364B-4773-4E09-8644-0A65121FEEC6}">
      <dsp:nvSpPr>
        <dsp:cNvPr id="0" name=""/>
        <dsp:cNvSpPr/>
      </dsp:nvSpPr>
      <dsp:spPr>
        <a:xfrm>
          <a:off x="989565" y="74983"/>
          <a:ext cx="3696114" cy="2956891"/>
        </a:xfrm>
        <a:prstGeom prst="funnel">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1D113D-25D0-4938-BC00-656A60330281}" type="datetimeFigureOut">
              <a:rPr lang="en-US" smtClean="0"/>
              <a:t>6/17/2021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661A1D-D0BE-4B5F-A3D6-E2BE01F2F12B}" type="slidenum">
              <a:rPr lang="en-US" smtClean="0"/>
              <a:t>‹#›</a:t>
            </a:fld>
            <a:endParaRPr lang="en-US"/>
          </a:p>
        </p:txBody>
      </p:sp>
    </p:spTree>
    <p:extLst>
      <p:ext uri="{BB962C8B-B14F-4D97-AF65-F5344CB8AC3E}">
        <p14:creationId xmlns:p14="http://schemas.microsoft.com/office/powerpoint/2010/main" val="8455295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661A1D-D0BE-4B5F-A3D6-E2BE01F2F12B}" type="slidenum">
              <a:rPr lang="en-US" smtClean="0"/>
              <a:t>1</a:t>
            </a:fld>
            <a:endParaRPr lang="en-US"/>
          </a:p>
        </p:txBody>
      </p:sp>
    </p:spTree>
    <p:extLst>
      <p:ext uri="{BB962C8B-B14F-4D97-AF65-F5344CB8AC3E}">
        <p14:creationId xmlns:p14="http://schemas.microsoft.com/office/powerpoint/2010/main" val="4265026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661A1D-D0BE-4B5F-A3D6-E2BE01F2F12B}" type="slidenum">
              <a:rPr lang="en-US" smtClean="0"/>
              <a:t>2</a:t>
            </a:fld>
            <a:endParaRPr lang="en-US"/>
          </a:p>
        </p:txBody>
      </p:sp>
    </p:spTree>
    <p:extLst>
      <p:ext uri="{BB962C8B-B14F-4D97-AF65-F5344CB8AC3E}">
        <p14:creationId xmlns:p14="http://schemas.microsoft.com/office/powerpoint/2010/main" val="41622321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661A1D-D0BE-4B5F-A3D6-E2BE01F2F12B}" type="slidenum">
              <a:rPr lang="en-US" smtClean="0"/>
              <a:t>3</a:t>
            </a:fld>
            <a:endParaRPr lang="en-US"/>
          </a:p>
        </p:txBody>
      </p:sp>
    </p:spTree>
    <p:extLst>
      <p:ext uri="{BB962C8B-B14F-4D97-AF65-F5344CB8AC3E}">
        <p14:creationId xmlns:p14="http://schemas.microsoft.com/office/powerpoint/2010/main" val="17507972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6/17/2021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6/17/2021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6/17/2021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6/17/2021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6/17/2021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6/17/2021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6/17/2021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6/17/2021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6/17/2021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6/17/2021</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6/17/2021</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6/17/2021</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hyperlink" Target="https://niu.edu/keepteaching/resources/hyflex-course-model.shtml" TargetMode="Externa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Instructional Methods</a:t>
            </a:r>
            <a:endParaRPr lang="en-US" dirty="0"/>
          </a:p>
        </p:txBody>
      </p:sp>
      <p:sp>
        <p:nvSpPr>
          <p:cNvPr id="3" name="Subtitle 2"/>
          <p:cNvSpPr>
            <a:spLocks noGrp="1"/>
          </p:cNvSpPr>
          <p:nvPr>
            <p:ph type="subTitle" idx="1"/>
          </p:nvPr>
        </p:nvSpPr>
        <p:spPr/>
        <p:txBody>
          <a:bodyPr/>
          <a:lstStyle/>
          <a:p>
            <a:r>
              <a:rPr lang="en-US" dirty="0" smtClean="0"/>
              <a:t>McLennan Community College</a:t>
            </a:r>
            <a:endParaRPr lang="en-US" dirty="0"/>
          </a:p>
        </p:txBody>
      </p:sp>
    </p:spTree>
    <p:extLst>
      <p:ext uri="{BB962C8B-B14F-4D97-AF65-F5344CB8AC3E}">
        <p14:creationId xmlns:p14="http://schemas.microsoft.com/office/powerpoint/2010/main" val="19771662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Hyflex</a:t>
            </a:r>
            <a:endParaRPr lang="en-US" dirty="0"/>
          </a:p>
        </p:txBody>
      </p:sp>
      <p:sp>
        <p:nvSpPr>
          <p:cNvPr id="3" name="Content Placeholder 2"/>
          <p:cNvSpPr>
            <a:spLocks noGrp="1"/>
          </p:cNvSpPr>
          <p:nvPr>
            <p:ph sz="half" idx="1"/>
          </p:nvPr>
        </p:nvSpPr>
        <p:spPr>
          <a:xfrm>
            <a:off x="879566" y="5852160"/>
            <a:ext cx="6853645" cy="736697"/>
          </a:xfrm>
        </p:spPr>
        <p:style>
          <a:lnRef idx="2">
            <a:schemeClr val="dk1"/>
          </a:lnRef>
          <a:fillRef idx="1">
            <a:schemeClr val="lt1"/>
          </a:fillRef>
          <a:effectRef idx="0">
            <a:schemeClr val="dk1"/>
          </a:effectRef>
          <a:fontRef idx="minor">
            <a:schemeClr val="dk1"/>
          </a:fontRef>
        </p:style>
        <p:txBody>
          <a:bodyPr>
            <a:normAutofit fontScale="77500" lnSpcReduction="20000"/>
          </a:bodyPr>
          <a:lstStyle/>
          <a:p>
            <a:pPr marL="0" indent="0">
              <a:buNone/>
            </a:pPr>
            <a:r>
              <a:rPr lang="en-US" sz="1500" dirty="0" err="1">
                <a:solidFill>
                  <a:schemeClr val="dk1"/>
                </a:solidFill>
              </a:rPr>
              <a:t>HyFlex</a:t>
            </a:r>
            <a:r>
              <a:rPr lang="en-US" sz="1500" dirty="0">
                <a:solidFill>
                  <a:schemeClr val="dk1"/>
                </a:solidFill>
              </a:rPr>
              <a:t> is a course design model that presents the components of hybrid learning in a flexible course structure that gives students the option of attending sessions in the classroom, participating online, or doing both. Students can change their mode of attendance weekly or by topic, according to need or preference</a:t>
            </a:r>
            <a:r>
              <a:rPr lang="en-US" sz="1500" dirty="0" smtClean="0">
                <a:solidFill>
                  <a:schemeClr val="dk1"/>
                </a:solidFill>
              </a:rPr>
              <a:t>.</a:t>
            </a:r>
            <a:endParaRPr lang="en-US" sz="1500" dirty="0"/>
          </a:p>
          <a:p>
            <a:pPr marL="685800" lvl="1" indent="-457200">
              <a:spcBef>
                <a:spcPts val="0"/>
              </a:spcBef>
              <a:buNone/>
            </a:pPr>
            <a:r>
              <a:rPr lang="en-US" sz="1050" dirty="0" err="1">
                <a:solidFill>
                  <a:schemeClr val="dk1"/>
                </a:solidFill>
              </a:rPr>
              <a:t>HyFlex</a:t>
            </a:r>
            <a:r>
              <a:rPr lang="en-US" sz="1050" dirty="0">
                <a:solidFill>
                  <a:schemeClr val="dk1"/>
                </a:solidFill>
              </a:rPr>
              <a:t> Course Model—</a:t>
            </a:r>
            <a:r>
              <a:rPr lang="en-US" sz="1050" dirty="0" err="1">
                <a:solidFill>
                  <a:schemeClr val="dk1"/>
                </a:solidFill>
              </a:rPr>
              <a:t>NIU</a:t>
            </a:r>
            <a:r>
              <a:rPr lang="en-US" sz="1050" dirty="0">
                <a:solidFill>
                  <a:schemeClr val="dk1"/>
                </a:solidFill>
              </a:rPr>
              <a:t> - Keep Teaching. (</a:t>
            </a:r>
            <a:r>
              <a:rPr lang="en-US" sz="1050" dirty="0" err="1">
                <a:solidFill>
                  <a:schemeClr val="dk1"/>
                </a:solidFill>
              </a:rPr>
              <a:t>n.d.</a:t>
            </a:r>
            <a:r>
              <a:rPr lang="en-US" sz="1050" dirty="0">
                <a:solidFill>
                  <a:schemeClr val="dk1"/>
                </a:solidFill>
              </a:rPr>
              <a:t>). Northern Illinois University. Retrieved September 10, 2020, from </a:t>
            </a:r>
            <a:r>
              <a:rPr lang="en-US" sz="1050" dirty="0">
                <a:solidFill>
                  <a:schemeClr val="dk1"/>
                </a:solidFill>
                <a:hlinkClick r:id="rId2"/>
              </a:rPr>
              <a:t>https://niu.edu/keepteaching/resources/hyflex-course-model.shtml</a:t>
            </a:r>
            <a:endParaRPr lang="en-US" sz="1050" dirty="0">
              <a:solidFill>
                <a:schemeClr val="dk1"/>
              </a:solidFill>
            </a:endParaRPr>
          </a:p>
        </p:txBody>
      </p:sp>
      <p:sp>
        <p:nvSpPr>
          <p:cNvPr id="5" name="Content Placeholder 2"/>
          <p:cNvSpPr>
            <a:spLocks noGrp="1"/>
          </p:cNvSpPr>
          <p:nvPr>
            <p:ph sz="half" idx="1"/>
          </p:nvPr>
        </p:nvSpPr>
        <p:spPr>
          <a:xfrm>
            <a:off x="1581912" y="2397211"/>
            <a:ext cx="4470545" cy="3342815"/>
          </a:xfrm>
        </p:spPr>
        <p:txBody>
          <a:bodyPr/>
          <a:lstStyle/>
          <a:p>
            <a:pPr lvl="0"/>
            <a:r>
              <a:rPr lang="en-US" sz="2000" dirty="0" smtClean="0"/>
              <a:t>A </a:t>
            </a:r>
            <a:r>
              <a:rPr lang="en-US" sz="2000" dirty="0" err="1" smtClean="0"/>
              <a:t>Hyflex</a:t>
            </a:r>
            <a:r>
              <a:rPr lang="en-US" sz="2000" dirty="0" smtClean="0"/>
              <a:t> course </a:t>
            </a:r>
            <a:r>
              <a:rPr lang="en-US" sz="2000" dirty="0"/>
              <a:t>is where the material is available </a:t>
            </a:r>
            <a:r>
              <a:rPr lang="en-US" sz="2000" dirty="0" smtClean="0"/>
              <a:t>both </a:t>
            </a:r>
            <a:r>
              <a:rPr lang="en-US" sz="2000" b="1" dirty="0" smtClean="0"/>
              <a:t>synchronously</a:t>
            </a:r>
            <a:r>
              <a:rPr lang="en-US" sz="2000" dirty="0" smtClean="0"/>
              <a:t> </a:t>
            </a:r>
            <a:r>
              <a:rPr lang="en-US" sz="2000" dirty="0"/>
              <a:t>and </a:t>
            </a:r>
            <a:r>
              <a:rPr lang="en-US" sz="2000" b="1" dirty="0" smtClean="0"/>
              <a:t>asynchronously</a:t>
            </a:r>
            <a:r>
              <a:rPr lang="en-US" sz="2000" dirty="0" smtClean="0"/>
              <a:t> at all times.</a:t>
            </a:r>
          </a:p>
          <a:p>
            <a:pPr lvl="0"/>
            <a:r>
              <a:rPr lang="en-US" sz="2000" dirty="0" smtClean="0"/>
              <a:t>Students have the freedom to choose when and where they </a:t>
            </a:r>
            <a:r>
              <a:rPr lang="en-US" sz="2000" dirty="0"/>
              <a:t>want to </a:t>
            </a:r>
            <a:r>
              <a:rPr lang="en-US" sz="2000" dirty="0" smtClean="0"/>
              <a:t>engage with the learning materials. </a:t>
            </a:r>
            <a:r>
              <a:rPr lang="en-US" sz="1800" dirty="0" smtClean="0"/>
              <a:t>Mandatory synchronous or asynchronous cannot be required.</a:t>
            </a:r>
            <a:endParaRPr lang="en-US" sz="1800" dirty="0"/>
          </a:p>
          <a:p>
            <a:endParaRPr lang="en-US" sz="1200" dirty="0"/>
          </a:p>
        </p:txBody>
      </p:sp>
      <p:graphicFrame>
        <p:nvGraphicFramePr>
          <p:cNvPr id="7" name="Diagram 6"/>
          <p:cNvGraphicFramePr/>
          <p:nvPr>
            <p:extLst>
              <p:ext uri="{D42A27DB-BD31-4B8C-83A1-F6EECF244321}">
                <p14:modId xmlns:p14="http://schemas.microsoft.com/office/powerpoint/2010/main" val="306381446"/>
              </p:ext>
            </p:extLst>
          </p:nvPr>
        </p:nvGraphicFramePr>
        <p:xfrm>
          <a:off x="6132355" y="2259069"/>
          <a:ext cx="5675245" cy="42241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666004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terms</a:t>
            </a:r>
            <a:endParaRPr lang="en-US" dirty="0"/>
          </a:p>
        </p:txBody>
      </p:sp>
      <p:sp>
        <p:nvSpPr>
          <p:cNvPr id="3" name="Content Placeholder 2"/>
          <p:cNvSpPr>
            <a:spLocks noGrp="1"/>
          </p:cNvSpPr>
          <p:nvPr>
            <p:ph idx="1"/>
          </p:nvPr>
        </p:nvSpPr>
        <p:spPr>
          <a:xfrm>
            <a:off x="2231136" y="2391554"/>
            <a:ext cx="7729728" cy="4041051"/>
          </a:xfrm>
        </p:spPr>
        <p:txBody>
          <a:bodyPr>
            <a:normAutofit/>
          </a:bodyPr>
          <a:lstStyle/>
          <a:p>
            <a:r>
              <a:rPr lang="en-US" b="1" u="sng" dirty="0" smtClean="0"/>
              <a:t>Synchronous</a:t>
            </a:r>
            <a:r>
              <a:rPr lang="en-US" dirty="0" smtClean="0"/>
              <a:t> – </a:t>
            </a:r>
            <a:r>
              <a:rPr lang="en-US" dirty="0"/>
              <a:t>O</a:t>
            </a:r>
            <a:r>
              <a:rPr lang="en-US" dirty="0" smtClean="0"/>
              <a:t>ccurring at the same date and time.  When instruction happens or students engage with learning materials at required dates or times.</a:t>
            </a:r>
          </a:p>
          <a:p>
            <a:pPr lvl="1"/>
            <a:r>
              <a:rPr lang="en-US" dirty="0" smtClean="0"/>
              <a:t>Examples: Required face-to-face meetings at a particular date and time, required Zoom sessions at a particular date and time, proctored exams.</a:t>
            </a:r>
          </a:p>
          <a:p>
            <a:pPr lvl="1"/>
            <a:r>
              <a:rPr lang="en-US" dirty="0" smtClean="0"/>
              <a:t>Clarification: Even if students </a:t>
            </a:r>
            <a:r>
              <a:rPr lang="en-US" dirty="0"/>
              <a:t>are given options </a:t>
            </a:r>
            <a:r>
              <a:rPr lang="en-US" dirty="0" smtClean="0"/>
              <a:t>or flexibility of </a:t>
            </a:r>
            <a:r>
              <a:rPr lang="en-US" dirty="0"/>
              <a:t>dates and </a:t>
            </a:r>
            <a:r>
              <a:rPr lang="en-US" dirty="0" smtClean="0"/>
              <a:t>times this would still be synchronous since there are required dates and times.</a:t>
            </a:r>
          </a:p>
          <a:p>
            <a:pPr marL="0" indent="0">
              <a:buNone/>
            </a:pPr>
            <a:endParaRPr lang="en-US" dirty="0" smtClean="0"/>
          </a:p>
          <a:p>
            <a:r>
              <a:rPr lang="en-US" b="1" u="sng" dirty="0" smtClean="0"/>
              <a:t>Asynchronous</a:t>
            </a:r>
            <a:r>
              <a:rPr lang="en-US" dirty="0" smtClean="0"/>
              <a:t> – Not occurring at the same date and time.  Students can engage with the learning materials whenever and are not tied particular interactions at specific dates and times. </a:t>
            </a:r>
          </a:p>
          <a:p>
            <a:pPr lvl="1"/>
            <a:r>
              <a:rPr lang="en-US" dirty="0" smtClean="0"/>
              <a:t>Examples:  An online course where the students have due dates but can complete the work when it is convenient for the student.</a:t>
            </a:r>
          </a:p>
        </p:txBody>
      </p:sp>
    </p:spTree>
    <p:extLst>
      <p:ext uri="{BB962C8B-B14F-4D97-AF65-F5344CB8AC3E}">
        <p14:creationId xmlns:p14="http://schemas.microsoft.com/office/powerpoint/2010/main" val="21523778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methods</a:t>
            </a:r>
            <a:endParaRPr lang="en-US" dirty="0"/>
          </a:p>
        </p:txBody>
      </p:sp>
    </p:spTree>
    <p:extLst>
      <p:ext uri="{BB962C8B-B14F-4D97-AF65-F5344CB8AC3E}">
        <p14:creationId xmlns:p14="http://schemas.microsoft.com/office/powerpoint/2010/main" val="21579508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Enhanced Learning</a:t>
            </a:r>
            <a:br>
              <a:rPr lang="en-US" dirty="0" smtClean="0"/>
            </a:br>
            <a:r>
              <a:rPr lang="en-US" sz="2000" dirty="0" smtClean="0"/>
              <a:t>(Face-To-face)</a:t>
            </a:r>
            <a:endParaRPr lang="en-US" sz="2000" dirty="0"/>
          </a:p>
        </p:txBody>
      </p:sp>
      <p:sp>
        <p:nvSpPr>
          <p:cNvPr id="3" name="Content Placeholder 2"/>
          <p:cNvSpPr>
            <a:spLocks noGrp="1"/>
          </p:cNvSpPr>
          <p:nvPr>
            <p:ph sz="half" idx="1"/>
          </p:nvPr>
        </p:nvSpPr>
        <p:spPr>
          <a:xfrm>
            <a:off x="1581912" y="2428875"/>
            <a:ext cx="4271771" cy="4210050"/>
          </a:xfrm>
        </p:spPr>
        <p:txBody>
          <a:bodyPr>
            <a:normAutofit/>
          </a:bodyPr>
          <a:lstStyle/>
          <a:p>
            <a:r>
              <a:rPr lang="en-US" sz="2000" dirty="0"/>
              <a:t>A Web Enhanced course is defined by the College as a course in which at least 85% of the instructional content/curriculum is delivered </a:t>
            </a:r>
            <a:r>
              <a:rPr lang="en-US" sz="2000" dirty="0" smtClean="0"/>
              <a:t>face-to-face (in person).</a:t>
            </a:r>
            <a:br>
              <a:rPr lang="en-US" sz="2000" dirty="0" smtClean="0"/>
            </a:br>
            <a:endParaRPr lang="en-US" sz="2000" dirty="0"/>
          </a:p>
          <a:p>
            <a:r>
              <a:rPr lang="en-US" sz="2000" dirty="0" smtClean="0"/>
              <a:t>Up </a:t>
            </a:r>
            <a:r>
              <a:rPr lang="en-US" sz="2000" dirty="0"/>
              <a:t>to 15% of the c</a:t>
            </a:r>
            <a:r>
              <a:rPr lang="en-US" sz="2000" u="sng" dirty="0"/>
              <a:t>ontent/curriculum</a:t>
            </a:r>
            <a:r>
              <a:rPr lang="en-US" sz="2000" dirty="0"/>
              <a:t> </a:t>
            </a:r>
            <a:r>
              <a:rPr lang="en-US" sz="2000" dirty="0" smtClean="0"/>
              <a:t>(instruction) may </a:t>
            </a:r>
            <a:r>
              <a:rPr lang="en-US" sz="2000" dirty="0"/>
              <a:t>be provided online asynchronously. </a:t>
            </a:r>
            <a:endParaRPr lang="en-US" sz="2000" dirty="0" smtClean="0"/>
          </a:p>
        </p:txBody>
      </p:sp>
      <p:graphicFrame>
        <p:nvGraphicFramePr>
          <p:cNvPr id="10" name="Chart 9"/>
          <p:cNvGraphicFramePr/>
          <p:nvPr>
            <p:extLst>
              <p:ext uri="{D42A27DB-BD31-4B8C-83A1-F6EECF244321}">
                <p14:modId xmlns:p14="http://schemas.microsoft.com/office/powerpoint/2010/main" val="2952023156"/>
              </p:ext>
            </p:extLst>
          </p:nvPr>
        </p:nvGraphicFramePr>
        <p:xfrm>
          <a:off x="5853682" y="2196574"/>
          <a:ext cx="5057333" cy="40435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847208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Online learning</a:t>
            </a:r>
            <a:endParaRPr lang="en-US" dirty="0"/>
          </a:p>
        </p:txBody>
      </p:sp>
      <p:sp>
        <p:nvSpPr>
          <p:cNvPr id="3" name="Content Placeholder 2"/>
          <p:cNvSpPr>
            <a:spLocks noGrp="1"/>
          </p:cNvSpPr>
          <p:nvPr>
            <p:ph sz="half" idx="1"/>
          </p:nvPr>
        </p:nvSpPr>
        <p:spPr>
          <a:xfrm>
            <a:off x="1581912" y="2397211"/>
            <a:ext cx="4271771" cy="4260764"/>
          </a:xfrm>
        </p:spPr>
        <p:txBody>
          <a:bodyPr>
            <a:normAutofit/>
          </a:bodyPr>
          <a:lstStyle/>
          <a:p>
            <a:r>
              <a:rPr lang="en-US" sz="2000" dirty="0" smtClean="0"/>
              <a:t>An Online course </a:t>
            </a:r>
            <a:r>
              <a:rPr lang="en-US" sz="2000" dirty="0"/>
              <a:t>is defined by the College as a </a:t>
            </a:r>
            <a:r>
              <a:rPr lang="en-US" sz="2000" dirty="0" smtClean="0"/>
              <a:t>course in which 85 </a:t>
            </a:r>
            <a:r>
              <a:rPr lang="en-US" sz="2000" dirty="0"/>
              <a:t>percent to 100 percent </a:t>
            </a:r>
            <a:r>
              <a:rPr lang="en-US" sz="2000" dirty="0" smtClean="0"/>
              <a:t>of the instructional content/curriculum is delivered </a:t>
            </a:r>
            <a:r>
              <a:rPr lang="en-US" sz="2000" b="1" dirty="0">
                <a:solidFill>
                  <a:schemeClr val="tx1"/>
                </a:solidFill>
              </a:rPr>
              <a:t>online </a:t>
            </a:r>
            <a:r>
              <a:rPr lang="en-US" sz="2000" b="1" dirty="0" smtClean="0">
                <a:solidFill>
                  <a:schemeClr val="tx1"/>
                </a:solidFill>
              </a:rPr>
              <a:t>asynchronously</a:t>
            </a:r>
            <a:r>
              <a:rPr lang="en-US" sz="2000" dirty="0" smtClean="0"/>
              <a:t>.</a:t>
            </a:r>
          </a:p>
          <a:p>
            <a:r>
              <a:rPr lang="en-US" sz="2000" dirty="0" smtClean="0"/>
              <a:t>Mandatory </a:t>
            </a:r>
            <a:r>
              <a:rPr lang="en-US" sz="2000" b="1" dirty="0"/>
              <a:t>synchronous</a:t>
            </a:r>
            <a:r>
              <a:rPr lang="en-US" sz="2000" dirty="0"/>
              <a:t> sessions may total no more than 15 percent of the instruction time, this includes </a:t>
            </a:r>
            <a:r>
              <a:rPr lang="en-US" sz="2000" u="sng" dirty="0" smtClean="0"/>
              <a:t>synchronous proctored </a:t>
            </a:r>
            <a:r>
              <a:rPr lang="en-US" sz="2000" u="sng" dirty="0"/>
              <a:t>exams</a:t>
            </a:r>
            <a:r>
              <a:rPr lang="en-US" sz="2000" dirty="0"/>
              <a:t>. </a:t>
            </a:r>
            <a:endParaRPr lang="en-US" sz="2000" dirty="0" smtClean="0"/>
          </a:p>
          <a:p>
            <a:pPr lvl="1"/>
            <a:r>
              <a:rPr lang="en-US" dirty="0"/>
              <a:t>Clarification: </a:t>
            </a:r>
            <a:r>
              <a:rPr lang="en-US" dirty="0" smtClean="0"/>
              <a:t>Even </a:t>
            </a:r>
            <a:r>
              <a:rPr lang="en-US" dirty="0"/>
              <a:t>if students are given some flexibility with dates/times to </a:t>
            </a:r>
            <a:r>
              <a:rPr lang="en-US" dirty="0" smtClean="0"/>
              <a:t>meet this is considered synchronous and cannot exceed 15% of the course.</a:t>
            </a:r>
            <a:endParaRPr lang="en-US" dirty="0"/>
          </a:p>
          <a:p>
            <a:endParaRPr lang="en-US" dirty="0"/>
          </a:p>
        </p:txBody>
      </p:sp>
      <p:graphicFrame>
        <p:nvGraphicFramePr>
          <p:cNvPr id="5" name="Chart 4"/>
          <p:cNvGraphicFramePr/>
          <p:nvPr>
            <p:extLst>
              <p:ext uri="{D42A27DB-BD31-4B8C-83A1-F6EECF244321}">
                <p14:modId xmlns:p14="http://schemas.microsoft.com/office/powerpoint/2010/main" val="424091982"/>
              </p:ext>
            </p:extLst>
          </p:nvPr>
        </p:nvGraphicFramePr>
        <p:xfrm>
          <a:off x="5853682" y="2196574"/>
          <a:ext cx="5057333" cy="40435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378780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Blended Learning</a:t>
            </a:r>
            <a:endParaRPr lang="en-US" dirty="0"/>
          </a:p>
        </p:txBody>
      </p:sp>
      <p:sp>
        <p:nvSpPr>
          <p:cNvPr id="3" name="Content Placeholder 2"/>
          <p:cNvSpPr>
            <a:spLocks noGrp="1"/>
          </p:cNvSpPr>
          <p:nvPr>
            <p:ph sz="half" idx="1"/>
          </p:nvPr>
        </p:nvSpPr>
        <p:spPr>
          <a:xfrm>
            <a:off x="1581912" y="2372497"/>
            <a:ext cx="4271771" cy="4398693"/>
          </a:xfrm>
        </p:spPr>
        <p:txBody>
          <a:bodyPr>
            <a:normAutofit fontScale="92500" lnSpcReduction="10000"/>
          </a:bodyPr>
          <a:lstStyle/>
          <a:p>
            <a:r>
              <a:rPr lang="en-US" sz="2000" dirty="0" smtClean="0"/>
              <a:t>A Blended/Hybrid course is defined by the College as a course in which 50 percent to </a:t>
            </a:r>
            <a:r>
              <a:rPr lang="en-US" sz="2000" dirty="0" smtClean="0"/>
              <a:t>84 </a:t>
            </a:r>
            <a:r>
              <a:rPr lang="en-US" sz="2000" dirty="0" smtClean="0"/>
              <a:t>percent of the instructional content/curriculum is delivered </a:t>
            </a:r>
            <a:r>
              <a:rPr lang="en-US" sz="2000" b="1" dirty="0" smtClean="0"/>
              <a:t>online asynchronously.</a:t>
            </a:r>
          </a:p>
          <a:p>
            <a:r>
              <a:rPr lang="en-US" sz="2000" dirty="0" smtClean="0"/>
              <a:t>Mandatory </a:t>
            </a:r>
            <a:r>
              <a:rPr lang="en-US" sz="2000" b="1" dirty="0" smtClean="0"/>
              <a:t>in person </a:t>
            </a:r>
            <a:r>
              <a:rPr lang="en-US" sz="2000" dirty="0" smtClean="0"/>
              <a:t>sessions </a:t>
            </a:r>
            <a:r>
              <a:rPr lang="en-US" sz="2000" dirty="0" smtClean="0"/>
              <a:t>may total no more than 50 percent of the instruction time, </a:t>
            </a:r>
            <a:r>
              <a:rPr lang="en-US" sz="2000" u="sng" dirty="0" smtClean="0"/>
              <a:t>this includes </a:t>
            </a:r>
            <a:r>
              <a:rPr lang="en-US" sz="2000" u="sng" dirty="0" smtClean="0"/>
              <a:t>synchronously proctored </a:t>
            </a:r>
            <a:r>
              <a:rPr lang="en-US" sz="2000" u="sng" dirty="0" smtClean="0"/>
              <a:t>exams</a:t>
            </a:r>
            <a:r>
              <a:rPr lang="en-US" sz="2000" dirty="0" smtClean="0"/>
              <a:t>.  </a:t>
            </a:r>
            <a:br>
              <a:rPr lang="en-US" sz="2000" dirty="0" smtClean="0"/>
            </a:br>
            <a:r>
              <a:rPr lang="en-US" sz="2000" dirty="0" smtClean="0"/>
              <a:t>(Online synchronous (Zoom, etc.) should not be included in this mode of delivery.)</a:t>
            </a:r>
          </a:p>
          <a:p>
            <a:pPr lvl="1"/>
            <a:r>
              <a:rPr lang="en-US" sz="1800" dirty="0" smtClean="0"/>
              <a:t>Clarification: 50% must be asynchronous and </a:t>
            </a:r>
            <a:r>
              <a:rPr lang="en-US" sz="1800" dirty="0" smtClean="0"/>
              <a:t>16% </a:t>
            </a:r>
            <a:r>
              <a:rPr lang="en-US" sz="1800" dirty="0" smtClean="0"/>
              <a:t>must be </a:t>
            </a:r>
            <a:r>
              <a:rPr lang="en-US" sz="1800" dirty="0" smtClean="0"/>
              <a:t>in person.  </a:t>
            </a:r>
            <a:r>
              <a:rPr lang="en-US" sz="1800" dirty="0" smtClean="0"/>
              <a:t>Thirty-five percent can be either.</a:t>
            </a:r>
          </a:p>
          <a:p>
            <a:endParaRPr lang="en-US" dirty="0"/>
          </a:p>
        </p:txBody>
      </p:sp>
      <p:graphicFrame>
        <p:nvGraphicFramePr>
          <p:cNvPr id="5" name="Chart 4"/>
          <p:cNvGraphicFramePr/>
          <p:nvPr>
            <p:extLst>
              <p:ext uri="{D42A27DB-BD31-4B8C-83A1-F6EECF244321}">
                <p14:modId xmlns:p14="http://schemas.microsoft.com/office/powerpoint/2010/main" val="249981063"/>
              </p:ext>
            </p:extLst>
          </p:nvPr>
        </p:nvGraphicFramePr>
        <p:xfrm>
          <a:off x="5853682" y="2196574"/>
          <a:ext cx="5057333" cy="40435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337554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methods</a:t>
            </a:r>
            <a:endParaRPr lang="en-US" dirty="0"/>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13382578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Blendsync</a:t>
            </a:r>
            <a:endParaRPr lang="en-US" dirty="0"/>
          </a:p>
        </p:txBody>
      </p:sp>
      <p:sp>
        <p:nvSpPr>
          <p:cNvPr id="3" name="Content Placeholder 2"/>
          <p:cNvSpPr>
            <a:spLocks noGrp="1"/>
          </p:cNvSpPr>
          <p:nvPr>
            <p:ph sz="half" idx="1"/>
          </p:nvPr>
        </p:nvSpPr>
        <p:spPr>
          <a:xfrm>
            <a:off x="1581912" y="2397211"/>
            <a:ext cx="4271771" cy="3342815"/>
          </a:xfrm>
        </p:spPr>
        <p:txBody>
          <a:bodyPr/>
          <a:lstStyle/>
          <a:p>
            <a:r>
              <a:rPr lang="en-US" sz="2000" dirty="0"/>
              <a:t>A </a:t>
            </a:r>
            <a:r>
              <a:rPr lang="en-US" sz="2000" dirty="0" err="1"/>
              <a:t>Blendsync</a:t>
            </a:r>
            <a:r>
              <a:rPr lang="en-US" sz="2000" dirty="0"/>
              <a:t> course is defined by the College as a course in which 50 percent to </a:t>
            </a:r>
            <a:r>
              <a:rPr lang="en-US" sz="2000" dirty="0" smtClean="0"/>
              <a:t>84 </a:t>
            </a:r>
            <a:r>
              <a:rPr lang="en-US" sz="2000" dirty="0"/>
              <a:t>percent of the instructional content/curriculum is delivered </a:t>
            </a:r>
            <a:r>
              <a:rPr lang="en-US" sz="2000" b="1" dirty="0"/>
              <a:t>online asynchronously.</a:t>
            </a:r>
          </a:p>
          <a:p>
            <a:r>
              <a:rPr lang="en-US" sz="2000" dirty="0"/>
              <a:t>Mandatory </a:t>
            </a:r>
            <a:r>
              <a:rPr lang="en-US" sz="2000" b="1" dirty="0"/>
              <a:t>online</a:t>
            </a:r>
            <a:r>
              <a:rPr lang="en-US" sz="2000" dirty="0"/>
              <a:t> </a:t>
            </a:r>
            <a:r>
              <a:rPr lang="en-US" sz="2000" b="1" dirty="0"/>
              <a:t>synchronous tool</a:t>
            </a:r>
            <a:r>
              <a:rPr lang="en-US" sz="2000" dirty="0"/>
              <a:t> sessions (Zoom, etc.) may total no more than 50 percent of the instruction time, </a:t>
            </a:r>
            <a:r>
              <a:rPr lang="en-US" sz="2000" u="sng" dirty="0"/>
              <a:t>this includes </a:t>
            </a:r>
            <a:r>
              <a:rPr lang="en-US" sz="2000" u="sng" dirty="0" smtClean="0"/>
              <a:t>synchronously proctored </a:t>
            </a:r>
            <a:r>
              <a:rPr lang="en-US" sz="2000" u="sng" dirty="0"/>
              <a:t>exams</a:t>
            </a:r>
            <a:r>
              <a:rPr lang="en-US" sz="2000" dirty="0"/>
              <a:t>.  </a:t>
            </a:r>
          </a:p>
          <a:p>
            <a:endParaRPr lang="en-US" sz="1200" dirty="0"/>
          </a:p>
        </p:txBody>
      </p:sp>
      <p:graphicFrame>
        <p:nvGraphicFramePr>
          <p:cNvPr id="5" name="Chart 4"/>
          <p:cNvGraphicFramePr/>
          <p:nvPr>
            <p:extLst>
              <p:ext uri="{D42A27DB-BD31-4B8C-83A1-F6EECF244321}">
                <p14:modId xmlns:p14="http://schemas.microsoft.com/office/powerpoint/2010/main" val="1234513015"/>
              </p:ext>
            </p:extLst>
          </p:nvPr>
        </p:nvGraphicFramePr>
        <p:xfrm>
          <a:off x="5853682" y="2196574"/>
          <a:ext cx="5057333" cy="4043588"/>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1415142" y="5901608"/>
            <a:ext cx="9621078" cy="67710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1200" dirty="0" err="1" smtClean="0"/>
              <a:t>Blendsync</a:t>
            </a:r>
            <a:r>
              <a:rPr lang="en-US" sz="1200" dirty="0" smtClean="0"/>
              <a:t> - Learning </a:t>
            </a:r>
            <a:r>
              <a:rPr lang="en-US" sz="1200" dirty="0"/>
              <a:t>and teaching where remote students participate in face-to-face classes by means of rich-media synchronous technologies such as video conferencing, web conferencing, or virtual worlds.</a:t>
            </a:r>
            <a:r>
              <a:rPr lang="en-US" sz="1200" i="1" dirty="0"/>
              <a:t> </a:t>
            </a:r>
            <a:r>
              <a:rPr lang="en-US" sz="1200" dirty="0"/>
              <a:t>(p. 11)</a:t>
            </a:r>
            <a:r>
              <a:rPr lang="en-US" sz="1400" dirty="0"/>
              <a:t/>
            </a:r>
            <a:br>
              <a:rPr lang="en-US" sz="1400" dirty="0"/>
            </a:br>
            <a:r>
              <a:rPr lang="en-US" sz="1400" dirty="0" smtClean="0"/>
              <a:t>	</a:t>
            </a:r>
            <a:r>
              <a:rPr lang="en-US" sz="1050" dirty="0" smtClean="0"/>
              <a:t>Bower</a:t>
            </a:r>
            <a:r>
              <a:rPr lang="en-US" sz="1050" dirty="0"/>
              <a:t>, M., </a:t>
            </a:r>
            <a:r>
              <a:rPr lang="en-US" sz="1050" dirty="0" err="1"/>
              <a:t>Dalgarno</a:t>
            </a:r>
            <a:r>
              <a:rPr lang="en-US" sz="1050" dirty="0"/>
              <a:t>, B., Kennedy, G., Lee, M. J. W., &amp; Kenney, J. (2014).  </a:t>
            </a:r>
            <a:r>
              <a:rPr lang="en-US" sz="1050" i="1" dirty="0"/>
              <a:t>Blended synchronous learning: A handbook for educators</a:t>
            </a:r>
            <a:r>
              <a:rPr lang="en-US" sz="1050" i="1" dirty="0" smtClean="0"/>
              <a:t>.</a:t>
            </a:r>
            <a:endParaRPr lang="en-US" sz="1050" dirty="0"/>
          </a:p>
        </p:txBody>
      </p:sp>
    </p:spTree>
    <p:extLst>
      <p:ext uri="{BB962C8B-B14F-4D97-AF65-F5344CB8AC3E}">
        <p14:creationId xmlns:p14="http://schemas.microsoft.com/office/powerpoint/2010/main" val="18901301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difference</a:t>
            </a:r>
            <a:endParaRPr lang="en-US" dirty="0"/>
          </a:p>
        </p:txBody>
      </p:sp>
      <p:sp>
        <p:nvSpPr>
          <p:cNvPr id="3" name="Content Placeholder 2"/>
          <p:cNvSpPr>
            <a:spLocks noGrp="1"/>
          </p:cNvSpPr>
          <p:nvPr>
            <p:ph idx="1"/>
          </p:nvPr>
        </p:nvSpPr>
        <p:spPr/>
        <p:txBody>
          <a:bodyPr/>
          <a:lstStyle/>
          <a:p>
            <a:r>
              <a:rPr lang="en-US" sz="2000" dirty="0" smtClean="0"/>
              <a:t>The key difference between Blended Learning and </a:t>
            </a:r>
            <a:r>
              <a:rPr lang="en-US" sz="2000" dirty="0" err="1" smtClean="0"/>
              <a:t>Blendsync</a:t>
            </a:r>
            <a:r>
              <a:rPr lang="en-US" sz="2000" dirty="0" smtClean="0"/>
              <a:t> Learning.</a:t>
            </a:r>
            <a:br>
              <a:rPr lang="en-US" sz="2000" dirty="0" smtClean="0"/>
            </a:br>
            <a:endParaRPr lang="en-US" sz="2000" dirty="0" smtClean="0"/>
          </a:p>
          <a:p>
            <a:pPr lvl="1"/>
            <a:r>
              <a:rPr lang="en-US" sz="1800" dirty="0" smtClean="0"/>
              <a:t>Blended Learning:  The synchronous part of the class is face-to-face in a classroom</a:t>
            </a:r>
            <a:br>
              <a:rPr lang="en-US" sz="1800" dirty="0" smtClean="0"/>
            </a:br>
            <a:endParaRPr lang="en-US" sz="1800" dirty="0" smtClean="0"/>
          </a:p>
          <a:p>
            <a:pPr lvl="1"/>
            <a:r>
              <a:rPr lang="en-US" sz="1800" dirty="0" err="1" smtClean="0"/>
              <a:t>Blendsync</a:t>
            </a:r>
            <a:r>
              <a:rPr lang="en-US" sz="1800" dirty="0" smtClean="0"/>
              <a:t> Learning:  The synchronous part is face-to-face via a technology tool (i.e. Zoom).</a:t>
            </a:r>
          </a:p>
        </p:txBody>
      </p:sp>
    </p:spTree>
    <p:extLst>
      <p:ext uri="{BB962C8B-B14F-4D97-AF65-F5344CB8AC3E}">
        <p14:creationId xmlns:p14="http://schemas.microsoft.com/office/powerpoint/2010/main" val="279369515"/>
      </p:ext>
    </p:extLst>
  </p:cSld>
  <p:clrMapOvr>
    <a:masterClrMapping/>
  </p:clrMapOvr>
  <p:timing>
    <p:tnLst>
      <p:par>
        <p:cTn id="1" dur="indefinite" restart="never" nodeType="tmRoot"/>
      </p:par>
    </p:tnLst>
  </p:timing>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585</TotalTime>
  <Words>713</Words>
  <Application>Microsoft Office PowerPoint</Application>
  <PresentationFormat>Widescreen</PresentationFormat>
  <Paragraphs>53</Paragraphs>
  <Slides>10</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Gill Sans MT</vt:lpstr>
      <vt:lpstr>Parcel</vt:lpstr>
      <vt:lpstr>Instructional Methods</vt:lpstr>
      <vt:lpstr>Key terms</vt:lpstr>
      <vt:lpstr>Current methods</vt:lpstr>
      <vt:lpstr>Web Enhanced Learning (Face-To-face)</vt:lpstr>
      <vt:lpstr>Online learning</vt:lpstr>
      <vt:lpstr>Blended Learning</vt:lpstr>
      <vt:lpstr>New methods</vt:lpstr>
      <vt:lpstr>Blendsync</vt:lpstr>
      <vt:lpstr>Key difference</vt:lpstr>
      <vt:lpstr>Hyflex</vt:lpstr>
    </vt:vector>
  </TitlesOfParts>
  <Company>McLennan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Instructional Methods</dc:title>
  <dc:creator>staylor</dc:creator>
  <cp:lastModifiedBy>Kayla Willis</cp:lastModifiedBy>
  <cp:revision>33</cp:revision>
  <dcterms:created xsi:type="dcterms:W3CDTF">2020-09-10T19:08:38Z</dcterms:created>
  <dcterms:modified xsi:type="dcterms:W3CDTF">2021-06-17T20:41:53Z</dcterms:modified>
</cp:coreProperties>
</file>