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1" r:id="rId3"/>
    <p:sldId id="257" r:id="rId4"/>
    <p:sldId id="258" r:id="rId5"/>
    <p:sldId id="259" r:id="rId6"/>
    <p:sldId id="263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56F4E-7A1D-4712-81A2-C706EC5A02B0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41C9-90AD-443C-BC93-137B66138B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56F4E-7A1D-4712-81A2-C706EC5A02B0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41C9-90AD-443C-BC93-137B66138B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56F4E-7A1D-4712-81A2-C706EC5A02B0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41C9-90AD-443C-BC93-137B66138B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56F4E-7A1D-4712-81A2-C706EC5A02B0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41C9-90AD-443C-BC93-137B66138B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56F4E-7A1D-4712-81A2-C706EC5A02B0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41C9-90AD-443C-BC93-137B66138B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56F4E-7A1D-4712-81A2-C706EC5A02B0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41C9-90AD-443C-BC93-137B66138B7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56F4E-7A1D-4712-81A2-C706EC5A02B0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41C9-90AD-443C-BC93-137B66138B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56F4E-7A1D-4712-81A2-C706EC5A02B0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41C9-90AD-443C-BC93-137B66138B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56F4E-7A1D-4712-81A2-C706EC5A02B0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41C9-90AD-443C-BC93-137B66138B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56F4E-7A1D-4712-81A2-C706EC5A02B0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70B41C9-90AD-443C-BC93-137B66138B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56F4E-7A1D-4712-81A2-C706EC5A02B0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41C9-90AD-443C-BC93-137B66138B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D2056F4E-7A1D-4712-81A2-C706EC5A02B0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670B41C9-90AD-443C-BC93-137B66138B7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Program 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2800" dirty="0" smtClean="0"/>
              <a:t>A Strategy for Success</a:t>
            </a:r>
            <a:endParaRPr lang="en-US" sz="2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914400"/>
            <a:ext cx="3038944" cy="755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3667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SWOT?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is it?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S.W.O.T. – an acronym that stands for </a:t>
            </a:r>
            <a:r>
              <a:rPr lang="en-US" u="sng" dirty="0" smtClean="0">
                <a:solidFill>
                  <a:srgbClr val="00B050"/>
                </a:solidFill>
              </a:rPr>
              <a:t>S</a:t>
            </a:r>
            <a:r>
              <a:rPr lang="en-US" dirty="0" smtClean="0"/>
              <a:t>trengths, </a:t>
            </a:r>
            <a:r>
              <a:rPr lang="en-US" u="sng" dirty="0" smtClean="0">
                <a:solidFill>
                  <a:srgbClr val="0070C0"/>
                </a:solidFill>
              </a:rPr>
              <a:t>W</a:t>
            </a:r>
            <a:r>
              <a:rPr lang="en-US" dirty="0" smtClean="0"/>
              <a:t>eaknesses, </a:t>
            </a:r>
            <a:r>
              <a:rPr lang="en-US" u="sng" dirty="0" smtClean="0">
                <a:solidFill>
                  <a:schemeClr val="accent2">
                    <a:lumMod val="75000"/>
                  </a:schemeClr>
                </a:solidFill>
              </a:rPr>
              <a:t>O</a:t>
            </a:r>
            <a:r>
              <a:rPr lang="en-US" dirty="0" smtClean="0"/>
              <a:t>pportunities, </a:t>
            </a:r>
            <a:r>
              <a:rPr lang="en-US" u="sng" dirty="0" smtClean="0">
                <a:solidFill>
                  <a:srgbClr val="FF0000"/>
                </a:solidFill>
              </a:rPr>
              <a:t>T</a:t>
            </a:r>
            <a:r>
              <a:rPr lang="en-US" dirty="0" smtClean="0"/>
              <a:t>hreats.</a:t>
            </a:r>
            <a:endParaRPr lang="en-US" u="sng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What can it do for me?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It enables a program, department, or unit to assess a changing environment and respond proactively.</a:t>
            </a:r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4648200"/>
            <a:ext cx="2124075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8722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see where we are: internal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Assess our strengths and weakness – items often </a:t>
            </a:r>
            <a:r>
              <a:rPr lang="en-US" u="sng" dirty="0" smtClean="0"/>
              <a:t>internal</a:t>
            </a:r>
            <a:r>
              <a:rPr lang="en-US" dirty="0" smtClean="0"/>
              <a:t> to our department, area, or program:</a:t>
            </a:r>
          </a:p>
          <a:p>
            <a:pPr lvl="1"/>
            <a:r>
              <a:rPr lang="en-US" u="sng" dirty="0" smtClean="0"/>
              <a:t>Strengths</a:t>
            </a:r>
            <a:endParaRPr lang="en-US" u="sng" dirty="0"/>
          </a:p>
          <a:p>
            <a:pPr lvl="3">
              <a:buFont typeface="Courier New" panose="02070309020205020404" pitchFamily="49" charset="0"/>
              <a:buChar char="o"/>
            </a:pPr>
            <a:r>
              <a:rPr lang="en-US" dirty="0" smtClean="0"/>
              <a:t>What do we do well?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dirty="0" smtClean="0"/>
              <a:t>What do we do better than anyone else?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dirty="0" smtClean="0"/>
              <a:t>What unique resources do we have that others don’t?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dirty="0" smtClean="0"/>
              <a:t>What do others see as your strengths?</a:t>
            </a:r>
          </a:p>
          <a:p>
            <a:pPr lvl="1"/>
            <a:r>
              <a:rPr lang="en-US" u="sng" dirty="0" smtClean="0"/>
              <a:t>Weaknesses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dirty="0"/>
              <a:t>What factors that are within your control detract from your ability to obtain or maintain a competitive </a:t>
            </a:r>
            <a:r>
              <a:rPr lang="en-US" dirty="0" smtClean="0"/>
              <a:t>edge?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dirty="0"/>
              <a:t>What areas need improvement to accomplish your objectives or compete with your strongest competitor?</a:t>
            </a:r>
            <a:endParaRPr lang="en-US" dirty="0" smtClean="0"/>
          </a:p>
          <a:p>
            <a:pPr lvl="3">
              <a:buFont typeface="Courier New" panose="02070309020205020404" pitchFamily="49" charset="0"/>
              <a:buChar char="o"/>
            </a:pPr>
            <a:r>
              <a:rPr lang="en-US" dirty="0" smtClean="0"/>
              <a:t>What do people in your market see as weaknesses?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dirty="0" smtClean="0"/>
              <a:t>What factors cause you to lose market share?</a:t>
            </a:r>
          </a:p>
          <a:p>
            <a:pPr lvl="3">
              <a:buFont typeface="Courier New" panose="02070309020205020404" pitchFamily="49" charset="0"/>
              <a:buChar char="o"/>
            </a:pPr>
            <a:endParaRPr lang="en-US" dirty="0"/>
          </a:p>
          <a:p>
            <a:pPr lvl="3">
              <a:buFont typeface="Courier New" panose="02070309020205020404" pitchFamily="49" charset="0"/>
              <a:buChar char="o"/>
            </a:pPr>
            <a:endParaRPr lang="en-US" dirty="0"/>
          </a:p>
          <a:p>
            <a:pPr lvl="1">
              <a:buFont typeface="Wingdings" panose="05000000000000000000" pitchFamily="2" charset="2"/>
              <a:buChar char="q"/>
            </a:pPr>
            <a:endParaRPr lang="en-US" dirty="0" smtClean="0"/>
          </a:p>
          <a:p>
            <a:pPr lvl="3">
              <a:buFont typeface="Courier New" panose="02070309020205020404" pitchFamily="49" charset="0"/>
              <a:buChar char="o"/>
            </a:pPr>
            <a:endParaRPr lang="en-US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9712" y="4648200"/>
            <a:ext cx="2120900" cy="212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2595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see where we are: </a:t>
            </a:r>
            <a:r>
              <a:rPr lang="en-US" dirty="0" smtClean="0"/>
              <a:t>external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100628"/>
            <a:ext cx="7581900" cy="392857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Assess our </a:t>
            </a:r>
            <a:r>
              <a:rPr lang="en-US" dirty="0" smtClean="0"/>
              <a:t>opportunities </a:t>
            </a:r>
            <a:r>
              <a:rPr lang="en-US" dirty="0"/>
              <a:t>and </a:t>
            </a:r>
            <a:r>
              <a:rPr lang="en-US" dirty="0" smtClean="0"/>
              <a:t>threats– </a:t>
            </a:r>
            <a:r>
              <a:rPr lang="en-US" dirty="0"/>
              <a:t>items often </a:t>
            </a:r>
            <a:r>
              <a:rPr lang="en-US" u="sng" dirty="0"/>
              <a:t>internal</a:t>
            </a:r>
            <a:r>
              <a:rPr lang="en-US" dirty="0"/>
              <a:t> to our department, area, or program:</a:t>
            </a:r>
          </a:p>
          <a:p>
            <a:pPr lvl="1"/>
            <a:r>
              <a:rPr lang="en-US" u="sng" dirty="0" smtClean="0"/>
              <a:t>Opportunities</a:t>
            </a:r>
            <a:endParaRPr lang="en-US" u="sng" dirty="0"/>
          </a:p>
          <a:p>
            <a:pPr lvl="3">
              <a:buFont typeface="Courier New" panose="02070309020205020404" pitchFamily="49" charset="0"/>
              <a:buChar char="o"/>
            </a:pPr>
            <a:r>
              <a:rPr lang="en-US" dirty="0"/>
              <a:t>What opportunities exist in your market or the environment that you can benefit from</a:t>
            </a:r>
            <a:r>
              <a:rPr lang="en-US" dirty="0" smtClean="0"/>
              <a:t>?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dirty="0"/>
              <a:t>Has there been recent market growth or have there been other changes in the market </a:t>
            </a:r>
            <a:r>
              <a:rPr lang="en-US" dirty="0" smtClean="0"/>
              <a:t>that </a:t>
            </a:r>
            <a:r>
              <a:rPr lang="en-US" dirty="0"/>
              <a:t>create an opportunity? Is the opportunity ongoing, or is there just a window for it?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dirty="0" smtClean="0"/>
              <a:t>Is </a:t>
            </a:r>
            <a:r>
              <a:rPr lang="en-US" dirty="0"/>
              <a:t>the perception of your </a:t>
            </a:r>
            <a:r>
              <a:rPr lang="en-US" dirty="0" smtClean="0"/>
              <a:t>program positive--why?</a:t>
            </a:r>
          </a:p>
          <a:p>
            <a:pPr marL="237744" lvl="2" indent="0">
              <a:buNone/>
            </a:pPr>
            <a:r>
              <a:rPr lang="en-US" sz="1300" b="1" u="sng" dirty="0" smtClean="0"/>
              <a:t>Tip</a:t>
            </a:r>
            <a:r>
              <a:rPr lang="en-US" sz="1300" dirty="0" smtClean="0"/>
              <a:t>: Useful opportunities can come from changes in technology/markets on both a broad and narrow scale; changes in government policy related to your field; changes in social patterns, population profiles, lifestyle changes, etc.; and local events.  Also, look at your strengths and ask if these might open up any opportunities and whether by eliminating some of your weaknesses might open up opportunities.</a:t>
            </a:r>
            <a:endParaRPr lang="en-US" sz="1300" dirty="0"/>
          </a:p>
          <a:p>
            <a:pPr lvl="1"/>
            <a:r>
              <a:rPr lang="en-US" u="sng" dirty="0" smtClean="0"/>
              <a:t>Threats</a:t>
            </a:r>
            <a:endParaRPr lang="en-US" u="sng" dirty="0"/>
          </a:p>
          <a:p>
            <a:pPr lvl="3">
              <a:buFont typeface="Courier New" panose="02070309020205020404" pitchFamily="49" charset="0"/>
              <a:buChar char="o"/>
            </a:pPr>
            <a:r>
              <a:rPr lang="en-US" dirty="0"/>
              <a:t>What </a:t>
            </a:r>
            <a:r>
              <a:rPr lang="en-US" dirty="0" smtClean="0"/>
              <a:t>obstacles do you face?</a:t>
            </a:r>
            <a:endParaRPr lang="en-US" dirty="0"/>
          </a:p>
          <a:p>
            <a:pPr lvl="3">
              <a:buFont typeface="Courier New" panose="02070309020205020404" pitchFamily="49" charset="0"/>
              <a:buChar char="o"/>
            </a:pPr>
            <a:r>
              <a:rPr lang="en-US" dirty="0"/>
              <a:t>What </a:t>
            </a:r>
            <a:r>
              <a:rPr lang="en-US" dirty="0" smtClean="0"/>
              <a:t>are your competitors doing?</a:t>
            </a:r>
            <a:endParaRPr lang="en-US" dirty="0"/>
          </a:p>
          <a:p>
            <a:pPr lvl="3">
              <a:buFont typeface="Courier New" panose="02070309020205020404" pitchFamily="49" charset="0"/>
              <a:buChar char="o"/>
            </a:pPr>
            <a:r>
              <a:rPr lang="en-US" dirty="0" smtClean="0"/>
              <a:t>Is changing technology threatening your position?</a:t>
            </a:r>
            <a:endParaRPr lang="en-US" dirty="0"/>
          </a:p>
          <a:p>
            <a:pPr lvl="3">
              <a:buFont typeface="Courier New" panose="02070309020205020404" pitchFamily="49" charset="0"/>
              <a:buChar char="o"/>
            </a:pPr>
            <a:r>
              <a:rPr lang="en-US" dirty="0" smtClean="0"/>
              <a:t>Do you have unsustainable cost issues?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dirty="0" smtClean="0"/>
              <a:t>Are quality standards or specifications changing rapidly?</a:t>
            </a:r>
            <a:endParaRPr lang="en-US" dirty="0"/>
          </a:p>
          <a:p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4648200"/>
            <a:ext cx="2120900" cy="2116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333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dirty="0" smtClean="0"/>
              <a:t>Only accept precise, verifiable statements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dirty="0" smtClean="0"/>
              <a:t>Keep lists of factors lean and focused—prioritize/rank order them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dirty="0" smtClean="0"/>
              <a:t>Make sure action ideas are carried forward throughout the planning, development, and implementation process</a:t>
            </a:r>
          </a:p>
          <a:p>
            <a:pPr marL="0" indent="0"/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SWOT tips</a:t>
            </a: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4648200"/>
            <a:ext cx="2120900" cy="2116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70809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Example — </a:t>
            </a:r>
            <a:r>
              <a:rPr lang="en-US" sz="2400" dirty="0" smtClean="0">
                <a:solidFill>
                  <a:srgbClr val="0070C0"/>
                </a:solidFill>
              </a:rPr>
              <a:t>Alamo community college district</a:t>
            </a:r>
            <a:endParaRPr lang="en-US" sz="2400" dirty="0">
              <a:solidFill>
                <a:srgbClr val="0070C0"/>
              </a:solidFill>
            </a:endParaRPr>
          </a:p>
        </p:txBody>
      </p:sp>
      <p:pic>
        <p:nvPicPr>
          <p:cNvPr id="614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143000"/>
            <a:ext cx="5186226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4800258"/>
            <a:ext cx="1968500" cy="19640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0049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your s.w.o.t. for action</a:t>
            </a:r>
            <a:endParaRPr lang="en-US" dirty="0"/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4648200"/>
            <a:ext cx="2120900" cy="2116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6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325" y="1143001"/>
            <a:ext cx="8045697" cy="3280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50790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339</TotalTime>
  <Words>403</Words>
  <Application>Microsoft Office PowerPoint</Application>
  <PresentationFormat>On-screen Show (4:3)</PresentationFormat>
  <Paragraphs>40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Angles</vt:lpstr>
      <vt:lpstr>Program Review</vt:lpstr>
      <vt:lpstr>SWOT?</vt:lpstr>
      <vt:lpstr>Let’s see where we are: internal</vt:lpstr>
      <vt:lpstr>Let’s see where we are: external</vt:lpstr>
      <vt:lpstr>SWOT tips</vt:lpstr>
      <vt:lpstr>Example — Alamo community college district</vt:lpstr>
      <vt:lpstr>Using your s.w.o.t. for action</vt:lpstr>
    </vt:vector>
  </TitlesOfParts>
  <Company>McLennan Community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Review</dc:title>
  <dc:creator>Information Systems</dc:creator>
  <cp:lastModifiedBy>Information Systems</cp:lastModifiedBy>
  <cp:revision>15</cp:revision>
  <dcterms:created xsi:type="dcterms:W3CDTF">2015-09-22T15:27:22Z</dcterms:created>
  <dcterms:modified xsi:type="dcterms:W3CDTF">2015-09-22T21:06:52Z</dcterms:modified>
</cp:coreProperties>
</file>