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9B13A-7668-43D2-963D-9CDD072937F4}" type="datetimeFigureOut">
              <a:rPr lang="en-US" smtClean="0"/>
              <a:t>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B9885-783D-47F1-9CD8-11D04C8F0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50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B9885-783D-47F1-9CD8-11D04C8F060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0D5DAF-8F07-4F58-B9D6-CA56225CE820}" type="datetime1">
              <a:rPr lang="en-US" smtClean="0"/>
              <a:t>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983BD-5396-4F43-97EA-46FE3185BA01}" type="datetime1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1A03EF-F382-4F3E-8037-824770EB2CE2}" type="datetime1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D88C6-149D-47AB-97F9-113A3DA939BF}" type="datetime1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5ED8F0-DDC0-40F2-B9DC-FEDEF48C7364}" type="datetime1">
              <a:rPr lang="en-US" smtClean="0"/>
              <a:t>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35692-DA9E-45EE-B857-7B09EAFE5E0C}" type="datetime1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C622E-60AC-4C4D-B9DE-A67068A9F5A2}" type="datetime1">
              <a:rPr lang="en-US" smtClean="0"/>
              <a:t>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7225F-8681-4F32-9954-8A24A20C0C9A}" type="datetime1">
              <a:rPr lang="en-US" smtClean="0"/>
              <a:t>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FE79F-D427-4E8C-BD44-0CF46CA6D6EE}" type="datetime1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4F2E03-923C-4CED-9563-CEB7F4DF9F77}" type="datetime1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8CEE8F0-AA8C-4338-A2C9-EA9ADBD155D0}" type="datetime1">
              <a:rPr lang="en-US" smtClean="0"/>
              <a:t>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2F699D-D059-4EF8-9E4C-2F1204B24B78}" type="datetime1">
              <a:rPr lang="en-US" smtClean="0"/>
              <a:t>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DFC6949-4731-48D9-9AF5-2F1FC3CAEF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Planning, the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 Knowledge</a:t>
            </a:r>
            <a:endParaRPr lang="en-US" dirty="0"/>
          </a:p>
        </p:txBody>
      </p:sp>
      <p:pic>
        <p:nvPicPr>
          <p:cNvPr id="5" name="Picture 4" descr="ab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5181600"/>
            <a:ext cx="1181100" cy="1152525"/>
          </a:xfrm>
          <a:prstGeom prst="rect">
            <a:avLst/>
          </a:prstGeom>
        </p:spPr>
      </p:pic>
      <p:pic>
        <p:nvPicPr>
          <p:cNvPr id="6" name="Picture 5" descr="mc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04800"/>
            <a:ext cx="1524000" cy="676275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1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1524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2590800"/>
            <a:ext cx="2070634" cy="137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process key steps—</a:t>
            </a:r>
            <a:br>
              <a:rPr lang="en-US" dirty="0" smtClean="0"/>
            </a:br>
            <a:r>
              <a:rPr lang="en-US" dirty="0" smtClean="0"/>
              <a:t>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772400" cy="42981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Set goals</a:t>
            </a:r>
          </a:p>
          <a:p>
            <a:pPr lvl="1"/>
            <a:r>
              <a:rPr lang="en-US" dirty="0" smtClean="0"/>
              <a:t>Establish strategies to accomplish goals</a:t>
            </a:r>
          </a:p>
          <a:p>
            <a:pPr lvl="2"/>
            <a:r>
              <a:rPr lang="en-US" dirty="0" smtClean="0"/>
              <a:t>Provide measures for strategies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Collect data/evidence of accomplishments</a:t>
            </a:r>
          </a:p>
          <a:p>
            <a:pPr lvl="1"/>
            <a:r>
              <a:rPr lang="en-US" dirty="0" smtClean="0"/>
              <a:t>As strategies are completed, save documentation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Make adjustments to plan</a:t>
            </a:r>
            <a:r>
              <a:rPr lang="en-US" dirty="0" smtClean="0"/>
              <a:t>, based on changing circumstances</a:t>
            </a:r>
          </a:p>
          <a:p>
            <a:pPr lvl="1"/>
            <a:r>
              <a:rPr lang="en-US" dirty="0" smtClean="0"/>
              <a:t>Update plan throughout the year to show changes as needed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for getting work done—a custom to-do list (no two plans are alike)</a:t>
            </a:r>
          </a:p>
          <a:p>
            <a:r>
              <a:rPr lang="en-US" dirty="0" smtClean="0"/>
              <a:t>A blue print for growth and a road map for development</a:t>
            </a:r>
          </a:p>
          <a:p>
            <a:r>
              <a:rPr lang="en-US" dirty="0" smtClean="0"/>
              <a:t>It helps to objectify (make real) ideas for improvement in both quantitative and qualitative terms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4800"/>
            <a:ext cx="1524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800600"/>
            <a:ext cx="2243667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238750"/>
            <a:ext cx="15811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4724400"/>
            <a:ext cx="16192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your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should it be?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realistic view of expectations</a:t>
            </a:r>
          </a:p>
          <a:p>
            <a:r>
              <a:rPr lang="en-US" dirty="0" smtClean="0"/>
              <a:t>It can be long range, intermediate range, or short range</a:t>
            </a:r>
          </a:p>
          <a:p>
            <a:r>
              <a:rPr lang="en-US" dirty="0" smtClean="0"/>
              <a:t>It provides the framework within which you operate—it provides structure, but doesn’t guarantee success (however, lack of a sound plan will generally ensure failure)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Helps to manage, focus, and clarify strategies to accomplish goals</a:t>
            </a:r>
          </a:p>
          <a:p>
            <a:r>
              <a:rPr lang="en-US" dirty="0" smtClean="0"/>
              <a:t>Provides a logical framework for pursuing strategies</a:t>
            </a:r>
          </a:p>
          <a:p>
            <a:r>
              <a:rPr lang="en-US" dirty="0" smtClean="0"/>
              <a:t>Offers a means for measuring performance and seeking improvement based on end-of-year results for next planning cycle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the planning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 plan-oriented approach helps one…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avoid mistakes</a:t>
            </a:r>
          </a:p>
          <a:p>
            <a:r>
              <a:rPr lang="en-US" dirty="0" smtClean="0"/>
              <a:t>recognize opportunities</a:t>
            </a:r>
          </a:p>
          <a:p>
            <a:r>
              <a:rPr lang="en-US" dirty="0" smtClean="0"/>
              <a:t>be accountable</a:t>
            </a:r>
          </a:p>
          <a:p>
            <a:r>
              <a:rPr lang="en-US" dirty="0" smtClean="0"/>
              <a:t>stay on budget</a:t>
            </a:r>
          </a:p>
          <a:p>
            <a:r>
              <a:rPr lang="en-US" dirty="0" smtClean="0"/>
              <a:t>stay on task</a:t>
            </a:r>
          </a:p>
          <a:p>
            <a:r>
              <a:rPr lang="en-US" dirty="0" smtClean="0"/>
              <a:t>stay on schedule</a:t>
            </a:r>
          </a:p>
          <a:p>
            <a:r>
              <a:rPr lang="en-US" dirty="0" smtClean="0"/>
              <a:t>be a top performer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Bad Plann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2514600" cy="25146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Planning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Identify your main goals</a:t>
            </a:r>
            <a:r>
              <a:rPr lang="en-US" dirty="0" smtClean="0"/>
              <a:t> for the year (as related to the College’s strategic plan and your supervisor’s annual plan)</a:t>
            </a:r>
          </a:p>
          <a:p>
            <a:pPr marL="969264" lvl="1" indent="-514350"/>
            <a:r>
              <a:rPr lang="en-US" dirty="0" smtClean="0"/>
              <a:t>Normally there will be at least 3 goals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Once you’ve identified your annual goals,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develop</a:t>
            </a:r>
            <a:r>
              <a:rPr lang="en-US" dirty="0" smtClean="0"/>
              <a:t> at least 2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strategies</a:t>
            </a:r>
            <a:r>
              <a:rPr lang="en-US" dirty="0" smtClean="0"/>
              <a:t> for accomplishing each goal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you will measure each of these strategies </a:t>
            </a:r>
            <a:r>
              <a:rPr lang="en-US" dirty="0" smtClean="0"/>
              <a:t>used to accomplish these goals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Plan — details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most useful goals are time specific and are stated in quantitative results-oriented terms (job descriptions are a good example of this)</a:t>
            </a:r>
          </a:p>
          <a:p>
            <a:r>
              <a:rPr lang="en-US" dirty="0" smtClean="0"/>
              <a:t>Goals may be the same from year to year</a:t>
            </a:r>
          </a:p>
          <a:p>
            <a:r>
              <a:rPr lang="en-US" dirty="0" smtClean="0"/>
              <a:t>When writing think about implementation dates and how you will measure</a:t>
            </a:r>
          </a:p>
          <a:p>
            <a:r>
              <a:rPr lang="en-US" dirty="0" smtClean="0"/>
              <a:t>Use verbs like: improve, increase, enhance, achieve, reduce, evaluate, measure, expand, upgrade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goal will need two or more strategies</a:t>
            </a:r>
          </a:p>
          <a:p>
            <a:r>
              <a:rPr lang="en-US" dirty="0" smtClean="0"/>
              <a:t>Strategies include specific activities that will lead to accomplishment of the goal</a:t>
            </a:r>
          </a:p>
          <a:p>
            <a:r>
              <a:rPr lang="en-US" dirty="0" smtClean="0"/>
              <a:t>Use verbs like: create, investigate, establish, conduct, develop, analyze, attend, implement, provide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Plan — examples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Increase student enrollment in _____</a:t>
            </a:r>
          </a:p>
          <a:p>
            <a:r>
              <a:rPr lang="en-US" dirty="0" smtClean="0"/>
              <a:t>Increase student retention in _____</a:t>
            </a:r>
          </a:p>
          <a:p>
            <a:r>
              <a:rPr lang="en-US" dirty="0" smtClean="0"/>
              <a:t>Upgrade learning/teaching techniques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Develop a marketing plan for _____</a:t>
            </a:r>
          </a:p>
          <a:p>
            <a:r>
              <a:rPr lang="en-US" smtClean="0"/>
              <a:t>Identify </a:t>
            </a:r>
            <a:r>
              <a:rPr lang="en-US" dirty="0" smtClean="0"/>
              <a:t>and recruit qualified students for _____</a:t>
            </a:r>
          </a:p>
          <a:p>
            <a:r>
              <a:rPr lang="en-US" dirty="0" smtClean="0"/>
              <a:t>Investigate the need for a major in 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Plans — </a:t>
            </a:r>
            <a:br>
              <a:rPr lang="en-US" dirty="0" smtClean="0"/>
            </a:br>
            <a:r>
              <a:rPr lang="en-US" dirty="0" smtClean="0"/>
              <a:t>end-of-year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772400" cy="4145760"/>
          </a:xfrm>
        </p:spPr>
        <p:txBody>
          <a:bodyPr/>
          <a:lstStyle/>
          <a:p>
            <a:r>
              <a:rPr lang="en-US" dirty="0" smtClean="0"/>
              <a:t>Goal + Strategy = Results (your expected outcome)</a:t>
            </a:r>
          </a:p>
          <a:p>
            <a:pPr lvl="1"/>
            <a:r>
              <a:rPr lang="en-US" dirty="0" smtClean="0"/>
              <a:t>Examples of end-of-year results:</a:t>
            </a:r>
          </a:p>
          <a:p>
            <a:pPr lvl="2"/>
            <a:r>
              <a:rPr lang="en-US" dirty="0" smtClean="0"/>
              <a:t>Increase student enrollment by 3% between fall 2011 and fall 2012</a:t>
            </a:r>
          </a:p>
          <a:p>
            <a:pPr lvl="2"/>
            <a:r>
              <a:rPr lang="en-US" dirty="0" smtClean="0"/>
              <a:t>Improve student retention by 2% during the 2011-2012 school year</a:t>
            </a:r>
          </a:p>
          <a:p>
            <a:pPr lvl="2"/>
            <a:r>
              <a:rPr lang="en-US" dirty="0" smtClean="0"/>
              <a:t>Increase the number of _______certificates by 3%</a:t>
            </a:r>
          </a:p>
          <a:p>
            <a:pPr lvl="2"/>
            <a:r>
              <a:rPr lang="en-US" dirty="0" smtClean="0"/>
              <a:t>Improve student satisfaction by 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Planning requires…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Tracking and recording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Updating plan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planning is a road map, you need to consult it more than twice a year—monthly is good </a:t>
            </a:r>
          </a:p>
          <a:p>
            <a:pPr lvl="1"/>
            <a:r>
              <a:rPr lang="en-US" dirty="0" smtClean="0"/>
              <a:t>Print  out your goals and related strategies and post to office bulletin board</a:t>
            </a:r>
          </a:p>
          <a:p>
            <a:pPr lvl="1"/>
            <a:r>
              <a:rPr lang="en-US" dirty="0" smtClean="0"/>
              <a:t>Save documentation that shows accomplishment of your goals as they happen (that is, don’t wait to the end of the year when such documentation can be hard to find)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As the year progresses and things change</a:t>
            </a:r>
          </a:p>
          <a:p>
            <a:pPr lvl="1"/>
            <a:r>
              <a:rPr lang="en-US" dirty="0" smtClean="0"/>
              <a:t>Update your annual plan to show changing circumstances and lessons learned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6949-4731-48D9-9AF5-2F1FC3CAEF1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286</TotalTime>
  <Words>595</Words>
  <Application>Microsoft Office PowerPoint</Application>
  <PresentationFormat>On-screen Show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Planning, the basics</vt:lpstr>
      <vt:lpstr>Planning?</vt:lpstr>
      <vt:lpstr>Purpose of your plan</vt:lpstr>
      <vt:lpstr>Importance of the planning process</vt:lpstr>
      <vt:lpstr>Planning essentials</vt:lpstr>
      <vt:lpstr>Unit Level Plan — details</vt:lpstr>
      <vt:lpstr>Unit Level Plan — examples </vt:lpstr>
      <vt:lpstr>Unit Level Plans —  end-of-year results</vt:lpstr>
      <vt:lpstr>Good Planning requires…</vt:lpstr>
      <vt:lpstr>Planning process key steps— A review</vt:lpstr>
    </vt:vector>
  </TitlesOfParts>
  <Company>McLennan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Planning, the basics</dc:title>
  <dc:creator>tproctor</dc:creator>
  <cp:lastModifiedBy>Information Systems</cp:lastModifiedBy>
  <cp:revision>21</cp:revision>
  <dcterms:created xsi:type="dcterms:W3CDTF">2011-06-06T15:51:30Z</dcterms:created>
  <dcterms:modified xsi:type="dcterms:W3CDTF">2012-01-26T17:28:45Z</dcterms:modified>
</cp:coreProperties>
</file>