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4" r:id="rId7"/>
    <p:sldId id="265" r:id="rId8"/>
    <p:sldId id="266" r:id="rId9"/>
    <p:sldId id="261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B9B13A-7668-43D2-963D-9CDD072937F4}" type="datetimeFigureOut">
              <a:rPr lang="en-US" smtClean="0"/>
              <a:t>1/26/2012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2B9885-783D-47F1-9CD8-11D04C8F06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1504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2B9885-783D-47F1-9CD8-11D04C8F060A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0D5DAF-8F07-4F58-B9D6-CA56225CE820}" type="datetime1">
              <a:rPr lang="en-US" smtClean="0"/>
              <a:t>1/26/2012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FC6949-4731-48D9-9AF5-2F1FC3CAEF15}" type="slidenum">
              <a:rPr lang="en-US" smtClean="0"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B983BD-5396-4F43-97EA-46FE3185BA01}" type="datetime1">
              <a:rPr lang="en-US" smtClean="0"/>
              <a:t>1/26/2012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FC6949-4731-48D9-9AF5-2F1FC3CAEF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1A03EF-F382-4F3E-8037-824770EB2CE2}" type="datetime1">
              <a:rPr lang="en-US" smtClean="0"/>
              <a:t>1/26/2012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FC6949-4731-48D9-9AF5-2F1FC3CAEF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4D88C6-149D-47AB-97F9-113A3DA939BF}" type="datetime1">
              <a:rPr lang="en-US" smtClean="0"/>
              <a:t>1/26/2012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FC6949-4731-48D9-9AF5-2F1FC3CAEF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5ED8F0-DDC0-40F2-B9DC-FEDEF48C7364}" type="datetime1">
              <a:rPr lang="en-US" smtClean="0"/>
              <a:t>1/26/2012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FC6949-4731-48D9-9AF5-2F1FC3CAEF1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335692-DA9E-45EE-B857-7B09EAFE5E0C}" type="datetime1">
              <a:rPr lang="en-US" smtClean="0"/>
              <a:t>1/26/2012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FC6949-4731-48D9-9AF5-2F1FC3CAEF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2C622E-60AC-4C4D-B9DE-A67068A9F5A2}" type="datetime1">
              <a:rPr lang="en-US" smtClean="0"/>
              <a:t>1/26/2012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FC6949-4731-48D9-9AF5-2F1FC3CAEF15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27225F-8681-4F32-9954-8A24A20C0C9A}" type="datetime1">
              <a:rPr lang="en-US" smtClean="0"/>
              <a:t>1/26/2012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FC6949-4731-48D9-9AF5-2F1FC3CAEF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FFE79F-D427-4E8C-BD44-0CF46CA6D6EE}" type="datetime1">
              <a:rPr lang="en-US" smtClean="0"/>
              <a:t>1/26/2012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FC6949-4731-48D9-9AF5-2F1FC3CAEF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4F2E03-923C-4CED-9563-CEB7F4DF9F77}" type="datetime1">
              <a:rPr lang="en-US" smtClean="0"/>
              <a:t>1/26/2012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FC6949-4731-48D9-9AF5-2F1FC3CAEF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C8CEE8F0-AA8C-4338-A2C9-EA9ADBD155D0}" type="datetime1">
              <a:rPr lang="en-US" smtClean="0"/>
              <a:t>1/26/2012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5DFC6949-4731-48D9-9AF5-2F1FC3CAEF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02F699D-D059-4EF8-9E4C-2F1204B24B78}" type="datetime1">
              <a:rPr lang="en-US" smtClean="0"/>
              <a:t>1/26/2012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5DFC6949-4731-48D9-9AF5-2F1FC3CAEF15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Planning, the basics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Essential Knowledge</a:t>
            </a:r>
            <a:endParaRPr lang="en-US" dirty="0"/>
          </a:p>
        </p:txBody>
      </p:sp>
      <p:pic>
        <p:nvPicPr>
          <p:cNvPr id="5" name="Picture 4" descr="abc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91400" y="5181600"/>
            <a:ext cx="1181100" cy="1152525"/>
          </a:xfrm>
          <a:prstGeom prst="rect">
            <a:avLst/>
          </a:prstGeom>
        </p:spPr>
      </p:pic>
      <p:pic>
        <p:nvPicPr>
          <p:cNvPr id="6" name="Picture 5" descr="mcc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38200" y="304800"/>
            <a:ext cx="1524000" cy="676275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C6949-4731-48D9-9AF5-2F1FC3CAEF15}" type="slidenum">
              <a:rPr lang="en-US" smtClean="0"/>
              <a:t>1</a:t>
            </a:fld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90800" y="1524000"/>
            <a:ext cx="1371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733800" y="2590800"/>
            <a:ext cx="2070634" cy="137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Planning process key steps—</a:t>
            </a:r>
            <a:br>
              <a:rPr lang="en-US" dirty="0" smtClean="0"/>
            </a:br>
            <a:r>
              <a:rPr lang="en-US" dirty="0" smtClean="0"/>
              <a:t>A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057400"/>
            <a:ext cx="7772400" cy="429816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Set goals</a:t>
            </a:r>
          </a:p>
          <a:p>
            <a:pPr lvl="1"/>
            <a:r>
              <a:rPr lang="en-US" dirty="0" smtClean="0"/>
              <a:t>Establish strategies to accomplish goals</a:t>
            </a:r>
          </a:p>
          <a:p>
            <a:pPr lvl="2"/>
            <a:r>
              <a:rPr lang="en-US" dirty="0" smtClean="0"/>
              <a:t>Provide measures for strategies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Collect data/evidence of accomplishments</a:t>
            </a:r>
          </a:p>
          <a:p>
            <a:pPr lvl="1"/>
            <a:r>
              <a:rPr lang="en-US" dirty="0" smtClean="0"/>
              <a:t>As strategies are completed, save documentation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Make adjustments to plan</a:t>
            </a:r>
            <a:r>
              <a:rPr lang="en-US" dirty="0" smtClean="0"/>
              <a:t>, based on changing circumstances</a:t>
            </a:r>
          </a:p>
          <a:p>
            <a:pPr lvl="1"/>
            <a:r>
              <a:rPr lang="en-US" dirty="0" smtClean="0"/>
              <a:t>Update plan throughout the year to show changes as needed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C6949-4731-48D9-9AF5-2F1FC3CAEF15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Planning?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process for getting work done—a custom to-do list (no two plans are alike)</a:t>
            </a:r>
          </a:p>
          <a:p>
            <a:r>
              <a:rPr lang="en-US" dirty="0" smtClean="0"/>
              <a:t>A blue print for growth and a road map for development</a:t>
            </a:r>
          </a:p>
          <a:p>
            <a:r>
              <a:rPr lang="en-US" dirty="0" smtClean="0"/>
              <a:t>It helps to objectify (make real) ideas for improvement in both quantitative and qualitative terms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C6949-4731-48D9-9AF5-2F1FC3CAEF15}" type="slidenum">
              <a:rPr lang="en-US" smtClean="0"/>
              <a:t>2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304800"/>
            <a:ext cx="1524000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91000" y="4800600"/>
            <a:ext cx="2243667" cy="151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5000" y="5238750"/>
            <a:ext cx="1581150" cy="161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39000" y="4724400"/>
            <a:ext cx="1619250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 of your plan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should it be?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Purpose: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 realistic view of expectations</a:t>
            </a:r>
          </a:p>
          <a:p>
            <a:r>
              <a:rPr lang="en-US" dirty="0" smtClean="0"/>
              <a:t>It can be long range, intermediate range, or short range</a:t>
            </a:r>
          </a:p>
          <a:p>
            <a:r>
              <a:rPr lang="en-US" dirty="0" smtClean="0"/>
              <a:t>It provides the framework within which you operate—it provides structure, but doesn’t guarantee success (however, lack of a sound plan will generally ensure failure)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Helps to manage, focus, and clarify strategies to accomplish goals</a:t>
            </a:r>
          </a:p>
          <a:p>
            <a:r>
              <a:rPr lang="en-US" dirty="0" smtClean="0"/>
              <a:t>Provides a logical framework for pursuing strategies</a:t>
            </a:r>
          </a:p>
          <a:p>
            <a:r>
              <a:rPr lang="en-US" dirty="0" smtClean="0"/>
              <a:t>Offers a means for measuring performance and seeking improvement based on end-of-year results for next planning cycle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C6949-4731-48D9-9AF5-2F1FC3CAEF15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Importance of the planning process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A plan-oriented approach helps one…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avoid mistakes</a:t>
            </a:r>
          </a:p>
          <a:p>
            <a:r>
              <a:rPr lang="en-US" dirty="0" smtClean="0"/>
              <a:t>recognize opportunities</a:t>
            </a:r>
          </a:p>
          <a:p>
            <a:r>
              <a:rPr lang="en-US" dirty="0" smtClean="0"/>
              <a:t>be accountable</a:t>
            </a:r>
          </a:p>
          <a:p>
            <a:r>
              <a:rPr lang="en-US" dirty="0" smtClean="0"/>
              <a:t>stay on budget</a:t>
            </a:r>
          </a:p>
          <a:p>
            <a:r>
              <a:rPr lang="en-US" dirty="0" smtClean="0"/>
              <a:t>stay on task</a:t>
            </a:r>
          </a:p>
          <a:p>
            <a:r>
              <a:rPr lang="en-US" dirty="0" smtClean="0"/>
              <a:t>stay on schedule</a:t>
            </a:r>
          </a:p>
          <a:p>
            <a:r>
              <a:rPr lang="en-US" dirty="0" smtClean="0"/>
              <a:t>be a top performer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Picture 4" descr="Bad Planning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" y="2362200"/>
            <a:ext cx="2514600" cy="2514600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C6949-4731-48D9-9AF5-2F1FC3CAEF15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Planning essentials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2930" indent="-514350">
              <a:buFont typeface="+mj-lt"/>
              <a:buAutoNum type="arabicPeriod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Identify your main goals</a:t>
            </a:r>
            <a:r>
              <a:rPr lang="en-US" dirty="0" smtClean="0"/>
              <a:t> for the year (as related to the College’s strategic plan and your supervisor’s annual plan)</a:t>
            </a:r>
          </a:p>
          <a:p>
            <a:pPr marL="969264" lvl="1" indent="-514350"/>
            <a:r>
              <a:rPr lang="en-US" dirty="0" smtClean="0"/>
              <a:t>Normally there will be at least 3 goals</a:t>
            </a:r>
          </a:p>
          <a:p>
            <a:pPr marL="582930" indent="-514350">
              <a:buFont typeface="+mj-lt"/>
              <a:buAutoNum type="arabicPeriod"/>
            </a:pPr>
            <a:r>
              <a:rPr lang="en-US" dirty="0" smtClean="0"/>
              <a:t>Once you’ve identified your annual goals,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develop</a:t>
            </a:r>
            <a:r>
              <a:rPr lang="en-US" dirty="0" smtClean="0"/>
              <a:t> at least 2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strategies</a:t>
            </a:r>
            <a:r>
              <a:rPr lang="en-US" dirty="0" smtClean="0"/>
              <a:t> for accomplishing each goal</a:t>
            </a:r>
          </a:p>
          <a:p>
            <a:pPr marL="582930" indent="-514350">
              <a:buFont typeface="+mj-lt"/>
              <a:buAutoNum type="arabicPeriod"/>
            </a:pPr>
            <a:r>
              <a:rPr lang="en-US" dirty="0" smtClean="0"/>
              <a:t>Identify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how you will measure each of these strategies </a:t>
            </a:r>
            <a:r>
              <a:rPr lang="en-US" dirty="0" smtClean="0"/>
              <a:t>used to accomplish these goals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C6949-4731-48D9-9AF5-2F1FC3CAEF15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 Level Plan — details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Strategies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The most useful goals are time specific and are stated in quantitative results-oriented terms (job descriptions are a good example of this)</a:t>
            </a:r>
          </a:p>
          <a:p>
            <a:r>
              <a:rPr lang="en-US" dirty="0" smtClean="0"/>
              <a:t>Goals may be the same from year to year</a:t>
            </a:r>
          </a:p>
          <a:p>
            <a:r>
              <a:rPr lang="en-US" dirty="0" smtClean="0"/>
              <a:t>When writing think about implementation dates and how you will measure</a:t>
            </a:r>
          </a:p>
          <a:p>
            <a:r>
              <a:rPr lang="en-US" dirty="0" smtClean="0"/>
              <a:t>Use verbs like: improve, increase, enhance, achieve, reduce, evaluate, measure, expand, upgrade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Each goal will need two or more strategies</a:t>
            </a:r>
          </a:p>
          <a:p>
            <a:r>
              <a:rPr lang="en-US" dirty="0" smtClean="0"/>
              <a:t>Strategies include specific activities that will lead to accomplishment of the goal</a:t>
            </a:r>
          </a:p>
          <a:p>
            <a:r>
              <a:rPr lang="en-US" dirty="0" smtClean="0"/>
              <a:t>Use verbs like: create, investigate, establish, conduct, develop, analyze, attend, implement, provide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C6949-4731-48D9-9AF5-2F1FC3CAEF15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 Level Plan — examples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Strategies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Increase student enrollment in _____</a:t>
            </a:r>
          </a:p>
          <a:p>
            <a:r>
              <a:rPr lang="en-US" dirty="0" smtClean="0"/>
              <a:t>Increase student retention in _____</a:t>
            </a:r>
          </a:p>
          <a:p>
            <a:r>
              <a:rPr lang="en-US" dirty="0" smtClean="0"/>
              <a:t>Upgrade learning/teaching techniques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Develop a marketing plan for _____</a:t>
            </a:r>
          </a:p>
          <a:p>
            <a:r>
              <a:rPr lang="en-US" smtClean="0"/>
              <a:t>Identify </a:t>
            </a:r>
            <a:r>
              <a:rPr lang="en-US" dirty="0" smtClean="0"/>
              <a:t>and recruit qualified students for _____</a:t>
            </a:r>
          </a:p>
          <a:p>
            <a:r>
              <a:rPr lang="en-US" dirty="0" smtClean="0"/>
              <a:t>Investigate the need for a major in _____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C6949-4731-48D9-9AF5-2F1FC3CAEF15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 Level Plans — </a:t>
            </a:r>
            <a:br>
              <a:rPr lang="en-US" dirty="0" smtClean="0"/>
            </a:br>
            <a:r>
              <a:rPr lang="en-US" dirty="0" smtClean="0"/>
              <a:t>end-of-year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209800"/>
            <a:ext cx="7772400" cy="4145760"/>
          </a:xfrm>
        </p:spPr>
        <p:txBody>
          <a:bodyPr/>
          <a:lstStyle/>
          <a:p>
            <a:r>
              <a:rPr lang="en-US" dirty="0" smtClean="0"/>
              <a:t>Goal + Strategy = Results (your expected outcome)</a:t>
            </a:r>
          </a:p>
          <a:p>
            <a:pPr lvl="1"/>
            <a:r>
              <a:rPr lang="en-US" dirty="0" smtClean="0"/>
              <a:t>Examples of end-of-year results:</a:t>
            </a:r>
          </a:p>
          <a:p>
            <a:pPr lvl="2"/>
            <a:r>
              <a:rPr lang="en-US" dirty="0" smtClean="0"/>
              <a:t>Increase student enrollment by 3% between fall 2011 and fall 2012</a:t>
            </a:r>
          </a:p>
          <a:p>
            <a:pPr lvl="2"/>
            <a:r>
              <a:rPr lang="en-US" dirty="0" smtClean="0"/>
              <a:t>Improve student retention by 2% during the 2011-2012 school year</a:t>
            </a:r>
          </a:p>
          <a:p>
            <a:pPr lvl="2"/>
            <a:r>
              <a:rPr lang="en-US" dirty="0" smtClean="0"/>
              <a:t>Increase the number of _______certificates by 3%</a:t>
            </a:r>
          </a:p>
          <a:p>
            <a:pPr lvl="2"/>
            <a:r>
              <a:rPr lang="en-US" dirty="0" smtClean="0"/>
              <a:t>Improve student satisfaction by 5%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C6949-4731-48D9-9AF5-2F1FC3CAEF15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Good Planning requires…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Tracking and recording results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Updating plan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If planning is a road map, you need to consult it more than twice a year—monthly is good </a:t>
            </a:r>
          </a:p>
          <a:p>
            <a:pPr lvl="1"/>
            <a:r>
              <a:rPr lang="en-US" dirty="0" smtClean="0"/>
              <a:t>Print  out your goals and related strategies and post to office bulletin board</a:t>
            </a:r>
          </a:p>
          <a:p>
            <a:pPr lvl="1"/>
            <a:r>
              <a:rPr lang="en-US" dirty="0" smtClean="0"/>
              <a:t>Save documentation that shows accomplishment of your goals as they happen (that is, don’t wait to the end of the year when such documentation can be hard to find)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As the year progresses and things change</a:t>
            </a:r>
          </a:p>
          <a:p>
            <a:pPr lvl="1"/>
            <a:r>
              <a:rPr lang="en-US" dirty="0" smtClean="0"/>
              <a:t>Update your annual plan to show changing circumstances and lessons learned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C6949-4731-48D9-9AF5-2F1FC3CAEF15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286</TotalTime>
  <Words>595</Words>
  <Application>Microsoft Office PowerPoint</Application>
  <PresentationFormat>On-screen Show (4:3)</PresentationFormat>
  <Paragraphs>82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Metro</vt:lpstr>
      <vt:lpstr>Planning, the basics</vt:lpstr>
      <vt:lpstr>Planning?</vt:lpstr>
      <vt:lpstr>Purpose of your plan</vt:lpstr>
      <vt:lpstr>Importance of the planning process</vt:lpstr>
      <vt:lpstr>Planning essentials</vt:lpstr>
      <vt:lpstr>Unit Level Plan — details</vt:lpstr>
      <vt:lpstr>Unit Level Plan — examples </vt:lpstr>
      <vt:lpstr>Unit Level Plans —  end-of-year results</vt:lpstr>
      <vt:lpstr>Good Planning requires…</vt:lpstr>
      <vt:lpstr>Planning process key steps— A review</vt:lpstr>
    </vt:vector>
  </TitlesOfParts>
  <Company>McLennan Community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Planning, the basics</dc:title>
  <dc:creator>tproctor</dc:creator>
  <cp:lastModifiedBy>Information Systems</cp:lastModifiedBy>
  <cp:revision>21</cp:revision>
  <dcterms:created xsi:type="dcterms:W3CDTF">2011-06-06T15:51:30Z</dcterms:created>
  <dcterms:modified xsi:type="dcterms:W3CDTF">2012-01-26T17:28:45Z</dcterms:modified>
</cp:coreProperties>
</file>