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9" r:id="rId4"/>
    <p:sldId id="258"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800"/>
          </a:pPr>
          <a:endParaRPr lang="en-US"/>
        </a:p>
      </c:txPr>
    </c:title>
    <c:autoTitleDeleted val="0"/>
    <c:plotArea>
      <c:layout/>
      <c:pieChart>
        <c:varyColors val="1"/>
        <c:ser>
          <c:idx val="0"/>
          <c:order val="0"/>
          <c:tx>
            <c:strRef>
              <c:f>Sheet1!$B$1</c:f>
              <c:strCache>
                <c:ptCount val="1"/>
                <c:pt idx="0">
                  <c:v>Ten Years Ago</c:v>
                </c:pt>
              </c:strCache>
            </c:strRef>
          </c:tx>
          <c:cat>
            <c:strRef>
              <c:f>Sheet1!$A$2:$A$3</c:f>
              <c:strCache>
                <c:ptCount val="2"/>
                <c:pt idx="0">
                  <c:v>Planning</c:v>
                </c:pt>
                <c:pt idx="1">
                  <c:v>Execution</c:v>
                </c:pt>
              </c:strCache>
            </c:strRef>
          </c:cat>
          <c:val>
            <c:numRef>
              <c:f>Sheet1!$B$2:$B$3</c:f>
              <c:numCache>
                <c:formatCode>General</c:formatCode>
                <c:ptCount val="2"/>
                <c:pt idx="0">
                  <c:v>90</c:v>
                </c:pt>
                <c:pt idx="1">
                  <c:v>10</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7281869178117494"/>
          <c:y val="0"/>
        </c:manualLayout>
      </c:layout>
      <c:overlay val="0"/>
      <c:txPr>
        <a:bodyPr/>
        <a:lstStyle/>
        <a:p>
          <a:pPr>
            <a:defRPr sz="1800"/>
          </a:pPr>
          <a:endParaRPr lang="en-US"/>
        </a:p>
      </c:txPr>
    </c:title>
    <c:autoTitleDeleted val="0"/>
    <c:plotArea>
      <c:layout/>
      <c:pieChart>
        <c:varyColors val="1"/>
        <c:ser>
          <c:idx val="0"/>
          <c:order val="0"/>
          <c:tx>
            <c:strRef>
              <c:f>Sheet1!$B$1</c:f>
              <c:strCache>
                <c:ptCount val="1"/>
                <c:pt idx="0">
                  <c:v>Today</c:v>
                </c:pt>
              </c:strCache>
            </c:strRef>
          </c:tx>
          <c:cat>
            <c:strRef>
              <c:f>Sheet1!$A$2:$A$3</c:f>
              <c:strCache>
                <c:ptCount val="2"/>
                <c:pt idx="0">
                  <c:v>Planning</c:v>
                </c:pt>
                <c:pt idx="1">
                  <c:v>Execution</c:v>
                </c:pt>
              </c:strCache>
            </c:strRef>
          </c:cat>
          <c:val>
            <c:numRef>
              <c:f>Sheet1!$B$2:$B$3</c:f>
              <c:numCache>
                <c:formatCode>General</c:formatCode>
                <c:ptCount val="2"/>
                <c:pt idx="0">
                  <c:v>70</c:v>
                </c:pt>
                <c:pt idx="1">
                  <c:v>30</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800"/>
          </a:pPr>
          <a:endParaRPr lang="en-US"/>
        </a:p>
      </c:txPr>
    </c:title>
    <c:autoTitleDeleted val="0"/>
    <c:plotArea>
      <c:layout/>
      <c:pieChart>
        <c:varyColors val="1"/>
        <c:ser>
          <c:idx val="0"/>
          <c:order val="0"/>
          <c:tx>
            <c:strRef>
              <c:f>Sheet1!$B$1</c:f>
              <c:strCache>
                <c:ptCount val="1"/>
                <c:pt idx="0">
                  <c:v>Ten Years From Now</c:v>
                </c:pt>
              </c:strCache>
            </c:strRef>
          </c:tx>
          <c:cat>
            <c:strRef>
              <c:f>Sheet1!$A$2:$A$3</c:f>
              <c:strCache>
                <c:ptCount val="2"/>
                <c:pt idx="0">
                  <c:v>Planning</c:v>
                </c:pt>
                <c:pt idx="1">
                  <c:v>Execution</c:v>
                </c:pt>
              </c:strCache>
            </c:strRef>
          </c:cat>
          <c:val>
            <c:numRef>
              <c:f>Sheet1!$B$2:$B$3</c:f>
              <c:numCache>
                <c:formatCode>General</c:formatCode>
                <c:ptCount val="2"/>
                <c:pt idx="0">
                  <c:v>40</c:v>
                </c:pt>
                <c:pt idx="1">
                  <c:v>60</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23" tIns="45712" rIns="91423" bIns="45712"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23" tIns="45712" rIns="91423" bIns="45712" rtlCol="0"/>
          <a:lstStyle>
            <a:lvl1pPr algn="r">
              <a:defRPr sz="1200"/>
            </a:lvl1pPr>
          </a:lstStyle>
          <a:p>
            <a:fld id="{0EEC082B-156C-4BBF-92FA-361106A672DE}" type="datetimeFigureOut">
              <a:rPr lang="en-US" smtClean="0"/>
              <a:pPr/>
              <a:t>10/18/2011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23" tIns="45712" rIns="91423" bIns="45712"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23" tIns="45712" rIns="91423" bIns="4571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23" tIns="45712" rIns="91423" bIns="45712"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23" tIns="45712" rIns="91423" bIns="45712" rtlCol="0" anchor="b"/>
          <a:lstStyle>
            <a:lvl1pPr algn="r">
              <a:defRPr sz="1200"/>
            </a:lvl1pPr>
          </a:lstStyle>
          <a:p>
            <a:fld id="{DB456402-9278-4EE4-8359-B254C017E23C}" type="slidenum">
              <a:rPr lang="en-US" smtClean="0"/>
              <a:pPr/>
              <a:t>‹#›</a:t>
            </a:fld>
            <a:endParaRPr lang="en-US"/>
          </a:p>
        </p:txBody>
      </p:sp>
    </p:spTree>
    <p:extLst>
      <p:ext uri="{BB962C8B-B14F-4D97-AF65-F5344CB8AC3E}">
        <p14:creationId xmlns:p14="http://schemas.microsoft.com/office/powerpoint/2010/main" val="1428286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456402-9278-4EE4-8359-B254C017E23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478E3AFE-3414-4F0D-A09E-16A2C7F6D67D}" type="datetime1">
              <a:rPr lang="en-US" smtClean="0"/>
              <a:pPr/>
              <a:t>10/18/2011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27F8ACC-60EA-4319-B266-0F0196D9195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11BA15-22B8-42B0-B891-395B3597560E}" type="datetime1">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7F8ACC-60EA-4319-B266-0F0196D9195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46FB00-0663-47AF-8FD6-C30A27CB75BB}" type="datetime1">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7F8ACC-60EA-4319-B266-0F0196D9195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9BA59D-1DA9-465C-A993-876B2A7E6B6C}" type="datetime1">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7F8ACC-60EA-4319-B266-0F0196D9195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8CAD0C-2B32-40A5-B86C-85F5F8395CEA}" type="datetime1">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7F8ACC-60EA-4319-B266-0F0196D9195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DEBEF7F-2EA4-4E18-A113-63E251B30EE9}" type="datetime1">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7F8ACC-60EA-4319-B266-0F0196D9195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8CC19A91-561E-483E-9A82-2D47A84A1B88}" type="datetime1">
              <a:rPr lang="en-US" smtClean="0"/>
              <a:pPr/>
              <a:t>10/18/2011</a:t>
            </a:fld>
            <a:endParaRPr lang="en-US"/>
          </a:p>
        </p:txBody>
      </p:sp>
      <p:sp>
        <p:nvSpPr>
          <p:cNvPr id="27" name="Slide Number Placeholder 26"/>
          <p:cNvSpPr>
            <a:spLocks noGrp="1"/>
          </p:cNvSpPr>
          <p:nvPr>
            <p:ph type="sldNum" sz="quarter" idx="11"/>
          </p:nvPr>
        </p:nvSpPr>
        <p:spPr/>
        <p:txBody>
          <a:bodyPr rtlCol="0"/>
          <a:lstStyle/>
          <a:p>
            <a:fld id="{F27F8ACC-60EA-4319-B266-0F0196D91955}"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CB2935E-22AE-4F4F-A75E-420D415466E9}" type="datetime1">
              <a:rPr lang="en-US" smtClean="0"/>
              <a:pPr/>
              <a:t>10/18/2011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F27F8ACC-60EA-4319-B266-0F0196D9195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EE573-48BB-43B2-BA9A-BA1C6BCFDCB3}" type="datetime1">
              <a:rPr lang="en-US" smtClean="0"/>
              <a:pPr/>
              <a:t>10/18/2011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7F8ACC-60EA-4319-B266-0F0196D9195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6D829F5-615C-4657-A33B-30A94CE931EA}" type="datetime1">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7F8ACC-60EA-4319-B266-0F0196D9195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2ABEEDF-3D53-4CBA-999E-519EA5CB28A7}" type="datetime1">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7F8ACC-60EA-4319-B266-0F0196D9195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8E1BE81-FF0F-47DA-AC55-FA7E5A749889}" type="datetime1">
              <a:rPr lang="en-US" smtClean="0"/>
              <a:pPr/>
              <a:t>10/18/2011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27F8ACC-60EA-4319-B266-0F0196D9195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tproctor@mclennan.edu" TargetMode="External"/><Relationship Id="rId2" Type="http://schemas.openxmlformats.org/officeDocument/2006/relationships/hyperlink" Target="http://mcciep.mclennan.edu/UnitLevel/help.php" TargetMode="External"/><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hyperlink" Target="mailto:lwichman@mclennan.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Planning</a:t>
            </a:r>
            <a:endParaRPr lang="en-US" dirty="0"/>
          </a:p>
        </p:txBody>
      </p:sp>
      <p:sp>
        <p:nvSpPr>
          <p:cNvPr id="3" name="Subtitle 2"/>
          <p:cNvSpPr>
            <a:spLocks noGrp="1"/>
          </p:cNvSpPr>
          <p:nvPr>
            <p:ph type="subTitle" idx="1"/>
          </p:nvPr>
        </p:nvSpPr>
        <p:spPr>
          <a:xfrm>
            <a:off x="457200" y="3899938"/>
            <a:ext cx="4953000" cy="595862"/>
          </a:xfrm>
        </p:spPr>
        <p:txBody>
          <a:bodyPr/>
          <a:lstStyle/>
          <a:p>
            <a:r>
              <a:rPr lang="en-US" b="1" dirty="0" smtClean="0"/>
              <a:t>Signpost to Success</a:t>
            </a:r>
            <a:endParaRPr lang="en-US" b="1" dirty="0"/>
          </a:p>
        </p:txBody>
      </p:sp>
      <p:pic>
        <p:nvPicPr>
          <p:cNvPr id="1026" name="Picture 2"/>
          <p:cNvPicPr>
            <a:picLocks noChangeAspect="1" noChangeArrowheads="1"/>
          </p:cNvPicPr>
          <p:nvPr/>
        </p:nvPicPr>
        <p:blipFill>
          <a:blip r:embed="rId3" cstate="print"/>
          <a:srcRect/>
          <a:stretch>
            <a:fillRect/>
          </a:stretch>
        </p:blipFill>
        <p:spPr bwMode="auto">
          <a:xfrm>
            <a:off x="7010400" y="4648200"/>
            <a:ext cx="1828800" cy="207264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5791200" y="4267200"/>
            <a:ext cx="1104900" cy="1295400"/>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304800" y="152400"/>
            <a:ext cx="2105025" cy="2171700"/>
          </a:xfrm>
          <a:prstGeom prst="rect">
            <a:avLst/>
          </a:prstGeom>
          <a:noFill/>
          <a:ln w="9525">
            <a:noFill/>
            <a:miter lim="800000"/>
            <a:headEnd/>
            <a:tailEnd/>
          </a:ln>
        </p:spPr>
      </p:pic>
      <p:pic>
        <p:nvPicPr>
          <p:cNvPr id="1030" name="Picture 6"/>
          <p:cNvPicPr>
            <a:picLocks noChangeAspect="1" noChangeArrowheads="1"/>
          </p:cNvPicPr>
          <p:nvPr/>
        </p:nvPicPr>
        <p:blipFill>
          <a:blip r:embed="rId6" cstate="print"/>
          <a:srcRect/>
          <a:stretch>
            <a:fillRect/>
          </a:stretch>
        </p:blipFill>
        <p:spPr bwMode="auto">
          <a:xfrm>
            <a:off x="2743200" y="228600"/>
            <a:ext cx="1226076" cy="695325"/>
          </a:xfrm>
          <a:prstGeom prst="rect">
            <a:avLst/>
          </a:prstGeom>
          <a:noFill/>
          <a:ln w="9525">
            <a:noFill/>
            <a:miter lim="800000"/>
            <a:headEnd/>
            <a:tailEnd/>
          </a:ln>
        </p:spPr>
      </p:pic>
      <p:pic>
        <p:nvPicPr>
          <p:cNvPr id="1031" name="Picture 7"/>
          <p:cNvPicPr>
            <a:picLocks noChangeAspect="1" noChangeArrowheads="1"/>
          </p:cNvPicPr>
          <p:nvPr/>
        </p:nvPicPr>
        <p:blipFill>
          <a:blip r:embed="rId7" cstate="print"/>
          <a:srcRect/>
          <a:stretch>
            <a:fillRect/>
          </a:stretch>
        </p:blipFill>
        <p:spPr bwMode="auto">
          <a:xfrm>
            <a:off x="3175000" y="914400"/>
            <a:ext cx="2006600" cy="1504950"/>
          </a:xfrm>
          <a:prstGeom prst="rect">
            <a:avLst/>
          </a:prstGeom>
          <a:noFill/>
          <a:ln w="9525">
            <a:noFill/>
            <a:miter lim="800000"/>
            <a:headEnd/>
            <a:tailEnd/>
          </a:ln>
        </p:spPr>
      </p:pic>
      <p:pic>
        <p:nvPicPr>
          <p:cNvPr id="1032" name="Picture 8"/>
          <p:cNvPicPr>
            <a:picLocks noChangeAspect="1" noChangeArrowheads="1"/>
          </p:cNvPicPr>
          <p:nvPr/>
        </p:nvPicPr>
        <p:blipFill>
          <a:blip r:embed="rId8" cstate="print"/>
          <a:srcRect/>
          <a:stretch>
            <a:fillRect/>
          </a:stretch>
        </p:blipFill>
        <p:spPr bwMode="auto">
          <a:xfrm>
            <a:off x="5257800" y="76200"/>
            <a:ext cx="2060051" cy="1543050"/>
          </a:xfrm>
          <a:prstGeom prst="rect">
            <a:avLst/>
          </a:prstGeom>
          <a:noFill/>
          <a:ln w="9525">
            <a:noFill/>
            <a:miter lim="800000"/>
            <a:headEnd/>
            <a:tailEnd/>
          </a:ln>
        </p:spPr>
      </p:pic>
      <p:pic>
        <p:nvPicPr>
          <p:cNvPr id="1033" name="Picture 9"/>
          <p:cNvPicPr>
            <a:picLocks noChangeAspect="1" noChangeArrowheads="1"/>
          </p:cNvPicPr>
          <p:nvPr/>
        </p:nvPicPr>
        <p:blipFill>
          <a:blip r:embed="rId9" cstate="print"/>
          <a:srcRect/>
          <a:stretch>
            <a:fillRect/>
          </a:stretch>
        </p:blipFill>
        <p:spPr bwMode="auto">
          <a:xfrm>
            <a:off x="7239000" y="990600"/>
            <a:ext cx="1735089" cy="1352550"/>
          </a:xfrm>
          <a:prstGeom prst="rect">
            <a:avLst/>
          </a:prstGeom>
          <a:noFill/>
          <a:ln w="9525">
            <a:noFill/>
            <a:miter lim="800000"/>
            <a:headEnd/>
            <a:tailEnd/>
          </a:ln>
        </p:spPr>
      </p:pic>
      <p:sp>
        <p:nvSpPr>
          <p:cNvPr id="11" name="TextBox 10"/>
          <p:cNvSpPr txBox="1"/>
          <p:nvPr/>
        </p:nvSpPr>
        <p:spPr>
          <a:xfrm>
            <a:off x="533400" y="5105400"/>
            <a:ext cx="5410200" cy="1292662"/>
          </a:xfrm>
          <a:prstGeom prst="rect">
            <a:avLst/>
          </a:prstGeom>
          <a:noFill/>
        </p:spPr>
        <p:txBody>
          <a:bodyPr wrap="square" rtlCol="0">
            <a:spAutoFit/>
          </a:bodyPr>
          <a:lstStyle/>
          <a:p>
            <a:r>
              <a:rPr lang="en-US" sz="2000" b="1" dirty="0" smtClean="0"/>
              <a:t>“The world will step aside for the man [or woman] who knows where he [or she] wants to go.”</a:t>
            </a:r>
          </a:p>
          <a:p>
            <a:r>
              <a:rPr lang="en-US" dirty="0" smtClean="0"/>
              <a:t>Anonymous … possibly Henry David Thoreau</a:t>
            </a:r>
            <a:endParaRPr lang="en-US" dirty="0"/>
          </a:p>
        </p:txBody>
      </p:sp>
      <p:sp>
        <p:nvSpPr>
          <p:cNvPr id="12" name="Slide Number Placeholder 11"/>
          <p:cNvSpPr>
            <a:spLocks noGrp="1"/>
          </p:cNvSpPr>
          <p:nvPr>
            <p:ph type="sldNum" sz="quarter" idx="12"/>
          </p:nvPr>
        </p:nvSpPr>
        <p:spPr/>
        <p:txBody>
          <a:bodyPr/>
          <a:lstStyle/>
          <a:p>
            <a:fld id="{F27F8ACC-60EA-4319-B266-0F0196D91955}" type="slidenum">
              <a:rPr lang="en-US" smtClean="0"/>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is basic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is about</a:t>
            </a:r>
          </a:p>
          <a:p>
            <a:pPr lvl="1"/>
            <a:r>
              <a:rPr lang="en-US" dirty="0" smtClean="0"/>
              <a:t>Excellence in leadership and management of resources</a:t>
            </a:r>
          </a:p>
          <a:p>
            <a:pPr lvl="1"/>
            <a:r>
              <a:rPr lang="en-US" dirty="0" smtClean="0"/>
              <a:t>Program offerings</a:t>
            </a:r>
          </a:p>
          <a:p>
            <a:pPr lvl="1"/>
            <a:r>
              <a:rPr lang="en-US" dirty="0" smtClean="0"/>
              <a:t>Values, skills and competencies</a:t>
            </a:r>
          </a:p>
          <a:p>
            <a:pPr lvl="1"/>
            <a:r>
              <a:rPr lang="en-US" dirty="0" smtClean="0"/>
              <a:t>Academic &amp; administrative processes</a:t>
            </a:r>
          </a:p>
          <a:p>
            <a:pPr lvl="1"/>
            <a:r>
              <a:rPr lang="en-US" dirty="0" smtClean="0"/>
              <a:t>Organizational culture</a:t>
            </a:r>
          </a:p>
          <a:p>
            <a:r>
              <a:rPr lang="en-US" dirty="0" smtClean="0"/>
              <a:t>Encourages excellence and confidence by providing</a:t>
            </a:r>
          </a:p>
          <a:p>
            <a:pPr lvl="1"/>
            <a:r>
              <a:rPr lang="en-US" dirty="0" smtClean="0"/>
              <a:t>A road map—</a:t>
            </a:r>
          </a:p>
          <a:p>
            <a:pPr lvl="2"/>
            <a:r>
              <a:rPr lang="en-US" dirty="0" smtClean="0"/>
              <a:t>Knowledge of what specific changes need to be made</a:t>
            </a:r>
          </a:p>
          <a:p>
            <a:pPr lvl="2"/>
            <a:r>
              <a:rPr lang="en-US" dirty="0" smtClean="0"/>
              <a:t>Priorities for work</a:t>
            </a:r>
          </a:p>
          <a:p>
            <a:pPr lvl="2"/>
            <a:r>
              <a:rPr lang="en-US" dirty="0" smtClean="0"/>
              <a:t>What needs to be retained and what left behind</a:t>
            </a:r>
          </a:p>
          <a:p>
            <a:pPr lvl="2"/>
            <a:r>
              <a:rPr lang="en-US" dirty="0" smtClean="0"/>
              <a:t>Training in new skills</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F27F8ACC-60EA-4319-B266-0F0196D91955}"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and the road map…</a:t>
            </a:r>
            <a:endParaRPr lang="en-US" dirty="0"/>
          </a:p>
        </p:txBody>
      </p:sp>
      <p:sp>
        <p:nvSpPr>
          <p:cNvPr id="3" name="Text Placeholder 2"/>
          <p:cNvSpPr>
            <a:spLocks noGrp="1"/>
          </p:cNvSpPr>
          <p:nvPr>
            <p:ph type="body" idx="1"/>
          </p:nvPr>
        </p:nvSpPr>
        <p:spPr/>
        <p:txBody>
          <a:bodyPr/>
          <a:lstStyle/>
          <a:p>
            <a:r>
              <a:rPr lang="en-US" dirty="0" smtClean="0"/>
              <a:t>Annual Unit Plan</a:t>
            </a:r>
            <a:endParaRPr lang="en-US" dirty="0"/>
          </a:p>
        </p:txBody>
      </p:sp>
      <p:sp>
        <p:nvSpPr>
          <p:cNvPr id="4" name="Text Placeholder 3"/>
          <p:cNvSpPr>
            <a:spLocks noGrp="1"/>
          </p:cNvSpPr>
          <p:nvPr>
            <p:ph type="body" sz="half" idx="3"/>
          </p:nvPr>
        </p:nvSpPr>
        <p:spPr/>
        <p:txBody>
          <a:bodyPr/>
          <a:lstStyle/>
          <a:p>
            <a:r>
              <a:rPr lang="en-US" dirty="0" smtClean="0"/>
              <a:t>College’s Strategic Plan</a:t>
            </a:r>
            <a:endParaRPr lang="en-US" dirty="0"/>
          </a:p>
        </p:txBody>
      </p:sp>
      <p:sp>
        <p:nvSpPr>
          <p:cNvPr id="5" name="Content Placeholder 4"/>
          <p:cNvSpPr>
            <a:spLocks noGrp="1"/>
          </p:cNvSpPr>
          <p:nvPr>
            <p:ph sz="quarter" idx="2"/>
          </p:nvPr>
        </p:nvSpPr>
        <p:spPr/>
        <p:txBody>
          <a:bodyPr/>
          <a:lstStyle/>
          <a:p>
            <a:r>
              <a:rPr lang="en-US" dirty="0" smtClean="0"/>
              <a:t>To do list</a:t>
            </a:r>
          </a:p>
          <a:p>
            <a:r>
              <a:rPr lang="en-US" dirty="0" smtClean="0"/>
              <a:t>List your top priorities for the year</a:t>
            </a:r>
          </a:p>
          <a:p>
            <a:pPr lvl="1"/>
            <a:r>
              <a:rPr lang="en-US" dirty="0" smtClean="0"/>
              <a:t>With an eye to lessons learned from past year and looking ahead to the next year</a:t>
            </a:r>
          </a:p>
          <a:p>
            <a:r>
              <a:rPr lang="en-US" dirty="0" smtClean="0"/>
              <a:t>Align your goals with</a:t>
            </a:r>
          </a:p>
          <a:p>
            <a:pPr lvl="1"/>
            <a:r>
              <a:rPr lang="en-US" dirty="0" smtClean="0"/>
              <a:t>Best practices</a:t>
            </a:r>
          </a:p>
          <a:p>
            <a:pPr lvl="1"/>
            <a:r>
              <a:rPr lang="en-US" dirty="0" smtClean="0"/>
              <a:t>Your Vice President</a:t>
            </a:r>
          </a:p>
          <a:p>
            <a:pPr lvl="1"/>
            <a:r>
              <a:rPr lang="en-US" dirty="0" smtClean="0"/>
              <a:t>College’s Strategic Plan</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A five-year plan with annual and five-year goals</a:t>
            </a:r>
          </a:p>
          <a:p>
            <a:r>
              <a:rPr lang="en-US" dirty="0" smtClean="0"/>
              <a:t>Reviewed annually by the Strategic Planning Committee to ensure its continuing relevancy</a:t>
            </a:r>
          </a:p>
          <a:p>
            <a:r>
              <a:rPr lang="en-US" dirty="0" smtClean="0"/>
              <a:t>Includes:</a:t>
            </a:r>
          </a:p>
          <a:p>
            <a:pPr lvl="1"/>
            <a:r>
              <a:rPr lang="en-US" dirty="0" smtClean="0"/>
              <a:t>Mission statement</a:t>
            </a:r>
          </a:p>
          <a:p>
            <a:pPr lvl="1"/>
            <a:r>
              <a:rPr lang="en-US" dirty="0" smtClean="0"/>
              <a:t>Vision statement</a:t>
            </a:r>
          </a:p>
          <a:p>
            <a:pPr lvl="1"/>
            <a:r>
              <a:rPr lang="en-US" dirty="0" smtClean="0"/>
              <a:t>Core values</a:t>
            </a:r>
          </a:p>
          <a:p>
            <a:pPr lvl="1"/>
            <a:r>
              <a:rPr lang="en-US" dirty="0" smtClean="0"/>
              <a:t>Strategic plan—with 7 goals and 38 objectives</a:t>
            </a:r>
          </a:p>
          <a:p>
            <a:pPr lvl="1"/>
            <a:endParaRPr lang="en-US" dirty="0"/>
          </a:p>
        </p:txBody>
      </p:sp>
      <p:sp>
        <p:nvSpPr>
          <p:cNvPr id="7" name="Slide Number Placeholder 6"/>
          <p:cNvSpPr>
            <a:spLocks noGrp="1"/>
          </p:cNvSpPr>
          <p:nvPr>
            <p:ph type="sldNum" sz="quarter" idx="11"/>
          </p:nvPr>
        </p:nvSpPr>
        <p:spPr/>
        <p:txBody>
          <a:bodyPr/>
          <a:lstStyle/>
          <a:p>
            <a:fld id="{F27F8ACC-60EA-4319-B266-0F0196D91955}"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229600" cy="1066800"/>
          </a:xfrm>
        </p:spPr>
        <p:txBody>
          <a:bodyPr>
            <a:normAutofit fontScale="90000"/>
          </a:bodyPr>
          <a:lstStyle/>
          <a:p>
            <a:r>
              <a:rPr lang="en-US" dirty="0" smtClean="0"/>
              <a:t>Model of planning is changing</a:t>
            </a:r>
            <a:br>
              <a:rPr lang="en-US" dirty="0" smtClean="0"/>
            </a:br>
            <a:endParaRPr lang="en-US" dirty="0"/>
          </a:p>
        </p:txBody>
      </p:sp>
      <p:sp>
        <p:nvSpPr>
          <p:cNvPr id="3" name="Content Placeholder 2"/>
          <p:cNvSpPr>
            <a:spLocks noGrp="1"/>
          </p:cNvSpPr>
          <p:nvPr>
            <p:ph idx="1"/>
          </p:nvPr>
        </p:nvSpPr>
        <p:spPr>
          <a:xfrm>
            <a:off x="152400" y="2057400"/>
            <a:ext cx="7772400" cy="4343400"/>
          </a:xfrm>
        </p:spPr>
        <p:txBody>
          <a:bodyPr/>
          <a:lstStyle/>
          <a:p>
            <a:pPr>
              <a:buNone/>
            </a:pPr>
            <a:endParaRPr lang="en-US" dirty="0" smtClean="0"/>
          </a:p>
          <a:p>
            <a:r>
              <a:rPr lang="en-US" sz="2400" dirty="0" smtClean="0"/>
              <a:t>Ten years ago—90% planning/10% execution</a:t>
            </a:r>
          </a:p>
          <a:p>
            <a:pPr>
              <a:buNone/>
            </a:pPr>
            <a:endParaRPr lang="en-US" sz="2400" dirty="0" smtClean="0"/>
          </a:p>
          <a:p>
            <a:pPr>
              <a:buNone/>
            </a:pPr>
            <a:endParaRPr lang="en-US" sz="2400" dirty="0" smtClean="0"/>
          </a:p>
          <a:p>
            <a:r>
              <a:rPr lang="en-US" sz="2400" dirty="0" smtClean="0"/>
              <a:t>Today—70% planning/30% execution</a:t>
            </a:r>
          </a:p>
          <a:p>
            <a:pPr>
              <a:buNone/>
            </a:pPr>
            <a:endParaRPr lang="en-US" sz="2400" dirty="0" smtClean="0"/>
          </a:p>
          <a:p>
            <a:pPr>
              <a:buNone/>
            </a:pPr>
            <a:endParaRPr lang="en-US" sz="2400" dirty="0" smtClean="0"/>
          </a:p>
          <a:p>
            <a:r>
              <a:rPr lang="en-US" sz="2400" dirty="0" smtClean="0"/>
              <a:t>Ten years from now—40% planning/60% execution</a:t>
            </a:r>
          </a:p>
          <a:p>
            <a:endParaRPr lang="en-US" dirty="0"/>
          </a:p>
        </p:txBody>
      </p:sp>
      <p:graphicFrame>
        <p:nvGraphicFramePr>
          <p:cNvPr id="4" name="Chart 3"/>
          <p:cNvGraphicFramePr/>
          <p:nvPr/>
        </p:nvGraphicFramePr>
        <p:xfrm>
          <a:off x="4267200" y="1371600"/>
          <a:ext cx="3886200" cy="1143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953000" y="3200400"/>
          <a:ext cx="3810000" cy="1193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5029200" y="5410200"/>
          <a:ext cx="3886200" cy="1143000"/>
        </p:xfrm>
        <a:graphic>
          <a:graphicData uri="http://schemas.openxmlformats.org/drawingml/2006/chart">
            <c:chart xmlns:c="http://schemas.openxmlformats.org/drawingml/2006/chart" xmlns:r="http://schemas.openxmlformats.org/officeDocument/2006/relationships" r:id="rId4"/>
          </a:graphicData>
        </a:graphic>
      </p:graphicFrame>
      <p:sp>
        <p:nvSpPr>
          <p:cNvPr id="7" name="Slide Number Placeholder 6"/>
          <p:cNvSpPr>
            <a:spLocks noGrp="1"/>
          </p:cNvSpPr>
          <p:nvPr>
            <p:ph type="sldNum" sz="quarter" idx="12"/>
          </p:nvPr>
        </p:nvSpPr>
        <p:spPr/>
        <p:txBody>
          <a:bodyPr/>
          <a:lstStyle/>
          <a:p>
            <a:fld id="{F27F8ACC-60EA-4319-B266-0F0196D91955}"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is streamlined in Compliance Assist</a:t>
            </a:r>
            <a:endParaRPr lang="en-US" dirty="0"/>
          </a:p>
        </p:txBody>
      </p:sp>
      <p:sp>
        <p:nvSpPr>
          <p:cNvPr id="3" name="Text Placeholder 2"/>
          <p:cNvSpPr>
            <a:spLocks noGrp="1"/>
          </p:cNvSpPr>
          <p:nvPr>
            <p:ph type="body" idx="2"/>
          </p:nvPr>
        </p:nvSpPr>
        <p:spPr/>
        <p:txBody>
          <a:bodyPr/>
          <a:lstStyle/>
          <a:p>
            <a:endParaRPr lang="en-US" dirty="0" smtClean="0"/>
          </a:p>
          <a:p>
            <a:r>
              <a:rPr lang="en-US" dirty="0" smtClean="0">
                <a:solidFill>
                  <a:srgbClr val="00B0F0"/>
                </a:solidFill>
              </a:rPr>
              <a:t>This combination of planning, budget, and accountability functions in a single software program should enable us to realize the planning standard of 40% planning to 60% execution</a:t>
            </a:r>
            <a:endParaRPr lang="en-US" dirty="0">
              <a:solidFill>
                <a:srgbClr val="00B0F0"/>
              </a:solidFill>
            </a:endParaRPr>
          </a:p>
        </p:txBody>
      </p:sp>
      <p:sp>
        <p:nvSpPr>
          <p:cNvPr id="4" name="Content Placeholder 3"/>
          <p:cNvSpPr>
            <a:spLocks noGrp="1"/>
          </p:cNvSpPr>
          <p:nvPr>
            <p:ph sz="half" idx="1"/>
          </p:nvPr>
        </p:nvSpPr>
        <p:spPr/>
        <p:txBody>
          <a:bodyPr/>
          <a:lstStyle/>
          <a:p>
            <a:r>
              <a:rPr lang="en-US" dirty="0" smtClean="0"/>
              <a:t>Compliance Assist includes:</a:t>
            </a:r>
          </a:p>
          <a:p>
            <a:pPr lvl="1"/>
            <a:r>
              <a:rPr lang="en-US" dirty="0" smtClean="0"/>
              <a:t>SACS Compliance Report</a:t>
            </a:r>
          </a:p>
          <a:p>
            <a:pPr lvl="1"/>
            <a:r>
              <a:rPr lang="en-US" dirty="0" smtClean="0"/>
              <a:t>Strategic Plan</a:t>
            </a:r>
          </a:p>
          <a:p>
            <a:pPr lvl="1"/>
            <a:r>
              <a:rPr lang="en-US" dirty="0" smtClean="0"/>
              <a:t>Student Learning Outcomes</a:t>
            </a:r>
          </a:p>
          <a:p>
            <a:pPr lvl="1"/>
            <a:r>
              <a:rPr lang="en-US" dirty="0" smtClean="0"/>
              <a:t>QEP</a:t>
            </a:r>
          </a:p>
          <a:p>
            <a:pPr lvl="1"/>
            <a:r>
              <a:rPr lang="en-US" dirty="0" smtClean="0">
                <a:solidFill>
                  <a:srgbClr val="FF0000"/>
                </a:solidFill>
              </a:rPr>
              <a:t> Annual Unit Level Plan</a:t>
            </a:r>
          </a:p>
          <a:p>
            <a:pPr lvl="1"/>
            <a:r>
              <a:rPr lang="en-US" dirty="0" smtClean="0"/>
              <a:t>Budget Information</a:t>
            </a:r>
          </a:p>
          <a:p>
            <a:pPr lvl="1"/>
            <a:r>
              <a:rPr lang="en-US" dirty="0" smtClean="0"/>
              <a:t>Program Review</a:t>
            </a:r>
            <a:endParaRPr lang="en-US" dirty="0"/>
          </a:p>
        </p:txBody>
      </p:sp>
      <p:sp>
        <p:nvSpPr>
          <p:cNvPr id="6" name="Up Arrow 5"/>
          <p:cNvSpPr/>
          <p:nvPr/>
        </p:nvSpPr>
        <p:spPr>
          <a:xfrm>
            <a:off x="838200" y="4114800"/>
            <a:ext cx="152400" cy="381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4648200" y="4114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F27F8ACC-60EA-4319-B266-0F0196D91955}"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ULP</a:t>
            </a:r>
            <a:endParaRPr lang="en-US" dirty="0"/>
          </a:p>
        </p:txBody>
      </p:sp>
      <p:sp>
        <p:nvSpPr>
          <p:cNvPr id="3" name="Text Placeholder 2"/>
          <p:cNvSpPr>
            <a:spLocks noGrp="1"/>
          </p:cNvSpPr>
          <p:nvPr>
            <p:ph type="body" idx="1"/>
          </p:nvPr>
        </p:nvSpPr>
        <p:spPr/>
        <p:txBody>
          <a:bodyPr/>
          <a:lstStyle/>
          <a:p>
            <a:r>
              <a:rPr lang="en-US" dirty="0" smtClean="0"/>
              <a:t>General guidelines</a:t>
            </a:r>
            <a:endParaRPr lang="en-US" dirty="0"/>
          </a:p>
        </p:txBody>
      </p:sp>
      <p:sp>
        <p:nvSpPr>
          <p:cNvPr id="4" name="Text Placeholder 3"/>
          <p:cNvSpPr>
            <a:spLocks noGrp="1"/>
          </p:cNvSpPr>
          <p:nvPr>
            <p:ph type="body" sz="half" idx="3"/>
          </p:nvPr>
        </p:nvSpPr>
        <p:spPr/>
        <p:txBody>
          <a:bodyPr/>
          <a:lstStyle/>
          <a:p>
            <a:r>
              <a:rPr lang="en-US" dirty="0" smtClean="0"/>
              <a:t>The 3-year vision</a:t>
            </a:r>
            <a:endParaRPr lang="en-US" dirty="0"/>
          </a:p>
        </p:txBody>
      </p:sp>
      <p:sp>
        <p:nvSpPr>
          <p:cNvPr id="5" name="Content Placeholder 4"/>
          <p:cNvSpPr>
            <a:spLocks noGrp="1"/>
          </p:cNvSpPr>
          <p:nvPr>
            <p:ph sz="quarter" idx="2"/>
          </p:nvPr>
        </p:nvSpPr>
        <p:spPr>
          <a:xfrm>
            <a:off x="381000" y="2708518"/>
            <a:ext cx="4041648" cy="3997081"/>
          </a:xfrm>
        </p:spPr>
        <p:txBody>
          <a:bodyPr>
            <a:normAutofit fontScale="77500" lnSpcReduction="20000"/>
          </a:bodyPr>
          <a:lstStyle/>
          <a:p>
            <a:pPr marL="566928" indent="-457200">
              <a:buFont typeface="+mj-lt"/>
              <a:buAutoNum type="arabicPeriod"/>
            </a:pPr>
            <a:r>
              <a:rPr lang="en-US" b="1" u="sng" dirty="0" smtClean="0"/>
              <a:t>Goals</a:t>
            </a:r>
            <a:r>
              <a:rPr lang="en-US" dirty="0" smtClean="0"/>
              <a:t> (points of focus on annual to-do list)—</a:t>
            </a:r>
            <a:r>
              <a:rPr lang="en-US" u="sng" dirty="0" smtClean="0"/>
              <a:t>what</a:t>
            </a:r>
            <a:r>
              <a:rPr lang="en-US" dirty="0" smtClean="0"/>
              <a:t> you are seeking to accomplish &amp; linked to MCC’s strategic plan</a:t>
            </a:r>
            <a:endParaRPr lang="en-US" u="sng" dirty="0" smtClean="0"/>
          </a:p>
          <a:p>
            <a:pPr lvl="1"/>
            <a:r>
              <a:rPr lang="en-US" dirty="0" smtClean="0"/>
              <a:t>2-6 (average is 3)</a:t>
            </a:r>
          </a:p>
          <a:p>
            <a:pPr marL="566928" indent="-457200">
              <a:buFont typeface="+mj-lt"/>
              <a:buAutoNum type="arabicPeriod"/>
            </a:pPr>
            <a:r>
              <a:rPr lang="en-US" b="1" u="sng" dirty="0" smtClean="0"/>
              <a:t>Strategies</a:t>
            </a:r>
            <a:r>
              <a:rPr lang="en-US" dirty="0" smtClean="0"/>
              <a:t> (methods of accomplishing your goals)—</a:t>
            </a:r>
            <a:r>
              <a:rPr lang="en-US" u="sng" dirty="0" smtClean="0"/>
              <a:t>how</a:t>
            </a:r>
            <a:r>
              <a:rPr lang="en-US" dirty="0" smtClean="0"/>
              <a:t> will accomplish</a:t>
            </a:r>
          </a:p>
          <a:p>
            <a:pPr lvl="1"/>
            <a:r>
              <a:rPr lang="en-US" dirty="0" smtClean="0"/>
              <a:t>Generally it takes 2 strategies per goal</a:t>
            </a:r>
          </a:p>
          <a:p>
            <a:pPr marL="566928" indent="-457200">
              <a:buFont typeface="+mj-lt"/>
              <a:buAutoNum type="arabicPeriod"/>
            </a:pPr>
            <a:r>
              <a:rPr lang="en-US" b="1" u="sng" dirty="0" smtClean="0"/>
              <a:t>Measures</a:t>
            </a:r>
            <a:r>
              <a:rPr lang="en-US" dirty="0" smtClean="0"/>
              <a:t> (a specific date, number, or measurable result that will let you know you accomplished what you set out to do)—helps you define the target/finish line</a:t>
            </a:r>
          </a:p>
          <a:p>
            <a:pPr lvl="1"/>
            <a:r>
              <a:rPr lang="en-US" dirty="0" smtClean="0"/>
              <a:t>Normally the number of measures are about the same as number of goals (with a single measure being used for multiple strategies)</a:t>
            </a:r>
          </a:p>
        </p:txBody>
      </p:sp>
      <p:sp>
        <p:nvSpPr>
          <p:cNvPr id="6" name="Content Placeholder 5"/>
          <p:cNvSpPr>
            <a:spLocks noGrp="1"/>
          </p:cNvSpPr>
          <p:nvPr>
            <p:ph sz="quarter" idx="4"/>
          </p:nvPr>
        </p:nvSpPr>
        <p:spPr/>
        <p:txBody>
          <a:bodyPr>
            <a:normAutofit fontScale="85000" lnSpcReduction="10000"/>
          </a:bodyPr>
          <a:lstStyle/>
          <a:p>
            <a:r>
              <a:rPr lang="en-US" dirty="0" smtClean="0"/>
              <a:t>Most recent year completed</a:t>
            </a:r>
          </a:p>
          <a:p>
            <a:pPr lvl="1"/>
            <a:r>
              <a:rPr lang="en-US" dirty="0" smtClean="0"/>
              <a:t>What are lessons learned to improve/revise upcoming year?</a:t>
            </a:r>
          </a:p>
          <a:p>
            <a:r>
              <a:rPr lang="en-US" dirty="0" smtClean="0"/>
              <a:t>Current year</a:t>
            </a:r>
          </a:p>
          <a:p>
            <a:pPr lvl="1"/>
            <a:r>
              <a:rPr lang="en-US" dirty="0" smtClean="0"/>
              <a:t>Gather documentation and results throughout the year for inputting end-of-year results </a:t>
            </a:r>
            <a:endParaRPr lang="en-US" dirty="0" smtClean="0"/>
          </a:p>
          <a:p>
            <a:r>
              <a:rPr lang="en-US" dirty="0" smtClean="0"/>
              <a:t>Up-coming year</a:t>
            </a:r>
          </a:p>
          <a:p>
            <a:pPr lvl="1"/>
            <a:r>
              <a:rPr lang="en-US" dirty="0" smtClean="0"/>
              <a:t>Based </a:t>
            </a:r>
            <a:r>
              <a:rPr lang="en-US" dirty="0" smtClean="0"/>
              <a:t>on findings from past and current year, develop a revised plan that will maximize improvement and make a compelling case for the upcoming budget allocations</a:t>
            </a:r>
            <a:endParaRPr lang="en-US" dirty="0"/>
          </a:p>
        </p:txBody>
      </p:sp>
      <p:sp>
        <p:nvSpPr>
          <p:cNvPr id="7" name="Slide Number Placeholder 6"/>
          <p:cNvSpPr>
            <a:spLocks noGrp="1"/>
          </p:cNvSpPr>
          <p:nvPr>
            <p:ph type="sldNum" sz="quarter" idx="11"/>
          </p:nvPr>
        </p:nvSpPr>
        <p:spPr/>
        <p:txBody>
          <a:bodyPr/>
          <a:lstStyle/>
          <a:p>
            <a:fld id="{F27F8ACC-60EA-4319-B266-0F0196D91955}"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Words of wisdom?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planning process is the setting and your unit’s work is the gemstone.”</a:t>
            </a:r>
          </a:p>
          <a:p>
            <a:r>
              <a:rPr lang="en-US" dirty="0" smtClean="0"/>
              <a:t>Make sure you’ve sufficiently engaged in the planning process to show off your unit to others</a:t>
            </a:r>
          </a:p>
          <a:p>
            <a:pPr lvl="1"/>
            <a:r>
              <a:rPr lang="en-US" dirty="0" smtClean="0">
                <a:solidFill>
                  <a:srgbClr val="002060"/>
                </a:solidFill>
              </a:rPr>
              <a:t>Missing key to-do items from your annual plan can result in:</a:t>
            </a:r>
          </a:p>
          <a:p>
            <a:pPr lvl="2"/>
            <a:r>
              <a:rPr lang="en-US" dirty="0" smtClean="0">
                <a:solidFill>
                  <a:srgbClr val="002060"/>
                </a:solidFill>
              </a:rPr>
              <a:t>Failure to support and receive annual budget requests</a:t>
            </a:r>
          </a:p>
          <a:p>
            <a:pPr lvl="2"/>
            <a:r>
              <a:rPr lang="en-US" dirty="0" smtClean="0">
                <a:solidFill>
                  <a:srgbClr val="002060"/>
                </a:solidFill>
              </a:rPr>
              <a:t>Missing recognition for your unit’s efforts and accomplishments</a:t>
            </a:r>
          </a:p>
          <a:p>
            <a:pPr lvl="2"/>
            <a:r>
              <a:rPr lang="en-US" dirty="0" smtClean="0">
                <a:solidFill>
                  <a:srgbClr val="002060"/>
                </a:solidFill>
              </a:rPr>
              <a:t>Diminished respect for your unit both on and off campus</a:t>
            </a:r>
          </a:p>
          <a:p>
            <a:r>
              <a:rPr lang="en-US" dirty="0" smtClean="0"/>
              <a:t>Have an annual planning meeting for your unit and include all unit members—make sure to maximize time for sharing and creative “out of the box thinking”—prior to finalizing your annual plan (preferably each summer)</a:t>
            </a:r>
          </a:p>
        </p:txBody>
      </p:sp>
      <p:pic>
        <p:nvPicPr>
          <p:cNvPr id="4" name="Picture 3" descr="hope.jpg"/>
          <p:cNvPicPr>
            <a:picLocks noChangeAspect="1"/>
          </p:cNvPicPr>
          <p:nvPr/>
        </p:nvPicPr>
        <p:blipFill>
          <a:blip r:embed="rId2" cstate="print"/>
          <a:stretch>
            <a:fillRect/>
          </a:stretch>
        </p:blipFill>
        <p:spPr>
          <a:xfrm>
            <a:off x="6259734" y="1447800"/>
            <a:ext cx="910779" cy="847725"/>
          </a:xfrm>
          <a:prstGeom prst="rect">
            <a:avLst/>
          </a:prstGeom>
        </p:spPr>
      </p:pic>
      <p:sp>
        <p:nvSpPr>
          <p:cNvPr id="5" name="Slide Number Placeholder 4"/>
          <p:cNvSpPr>
            <a:spLocks noGrp="1"/>
          </p:cNvSpPr>
          <p:nvPr>
            <p:ph type="sldNum" sz="quarter" idx="12"/>
          </p:nvPr>
        </p:nvSpPr>
        <p:spPr/>
        <p:txBody>
          <a:bodyPr/>
          <a:lstStyle/>
          <a:p>
            <a:fld id="{F27F8ACC-60EA-4319-B266-0F0196D91955}"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ULP help</a:t>
            </a:r>
            <a:endParaRPr lang="en-US" dirty="0"/>
          </a:p>
        </p:txBody>
      </p:sp>
      <p:sp>
        <p:nvSpPr>
          <p:cNvPr id="3" name="Text Placeholder 2"/>
          <p:cNvSpPr>
            <a:spLocks noGrp="1"/>
          </p:cNvSpPr>
          <p:nvPr>
            <p:ph type="body" idx="1"/>
          </p:nvPr>
        </p:nvSpPr>
        <p:spPr/>
        <p:txBody>
          <a:bodyPr/>
          <a:lstStyle/>
          <a:p>
            <a:r>
              <a:rPr lang="en-US" dirty="0" smtClean="0"/>
              <a:t>Online</a:t>
            </a:r>
            <a:endParaRPr lang="en-US" dirty="0"/>
          </a:p>
        </p:txBody>
      </p:sp>
      <p:sp>
        <p:nvSpPr>
          <p:cNvPr id="4" name="Text Placeholder 3"/>
          <p:cNvSpPr>
            <a:spLocks noGrp="1"/>
          </p:cNvSpPr>
          <p:nvPr>
            <p:ph type="body" sz="half" idx="3"/>
          </p:nvPr>
        </p:nvSpPr>
        <p:spPr/>
        <p:txBody>
          <a:bodyPr/>
          <a:lstStyle/>
          <a:p>
            <a:r>
              <a:rPr lang="en-US" dirty="0" smtClean="0"/>
              <a:t>Email, Phone, or Face-to-Face</a:t>
            </a:r>
            <a:endParaRPr lang="en-US" dirty="0"/>
          </a:p>
        </p:txBody>
      </p:sp>
      <p:sp>
        <p:nvSpPr>
          <p:cNvPr id="5" name="Content Placeholder 4"/>
          <p:cNvSpPr>
            <a:spLocks noGrp="1"/>
          </p:cNvSpPr>
          <p:nvPr>
            <p:ph sz="quarter" idx="2"/>
          </p:nvPr>
        </p:nvSpPr>
        <p:spPr/>
        <p:txBody>
          <a:bodyPr/>
          <a:lstStyle/>
          <a:p>
            <a:r>
              <a:rPr lang="en-US" dirty="0" smtClean="0">
                <a:hlinkClick r:id="rId2"/>
              </a:rPr>
              <a:t>http://mcciep.mclennan.edu/UnitLevel/help.php</a:t>
            </a:r>
            <a:endParaRPr lang="en-US" dirty="0" smtClean="0"/>
          </a:p>
          <a:p>
            <a:endParaRPr lang="en-US" dirty="0"/>
          </a:p>
        </p:txBody>
      </p:sp>
      <p:sp>
        <p:nvSpPr>
          <p:cNvPr id="6" name="Content Placeholder 5"/>
          <p:cNvSpPr>
            <a:spLocks noGrp="1"/>
          </p:cNvSpPr>
          <p:nvPr>
            <p:ph sz="quarter" idx="4"/>
          </p:nvPr>
        </p:nvSpPr>
        <p:spPr/>
        <p:txBody>
          <a:bodyPr>
            <a:normAutofit fontScale="77500" lnSpcReduction="20000"/>
          </a:bodyPr>
          <a:lstStyle/>
          <a:p>
            <a:r>
              <a:rPr lang="en-US" b="1" dirty="0" smtClean="0">
                <a:solidFill>
                  <a:srgbClr val="FF0000"/>
                </a:solidFill>
              </a:rPr>
              <a:t>Planning Assistance</a:t>
            </a:r>
          </a:p>
          <a:p>
            <a:pPr>
              <a:buNone/>
            </a:pPr>
            <a:r>
              <a:rPr lang="en-US" b="1" dirty="0" smtClean="0"/>
              <a:t>Tom Proctor</a:t>
            </a:r>
          </a:p>
          <a:p>
            <a:pPr>
              <a:buNone/>
            </a:pPr>
            <a:r>
              <a:rPr lang="en-US" dirty="0" smtClean="0"/>
              <a:t>Planning Coordinator</a:t>
            </a:r>
          </a:p>
          <a:p>
            <a:pPr>
              <a:buNone/>
            </a:pPr>
            <a:r>
              <a:rPr lang="en-US" dirty="0" smtClean="0"/>
              <a:t>119 LH</a:t>
            </a:r>
          </a:p>
          <a:p>
            <a:pPr>
              <a:buNone/>
            </a:pPr>
            <a:r>
              <a:rPr lang="en-US" dirty="0" smtClean="0"/>
              <a:t>McLennan Community College</a:t>
            </a:r>
          </a:p>
          <a:p>
            <a:pPr>
              <a:buNone/>
            </a:pPr>
            <a:r>
              <a:rPr lang="en-US" dirty="0" smtClean="0"/>
              <a:t>1400 College Drive</a:t>
            </a:r>
          </a:p>
          <a:p>
            <a:pPr>
              <a:buNone/>
            </a:pPr>
            <a:r>
              <a:rPr lang="en-US" dirty="0" smtClean="0"/>
              <a:t>Waco, Texas  76708</a:t>
            </a:r>
          </a:p>
          <a:p>
            <a:pPr>
              <a:buNone/>
            </a:pPr>
            <a:r>
              <a:rPr lang="en-US" dirty="0" smtClean="0">
                <a:hlinkClick r:id="rId3"/>
              </a:rPr>
              <a:t>tproctor@mclennan.edu</a:t>
            </a:r>
            <a:endParaRPr lang="en-US" dirty="0" smtClean="0"/>
          </a:p>
          <a:p>
            <a:pPr>
              <a:buNone/>
            </a:pPr>
            <a:r>
              <a:rPr lang="en-US" dirty="0" smtClean="0"/>
              <a:t> (254) 299-8619</a:t>
            </a:r>
          </a:p>
          <a:p>
            <a:pPr>
              <a:buNone/>
            </a:pPr>
            <a:endParaRPr lang="en-US" dirty="0" smtClean="0"/>
          </a:p>
          <a:p>
            <a:r>
              <a:rPr lang="en-US" b="1" dirty="0" smtClean="0">
                <a:solidFill>
                  <a:srgbClr val="FF0000"/>
                </a:solidFill>
              </a:rPr>
              <a:t>Technical Assistance</a:t>
            </a:r>
          </a:p>
          <a:p>
            <a:pPr>
              <a:buNone/>
            </a:pPr>
            <a:r>
              <a:rPr lang="en-US" b="1" dirty="0" smtClean="0"/>
              <a:t>Laura Wichman</a:t>
            </a:r>
            <a:endParaRPr lang="en-US" dirty="0" smtClean="0"/>
          </a:p>
          <a:p>
            <a:pPr>
              <a:buNone/>
            </a:pPr>
            <a:r>
              <a:rPr lang="en-US" dirty="0" smtClean="0"/>
              <a:t>Database Admin Specialist</a:t>
            </a:r>
          </a:p>
          <a:p>
            <a:pPr>
              <a:buNone/>
            </a:pPr>
            <a:r>
              <a:rPr lang="en-US" dirty="0" smtClean="0"/>
              <a:t>McLennan Community College</a:t>
            </a:r>
          </a:p>
          <a:p>
            <a:pPr>
              <a:buNone/>
            </a:pPr>
            <a:r>
              <a:rPr lang="en-US" dirty="0" smtClean="0"/>
              <a:t>(254) 299-8093</a:t>
            </a:r>
          </a:p>
          <a:p>
            <a:pPr>
              <a:buNone/>
            </a:pPr>
            <a:r>
              <a:rPr lang="en-US" u="sng" dirty="0" smtClean="0">
                <a:hlinkClick r:id="rId4"/>
              </a:rPr>
              <a:t>lwichman@mclennan.edu</a:t>
            </a:r>
            <a:endParaRPr lang="en-US" u="sng" dirty="0" smtClean="0"/>
          </a:p>
          <a:p>
            <a:endParaRPr lang="en-US" dirty="0" smtClean="0"/>
          </a:p>
          <a:p>
            <a:endParaRPr lang="en-US" dirty="0"/>
          </a:p>
        </p:txBody>
      </p:sp>
      <p:pic>
        <p:nvPicPr>
          <p:cNvPr id="2051" name="Picture 3"/>
          <p:cNvPicPr>
            <a:picLocks noChangeAspect="1" noChangeArrowheads="1"/>
          </p:cNvPicPr>
          <p:nvPr/>
        </p:nvPicPr>
        <p:blipFill>
          <a:blip r:embed="rId5" cstate="print"/>
          <a:srcRect/>
          <a:stretch>
            <a:fillRect/>
          </a:stretch>
        </p:blipFill>
        <p:spPr bwMode="auto">
          <a:xfrm>
            <a:off x="381000" y="3581400"/>
            <a:ext cx="4116679" cy="2185988"/>
          </a:xfrm>
          <a:prstGeom prst="rect">
            <a:avLst/>
          </a:prstGeom>
          <a:noFill/>
          <a:ln w="9525">
            <a:noFill/>
            <a:miter lim="800000"/>
            <a:headEnd/>
            <a:tailEnd/>
          </a:ln>
        </p:spPr>
      </p:pic>
      <p:sp>
        <p:nvSpPr>
          <p:cNvPr id="8" name="Slide Number Placeholder 7"/>
          <p:cNvSpPr>
            <a:spLocks noGrp="1"/>
          </p:cNvSpPr>
          <p:nvPr>
            <p:ph type="sldNum" sz="quarter" idx="11"/>
          </p:nvPr>
        </p:nvSpPr>
        <p:spPr/>
        <p:txBody>
          <a:bodyPr/>
          <a:lstStyle/>
          <a:p>
            <a:fld id="{F27F8ACC-60EA-4319-B266-0F0196D91955}" type="slidenum">
              <a:rPr lang="en-US" smtClean="0"/>
              <a:pPr/>
              <a:t>8</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1525</TotalTime>
  <Words>608</Words>
  <Application>Microsoft Office PowerPoint</Application>
  <PresentationFormat>On-screen Show (4:3)</PresentationFormat>
  <Paragraphs>109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Planning</vt:lpstr>
      <vt:lpstr>Planning is basic</vt:lpstr>
      <vt:lpstr>Planning and the road map…</vt:lpstr>
      <vt:lpstr>Model of planning is changing </vt:lpstr>
      <vt:lpstr>Planning is streamlined in Compliance Assist</vt:lpstr>
      <vt:lpstr>Your ULP</vt:lpstr>
      <vt:lpstr>Words of wisdom?</vt:lpstr>
      <vt:lpstr>ULP help</vt:lpstr>
    </vt:vector>
  </TitlesOfParts>
  <Company>McLennan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tproctor</dc:creator>
  <cp:lastModifiedBy>Information Systems</cp:lastModifiedBy>
  <cp:revision>28</cp:revision>
  <cp:lastPrinted>2011-10-18T19:19:02Z</cp:lastPrinted>
  <dcterms:created xsi:type="dcterms:W3CDTF">2011-05-03T15:27:44Z</dcterms:created>
  <dcterms:modified xsi:type="dcterms:W3CDTF">2011-10-19T15:10:32Z</dcterms:modified>
</cp:coreProperties>
</file>