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56" r:id="rId2"/>
    <p:sldId id="258" r:id="rId3"/>
    <p:sldId id="281" r:id="rId4"/>
    <p:sldId id="283" r:id="rId5"/>
    <p:sldId id="266" r:id="rId6"/>
    <p:sldId id="268" r:id="rId7"/>
    <p:sldId id="270" r:id="rId8"/>
    <p:sldId id="282" r:id="rId9"/>
    <p:sldId id="275" r:id="rId10"/>
    <p:sldId id="271" r:id="rId11"/>
    <p:sldId id="280" r:id="rId12"/>
    <p:sldId id="284" r:id="rId13"/>
    <p:sldId id="285" r:id="rId14"/>
    <p:sldId id="279" r:id="rId15"/>
    <p:sldId id="272" r:id="rId16"/>
    <p:sldId id="286" r:id="rId17"/>
    <p:sldId id="259" r:id="rId18"/>
    <p:sldId id="264" r:id="rId19"/>
    <p:sldId id="265" r:id="rId20"/>
    <p:sldId id="267" r:id="rId21"/>
    <p:sldId id="269" r:id="rId22"/>
    <p:sldId id="278" r:id="rId23"/>
    <p:sldId id="262"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C71"/>
    <a:srgbClr val="00203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89225" autoAdjust="0"/>
  </p:normalViewPr>
  <p:slideViewPr>
    <p:cSldViewPr snapToGrid="0">
      <p:cViewPr varScale="1">
        <p:scale>
          <a:sx n="95" d="100"/>
          <a:sy n="95" d="100"/>
        </p:scale>
        <p:origin x="1056"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03403BD-3B52-461B-B390-FBE532FD0C35}" type="datetimeFigureOut">
              <a:rPr lang="en-US" smtClean="0"/>
              <a:t>1/13/2026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86FDF4F-2492-497F-9999-AB03F11AA61D}" type="slidenum">
              <a:rPr lang="en-US" smtClean="0"/>
              <a:t>‹#›</a:t>
            </a:fld>
            <a:endParaRPr lang="en-US" dirty="0"/>
          </a:p>
        </p:txBody>
      </p:sp>
    </p:spTree>
    <p:extLst>
      <p:ext uri="{BB962C8B-B14F-4D97-AF65-F5344CB8AC3E}">
        <p14:creationId xmlns:p14="http://schemas.microsoft.com/office/powerpoint/2010/main" val="21620630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marR="0" lvl="0" indent="-342900">
              <a:spcBef>
                <a:spcPts val="0"/>
              </a:spcBef>
              <a:spcAft>
                <a:spcPts val="0"/>
              </a:spcAft>
              <a:buFont typeface="Symbol" panose="05050102010706020507" pitchFamily="18" charset="2"/>
              <a:buChar char=""/>
            </a:pPr>
            <a:r>
              <a:rPr lang="en-US" sz="2400" dirty="0">
                <a:effectLst/>
                <a:ea typeface="Times New Roman" panose="02020603050405020304" pitchFamily="18" charset="0"/>
                <a:cs typeface="Aptos" panose="020B0004020202020204" pitchFamily="34" charset="0"/>
              </a:rPr>
              <a:t>Breakout of Changes:</a:t>
            </a:r>
          </a:p>
          <a:p>
            <a:pPr marL="800100" lvl="1" indent="-342900">
              <a:buFont typeface="Courier New" panose="02070309020205020404" pitchFamily="49" charset="0"/>
              <a:buChar char="o"/>
            </a:pPr>
            <a:r>
              <a:rPr lang="en-US" sz="2000" dirty="0">
                <a:ea typeface="Times New Roman" panose="02020603050405020304" pitchFamily="18" charset="0"/>
                <a:cs typeface="Aptos" panose="020B0004020202020204" pitchFamily="34" charset="0"/>
              </a:rPr>
              <a:t>Deletion of Policies: 1</a:t>
            </a:r>
          </a:p>
          <a:p>
            <a:pPr marL="800100" lvl="1" indent="-342900">
              <a:buFont typeface="Courier New" panose="02070309020205020404" pitchFamily="49" charset="0"/>
              <a:buChar char="o"/>
            </a:pPr>
            <a:r>
              <a:rPr lang="en-US" sz="2000" dirty="0">
                <a:ea typeface="Times New Roman" panose="02020603050405020304" pitchFamily="18" charset="0"/>
                <a:cs typeface="Aptos" panose="020B0004020202020204" pitchFamily="34" charset="0"/>
              </a:rPr>
              <a:t>Addition New of Policies: 5 </a:t>
            </a:r>
          </a:p>
          <a:p>
            <a:pPr marL="800100" lvl="1" indent="-342900">
              <a:buFont typeface="Courier New" panose="02070309020205020404" pitchFamily="49" charset="0"/>
              <a:buChar char="o"/>
            </a:pPr>
            <a:r>
              <a:rPr lang="en-US" sz="2000" dirty="0">
                <a:effectLst/>
                <a:ea typeface="Times New Roman" panose="02020603050405020304" pitchFamily="18" charset="0"/>
                <a:cs typeface="Aptos" panose="020B0004020202020204" pitchFamily="34" charset="0"/>
              </a:rPr>
              <a:t>Edits to Existing Policies: 22</a:t>
            </a:r>
          </a:p>
          <a:p>
            <a:pPr marL="342900" marR="0" lvl="0" indent="-342900">
              <a:spcBef>
                <a:spcPts val="0"/>
              </a:spcBef>
              <a:spcAft>
                <a:spcPts val="0"/>
              </a:spcAft>
              <a:buFont typeface="Symbol" panose="05050102010706020507" pitchFamily="18" charset="2"/>
              <a:buChar char=""/>
            </a:pPr>
            <a:r>
              <a:rPr lang="en-US" sz="2800" dirty="0">
                <a:effectLst/>
                <a:ea typeface="Times New Roman" panose="02020603050405020304" pitchFamily="18" charset="0"/>
                <a:cs typeface="Aptos" panose="020B0004020202020204" pitchFamily="34" charset="0"/>
              </a:rPr>
              <a:t>Major bills addressed in update:</a:t>
            </a:r>
          </a:p>
          <a:p>
            <a:pPr marL="800100" lvl="1" indent="-342900">
              <a:buFont typeface="Courier New" panose="02070309020205020404" pitchFamily="49" charset="0"/>
              <a:buChar char="o"/>
            </a:pPr>
            <a:r>
              <a:rPr lang="en-US" sz="2400" dirty="0">
                <a:ea typeface="Times New Roman" panose="02020603050405020304" pitchFamily="18" charset="0"/>
                <a:cs typeface="Aptos" panose="020B0004020202020204" pitchFamily="34" charset="0"/>
              </a:rPr>
              <a:t>SB 37 – Board Governance, Curriculum Changes/Review, Faculty Senate/Council</a:t>
            </a:r>
          </a:p>
          <a:p>
            <a:pPr marL="800100" lvl="1" indent="-342900">
              <a:buFont typeface="Courier New" panose="02070309020205020404" pitchFamily="49" charset="0"/>
              <a:buChar char="o"/>
            </a:pPr>
            <a:r>
              <a:rPr lang="en-US" sz="2400" dirty="0">
                <a:effectLst/>
                <a:ea typeface="Times New Roman" panose="02020603050405020304" pitchFamily="18" charset="0"/>
                <a:cs typeface="Aptos" panose="020B0004020202020204" pitchFamily="34" charset="0"/>
              </a:rPr>
              <a:t>SB 2972 – Expressive Activities on College Campuses</a:t>
            </a:r>
            <a:endParaRPr lang="en-US" sz="2000" dirty="0">
              <a:ea typeface="Times New Roman" panose="02020603050405020304" pitchFamily="18" charset="0"/>
              <a:cs typeface="Aptos" panose="020B0004020202020204" pitchFamily="34" charset="0"/>
            </a:endParaRPr>
          </a:p>
          <a:p>
            <a:endParaRPr lang="en-US" dirty="0"/>
          </a:p>
        </p:txBody>
      </p:sp>
      <p:sp>
        <p:nvSpPr>
          <p:cNvPr id="4" name="Slide Number Placeholder 3"/>
          <p:cNvSpPr>
            <a:spLocks noGrp="1"/>
          </p:cNvSpPr>
          <p:nvPr>
            <p:ph type="sldNum" sz="quarter" idx="5"/>
          </p:nvPr>
        </p:nvSpPr>
        <p:spPr/>
        <p:txBody>
          <a:bodyPr/>
          <a:lstStyle/>
          <a:p>
            <a:fld id="{786FDF4F-2492-497F-9999-AB03F11AA61D}" type="slidenum">
              <a:rPr lang="en-US" smtClean="0"/>
              <a:t>2</a:t>
            </a:fld>
            <a:endParaRPr lang="en-US" dirty="0"/>
          </a:p>
        </p:txBody>
      </p:sp>
    </p:spTree>
    <p:extLst>
      <p:ext uri="{BB962C8B-B14F-4D97-AF65-F5344CB8AC3E}">
        <p14:creationId xmlns:p14="http://schemas.microsoft.com/office/powerpoint/2010/main" val="26341546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SB 37 addresses issues </a:t>
            </a:r>
            <a:r>
              <a:rPr lang="en-US" b="0" i="0" dirty="0">
                <a:solidFill>
                  <a:srgbClr val="000000"/>
                </a:solidFill>
                <a:effectLst/>
                <a:latin typeface="Verdana" panose="020B0604030504040204" pitchFamily="34" charset="0"/>
              </a:rPr>
              <a:t>Relating to the governance of public institutions of higher education, including review of curriculum and certain degree and certificate programs, a faculty council or senate, training for members of the governing board, and the establishment, powers, and duties of the Texas Higher Education Coordinating Board Office of the Ombudsman.</a:t>
            </a:r>
            <a:endParaRPr lang="en-US" dirty="0"/>
          </a:p>
        </p:txBody>
      </p:sp>
      <p:sp>
        <p:nvSpPr>
          <p:cNvPr id="4" name="Slide Number Placeholder 3"/>
          <p:cNvSpPr>
            <a:spLocks noGrp="1"/>
          </p:cNvSpPr>
          <p:nvPr>
            <p:ph type="sldNum" sz="quarter" idx="5"/>
          </p:nvPr>
        </p:nvSpPr>
        <p:spPr/>
        <p:txBody>
          <a:bodyPr/>
          <a:lstStyle/>
          <a:p>
            <a:fld id="{786FDF4F-2492-497F-9999-AB03F11AA61D}" type="slidenum">
              <a:rPr lang="en-US" smtClean="0"/>
              <a:t>3</a:t>
            </a:fld>
            <a:endParaRPr lang="en-US" dirty="0"/>
          </a:p>
        </p:txBody>
      </p:sp>
    </p:spTree>
    <p:extLst>
      <p:ext uri="{BB962C8B-B14F-4D97-AF65-F5344CB8AC3E}">
        <p14:creationId xmlns:p14="http://schemas.microsoft.com/office/powerpoint/2010/main" val="25398808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SB 2972: </a:t>
            </a:r>
            <a:r>
              <a:rPr lang="en-US" b="0" i="0" dirty="0">
                <a:solidFill>
                  <a:srgbClr val="000000"/>
                </a:solidFill>
                <a:effectLst/>
                <a:latin typeface="Verdana" panose="020B0604030504040204" pitchFamily="34" charset="0"/>
              </a:rPr>
              <a:t>Relating to expressive activities at public institutions of higher education.</a:t>
            </a:r>
            <a:endParaRPr lang="en-US" dirty="0"/>
          </a:p>
        </p:txBody>
      </p:sp>
      <p:sp>
        <p:nvSpPr>
          <p:cNvPr id="4" name="Slide Number Placeholder 3"/>
          <p:cNvSpPr>
            <a:spLocks noGrp="1"/>
          </p:cNvSpPr>
          <p:nvPr>
            <p:ph type="sldNum" sz="quarter" idx="5"/>
          </p:nvPr>
        </p:nvSpPr>
        <p:spPr/>
        <p:txBody>
          <a:bodyPr/>
          <a:lstStyle/>
          <a:p>
            <a:fld id="{786FDF4F-2492-497F-9999-AB03F11AA61D}" type="slidenum">
              <a:rPr lang="en-US" smtClean="0"/>
              <a:t>8</a:t>
            </a:fld>
            <a:endParaRPr lang="en-US" dirty="0"/>
          </a:p>
        </p:txBody>
      </p:sp>
    </p:spTree>
    <p:extLst>
      <p:ext uri="{BB962C8B-B14F-4D97-AF65-F5344CB8AC3E}">
        <p14:creationId xmlns:p14="http://schemas.microsoft.com/office/powerpoint/2010/main" val="14326074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certain complaint updates are that complaints against the President start with the Board.</a:t>
            </a:r>
          </a:p>
        </p:txBody>
      </p:sp>
      <p:sp>
        <p:nvSpPr>
          <p:cNvPr id="4" name="Slide Number Placeholder 3"/>
          <p:cNvSpPr>
            <a:spLocks noGrp="1"/>
          </p:cNvSpPr>
          <p:nvPr>
            <p:ph type="sldNum" sz="quarter" idx="5"/>
          </p:nvPr>
        </p:nvSpPr>
        <p:spPr/>
        <p:txBody>
          <a:bodyPr/>
          <a:lstStyle/>
          <a:p>
            <a:fld id="{786FDF4F-2492-497F-9999-AB03F11AA61D}" type="slidenum">
              <a:rPr lang="en-US" smtClean="0"/>
              <a:t>13</a:t>
            </a:fld>
            <a:endParaRPr lang="en-US" dirty="0"/>
          </a:p>
        </p:txBody>
      </p:sp>
    </p:spTree>
    <p:extLst>
      <p:ext uri="{BB962C8B-B14F-4D97-AF65-F5344CB8AC3E}">
        <p14:creationId xmlns:p14="http://schemas.microsoft.com/office/powerpoint/2010/main" val="24709682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certain complaint updates are that complaints against the President start with the Board.</a:t>
            </a:r>
          </a:p>
          <a:p>
            <a:endParaRPr lang="en-US" dirty="0"/>
          </a:p>
        </p:txBody>
      </p:sp>
      <p:sp>
        <p:nvSpPr>
          <p:cNvPr id="4" name="Slide Number Placeholder 3"/>
          <p:cNvSpPr>
            <a:spLocks noGrp="1"/>
          </p:cNvSpPr>
          <p:nvPr>
            <p:ph type="sldNum" sz="quarter" idx="5"/>
          </p:nvPr>
        </p:nvSpPr>
        <p:spPr/>
        <p:txBody>
          <a:bodyPr/>
          <a:lstStyle/>
          <a:p>
            <a:fld id="{786FDF4F-2492-497F-9999-AB03F11AA61D}" type="slidenum">
              <a:rPr lang="en-US" smtClean="0"/>
              <a:t>14</a:t>
            </a:fld>
            <a:endParaRPr lang="en-US" dirty="0"/>
          </a:p>
        </p:txBody>
      </p:sp>
    </p:spTree>
    <p:extLst>
      <p:ext uri="{BB962C8B-B14F-4D97-AF65-F5344CB8AC3E}">
        <p14:creationId xmlns:p14="http://schemas.microsoft.com/office/powerpoint/2010/main" val="302938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certain complaint updates are that complaints against the President start with the Board.</a:t>
            </a:r>
          </a:p>
          <a:p>
            <a:endParaRPr lang="en-US" dirty="0"/>
          </a:p>
        </p:txBody>
      </p:sp>
      <p:sp>
        <p:nvSpPr>
          <p:cNvPr id="4" name="Slide Number Placeholder 3"/>
          <p:cNvSpPr>
            <a:spLocks noGrp="1"/>
          </p:cNvSpPr>
          <p:nvPr>
            <p:ph type="sldNum" sz="quarter" idx="5"/>
          </p:nvPr>
        </p:nvSpPr>
        <p:spPr/>
        <p:txBody>
          <a:bodyPr/>
          <a:lstStyle/>
          <a:p>
            <a:fld id="{786FDF4F-2492-497F-9999-AB03F11AA61D}" type="slidenum">
              <a:rPr lang="en-US" smtClean="0"/>
              <a:t>15</a:t>
            </a:fld>
            <a:endParaRPr lang="en-US" dirty="0"/>
          </a:p>
        </p:txBody>
      </p:sp>
    </p:spTree>
    <p:extLst>
      <p:ext uri="{BB962C8B-B14F-4D97-AF65-F5344CB8AC3E}">
        <p14:creationId xmlns:p14="http://schemas.microsoft.com/office/powerpoint/2010/main" val="15369834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348A42-9611-4BA1-BBB1-32C11FE6C59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350D92C-1CBA-44A0-ADB7-88DE04FC009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6B8A18F-A06F-4604-B6F6-1C6D11441005}"/>
              </a:ext>
            </a:extLst>
          </p:cNvPr>
          <p:cNvSpPr>
            <a:spLocks noGrp="1"/>
          </p:cNvSpPr>
          <p:nvPr>
            <p:ph type="dt" sz="half" idx="10"/>
          </p:nvPr>
        </p:nvSpPr>
        <p:spPr/>
        <p:txBody>
          <a:bodyPr/>
          <a:lstStyle/>
          <a:p>
            <a:fld id="{076B8516-777C-4CED-92CD-4038BBE03C06}" type="datetimeFigureOut">
              <a:rPr lang="en-US" smtClean="0"/>
              <a:t>1/13/2026</a:t>
            </a:fld>
            <a:endParaRPr lang="en-US" dirty="0"/>
          </a:p>
        </p:txBody>
      </p:sp>
      <p:sp>
        <p:nvSpPr>
          <p:cNvPr id="5" name="Footer Placeholder 4">
            <a:extLst>
              <a:ext uri="{FF2B5EF4-FFF2-40B4-BE49-F238E27FC236}">
                <a16:creationId xmlns:a16="http://schemas.microsoft.com/office/drawing/2014/main" id="{8A9DD557-123F-41F8-916A-CED787E4EAA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048CDA7-E2FA-4EF7-8C3F-019B2F678E6B}"/>
              </a:ext>
            </a:extLst>
          </p:cNvPr>
          <p:cNvSpPr>
            <a:spLocks noGrp="1"/>
          </p:cNvSpPr>
          <p:nvPr>
            <p:ph type="sldNum" sz="quarter" idx="12"/>
          </p:nvPr>
        </p:nvSpPr>
        <p:spPr/>
        <p:txBody>
          <a:bodyPr/>
          <a:lstStyle/>
          <a:p>
            <a:fld id="{3676E3AF-3E15-48E4-AEA9-614DAA37039C}" type="slidenum">
              <a:rPr lang="en-US" smtClean="0"/>
              <a:t>‹#›</a:t>
            </a:fld>
            <a:endParaRPr lang="en-US" dirty="0"/>
          </a:p>
        </p:txBody>
      </p:sp>
    </p:spTree>
    <p:extLst>
      <p:ext uri="{BB962C8B-B14F-4D97-AF65-F5344CB8AC3E}">
        <p14:creationId xmlns:p14="http://schemas.microsoft.com/office/powerpoint/2010/main" val="30132175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943FE0-3801-41B8-B199-8FF3DC3E760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A530113-9C70-4A87-B4EB-98D650B78713}"/>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4E8A1F1-AE58-4390-8072-8821EB6CC98C}"/>
              </a:ext>
            </a:extLst>
          </p:cNvPr>
          <p:cNvSpPr>
            <a:spLocks noGrp="1"/>
          </p:cNvSpPr>
          <p:nvPr>
            <p:ph type="dt" sz="half" idx="10"/>
          </p:nvPr>
        </p:nvSpPr>
        <p:spPr/>
        <p:txBody>
          <a:bodyPr/>
          <a:lstStyle/>
          <a:p>
            <a:fld id="{076B8516-777C-4CED-92CD-4038BBE03C06}" type="datetimeFigureOut">
              <a:rPr lang="en-US" smtClean="0"/>
              <a:t>1/13/2026</a:t>
            </a:fld>
            <a:endParaRPr lang="en-US" dirty="0"/>
          </a:p>
        </p:txBody>
      </p:sp>
      <p:sp>
        <p:nvSpPr>
          <p:cNvPr id="5" name="Footer Placeholder 4">
            <a:extLst>
              <a:ext uri="{FF2B5EF4-FFF2-40B4-BE49-F238E27FC236}">
                <a16:creationId xmlns:a16="http://schemas.microsoft.com/office/drawing/2014/main" id="{ED80460A-B241-4E13-B3D6-B410B730B04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EF9F95F-BAD1-492F-97F3-567E777F879B}"/>
              </a:ext>
            </a:extLst>
          </p:cNvPr>
          <p:cNvSpPr>
            <a:spLocks noGrp="1"/>
          </p:cNvSpPr>
          <p:nvPr>
            <p:ph type="sldNum" sz="quarter" idx="12"/>
          </p:nvPr>
        </p:nvSpPr>
        <p:spPr/>
        <p:txBody>
          <a:bodyPr/>
          <a:lstStyle/>
          <a:p>
            <a:fld id="{3676E3AF-3E15-48E4-AEA9-614DAA37039C}" type="slidenum">
              <a:rPr lang="en-US" smtClean="0"/>
              <a:t>‹#›</a:t>
            </a:fld>
            <a:endParaRPr lang="en-US" dirty="0"/>
          </a:p>
        </p:txBody>
      </p:sp>
    </p:spTree>
    <p:extLst>
      <p:ext uri="{BB962C8B-B14F-4D97-AF65-F5344CB8AC3E}">
        <p14:creationId xmlns:p14="http://schemas.microsoft.com/office/powerpoint/2010/main" val="12004521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964354D-EE33-4FD9-A40A-D7ACCA4A0F6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A5A6C99-980C-43BA-8EA0-FA6314E61939}"/>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5FD7340-8D87-451E-9D13-1425C8C3CF91}"/>
              </a:ext>
            </a:extLst>
          </p:cNvPr>
          <p:cNvSpPr>
            <a:spLocks noGrp="1"/>
          </p:cNvSpPr>
          <p:nvPr>
            <p:ph type="dt" sz="half" idx="10"/>
          </p:nvPr>
        </p:nvSpPr>
        <p:spPr/>
        <p:txBody>
          <a:bodyPr/>
          <a:lstStyle/>
          <a:p>
            <a:fld id="{076B8516-777C-4CED-92CD-4038BBE03C06}" type="datetimeFigureOut">
              <a:rPr lang="en-US" smtClean="0"/>
              <a:t>1/13/2026</a:t>
            </a:fld>
            <a:endParaRPr lang="en-US" dirty="0"/>
          </a:p>
        </p:txBody>
      </p:sp>
      <p:sp>
        <p:nvSpPr>
          <p:cNvPr id="5" name="Footer Placeholder 4">
            <a:extLst>
              <a:ext uri="{FF2B5EF4-FFF2-40B4-BE49-F238E27FC236}">
                <a16:creationId xmlns:a16="http://schemas.microsoft.com/office/drawing/2014/main" id="{D216ADE0-BE20-48E5-86DD-7C79B1A4E52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2CE55D0-D632-4787-869F-069156B84861}"/>
              </a:ext>
            </a:extLst>
          </p:cNvPr>
          <p:cNvSpPr>
            <a:spLocks noGrp="1"/>
          </p:cNvSpPr>
          <p:nvPr>
            <p:ph type="sldNum" sz="quarter" idx="12"/>
          </p:nvPr>
        </p:nvSpPr>
        <p:spPr/>
        <p:txBody>
          <a:bodyPr/>
          <a:lstStyle/>
          <a:p>
            <a:fld id="{3676E3AF-3E15-48E4-AEA9-614DAA37039C}" type="slidenum">
              <a:rPr lang="en-US" smtClean="0"/>
              <a:t>‹#›</a:t>
            </a:fld>
            <a:endParaRPr lang="en-US" dirty="0"/>
          </a:p>
        </p:txBody>
      </p:sp>
    </p:spTree>
    <p:extLst>
      <p:ext uri="{BB962C8B-B14F-4D97-AF65-F5344CB8AC3E}">
        <p14:creationId xmlns:p14="http://schemas.microsoft.com/office/powerpoint/2010/main" val="25668250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A83B50-DEAC-410C-986E-1F7FBAD5941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96A60B0-A796-4C66-BC32-B7A4D2DE95DD}"/>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499A5C8-6453-4ABA-B144-AB37B555B58E}"/>
              </a:ext>
            </a:extLst>
          </p:cNvPr>
          <p:cNvSpPr>
            <a:spLocks noGrp="1"/>
          </p:cNvSpPr>
          <p:nvPr>
            <p:ph type="dt" sz="half" idx="10"/>
          </p:nvPr>
        </p:nvSpPr>
        <p:spPr/>
        <p:txBody>
          <a:bodyPr/>
          <a:lstStyle/>
          <a:p>
            <a:fld id="{076B8516-777C-4CED-92CD-4038BBE03C06}" type="datetimeFigureOut">
              <a:rPr lang="en-US" smtClean="0"/>
              <a:t>1/13/2026</a:t>
            </a:fld>
            <a:endParaRPr lang="en-US" dirty="0"/>
          </a:p>
        </p:txBody>
      </p:sp>
      <p:sp>
        <p:nvSpPr>
          <p:cNvPr id="5" name="Footer Placeholder 4">
            <a:extLst>
              <a:ext uri="{FF2B5EF4-FFF2-40B4-BE49-F238E27FC236}">
                <a16:creationId xmlns:a16="http://schemas.microsoft.com/office/drawing/2014/main" id="{4B99E381-4F7C-4725-A326-D146DC9A5FF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3C1F5CB-7136-4BF4-8C17-2C5046EE7A3C}"/>
              </a:ext>
            </a:extLst>
          </p:cNvPr>
          <p:cNvSpPr>
            <a:spLocks noGrp="1"/>
          </p:cNvSpPr>
          <p:nvPr>
            <p:ph type="sldNum" sz="quarter" idx="12"/>
          </p:nvPr>
        </p:nvSpPr>
        <p:spPr/>
        <p:txBody>
          <a:bodyPr/>
          <a:lstStyle/>
          <a:p>
            <a:fld id="{3676E3AF-3E15-48E4-AEA9-614DAA37039C}" type="slidenum">
              <a:rPr lang="en-US" smtClean="0"/>
              <a:t>‹#›</a:t>
            </a:fld>
            <a:endParaRPr lang="en-US" dirty="0"/>
          </a:p>
        </p:txBody>
      </p:sp>
    </p:spTree>
    <p:extLst>
      <p:ext uri="{BB962C8B-B14F-4D97-AF65-F5344CB8AC3E}">
        <p14:creationId xmlns:p14="http://schemas.microsoft.com/office/powerpoint/2010/main" val="1022522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B9BD43-926C-448A-987C-1A28FDDBB14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8712E0E-B2D3-4296-8485-F582C4DC6F8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5AA952D0-5AF2-4DAF-A61E-866885A16A61}"/>
              </a:ext>
            </a:extLst>
          </p:cNvPr>
          <p:cNvSpPr>
            <a:spLocks noGrp="1"/>
          </p:cNvSpPr>
          <p:nvPr>
            <p:ph type="dt" sz="half" idx="10"/>
          </p:nvPr>
        </p:nvSpPr>
        <p:spPr/>
        <p:txBody>
          <a:bodyPr/>
          <a:lstStyle/>
          <a:p>
            <a:fld id="{076B8516-777C-4CED-92CD-4038BBE03C06}" type="datetimeFigureOut">
              <a:rPr lang="en-US" smtClean="0"/>
              <a:t>1/13/2026</a:t>
            </a:fld>
            <a:endParaRPr lang="en-US" dirty="0"/>
          </a:p>
        </p:txBody>
      </p:sp>
      <p:sp>
        <p:nvSpPr>
          <p:cNvPr id="5" name="Footer Placeholder 4">
            <a:extLst>
              <a:ext uri="{FF2B5EF4-FFF2-40B4-BE49-F238E27FC236}">
                <a16:creationId xmlns:a16="http://schemas.microsoft.com/office/drawing/2014/main" id="{AE986548-E503-4847-A482-21DA6A034A9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BF2AEC7-B9CA-4E12-8330-060F590781E2}"/>
              </a:ext>
            </a:extLst>
          </p:cNvPr>
          <p:cNvSpPr>
            <a:spLocks noGrp="1"/>
          </p:cNvSpPr>
          <p:nvPr>
            <p:ph type="sldNum" sz="quarter" idx="12"/>
          </p:nvPr>
        </p:nvSpPr>
        <p:spPr/>
        <p:txBody>
          <a:bodyPr/>
          <a:lstStyle/>
          <a:p>
            <a:fld id="{3676E3AF-3E15-48E4-AEA9-614DAA37039C}" type="slidenum">
              <a:rPr lang="en-US" smtClean="0"/>
              <a:t>‹#›</a:t>
            </a:fld>
            <a:endParaRPr lang="en-US" dirty="0"/>
          </a:p>
        </p:txBody>
      </p:sp>
    </p:spTree>
    <p:extLst>
      <p:ext uri="{BB962C8B-B14F-4D97-AF65-F5344CB8AC3E}">
        <p14:creationId xmlns:p14="http://schemas.microsoft.com/office/powerpoint/2010/main" val="38943631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88DBC3-5D62-4F30-8F78-E5576D4EF22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651E26B-6A16-4DB5-B6B9-21FEABB0F7FB}"/>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8CE4E64-086D-4E0A-9B18-F89070E94B0B}"/>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6BD5017-6321-4191-82F9-BD8C00F680CB}"/>
              </a:ext>
            </a:extLst>
          </p:cNvPr>
          <p:cNvSpPr>
            <a:spLocks noGrp="1"/>
          </p:cNvSpPr>
          <p:nvPr>
            <p:ph type="dt" sz="half" idx="10"/>
          </p:nvPr>
        </p:nvSpPr>
        <p:spPr/>
        <p:txBody>
          <a:bodyPr/>
          <a:lstStyle/>
          <a:p>
            <a:fld id="{076B8516-777C-4CED-92CD-4038BBE03C06}" type="datetimeFigureOut">
              <a:rPr lang="en-US" smtClean="0"/>
              <a:t>1/13/2026</a:t>
            </a:fld>
            <a:endParaRPr lang="en-US" dirty="0"/>
          </a:p>
        </p:txBody>
      </p:sp>
      <p:sp>
        <p:nvSpPr>
          <p:cNvPr id="6" name="Footer Placeholder 5">
            <a:extLst>
              <a:ext uri="{FF2B5EF4-FFF2-40B4-BE49-F238E27FC236}">
                <a16:creationId xmlns:a16="http://schemas.microsoft.com/office/drawing/2014/main" id="{4CE093D9-2A43-4105-851B-BF0E2CA87E14}"/>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9C71EE07-9413-4BD5-BD11-753C35A623EC}"/>
              </a:ext>
            </a:extLst>
          </p:cNvPr>
          <p:cNvSpPr>
            <a:spLocks noGrp="1"/>
          </p:cNvSpPr>
          <p:nvPr>
            <p:ph type="sldNum" sz="quarter" idx="12"/>
          </p:nvPr>
        </p:nvSpPr>
        <p:spPr/>
        <p:txBody>
          <a:bodyPr/>
          <a:lstStyle/>
          <a:p>
            <a:fld id="{3676E3AF-3E15-48E4-AEA9-614DAA37039C}" type="slidenum">
              <a:rPr lang="en-US" smtClean="0"/>
              <a:t>‹#›</a:t>
            </a:fld>
            <a:endParaRPr lang="en-US" dirty="0"/>
          </a:p>
        </p:txBody>
      </p:sp>
    </p:spTree>
    <p:extLst>
      <p:ext uri="{BB962C8B-B14F-4D97-AF65-F5344CB8AC3E}">
        <p14:creationId xmlns:p14="http://schemas.microsoft.com/office/powerpoint/2010/main" val="1774373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5DFC9B-6E36-4A1D-9642-FB28EE0CB1E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1BAC2BE-8619-48A3-94A6-7071A439DE4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D37FBE5D-24F9-43D6-87E2-4C536808579F}"/>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A58AB6D-D9B9-4598-A325-8C39DA23525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589C15A4-28F2-4BBA-BF2B-E6716F487BB4}"/>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153970D-222F-4DBA-877C-6CA3D7FF3A87}"/>
              </a:ext>
            </a:extLst>
          </p:cNvPr>
          <p:cNvSpPr>
            <a:spLocks noGrp="1"/>
          </p:cNvSpPr>
          <p:nvPr>
            <p:ph type="dt" sz="half" idx="10"/>
          </p:nvPr>
        </p:nvSpPr>
        <p:spPr/>
        <p:txBody>
          <a:bodyPr/>
          <a:lstStyle/>
          <a:p>
            <a:fld id="{076B8516-777C-4CED-92CD-4038BBE03C06}" type="datetimeFigureOut">
              <a:rPr lang="en-US" smtClean="0"/>
              <a:t>1/13/2026</a:t>
            </a:fld>
            <a:endParaRPr lang="en-US" dirty="0"/>
          </a:p>
        </p:txBody>
      </p:sp>
      <p:sp>
        <p:nvSpPr>
          <p:cNvPr id="8" name="Footer Placeholder 7">
            <a:extLst>
              <a:ext uri="{FF2B5EF4-FFF2-40B4-BE49-F238E27FC236}">
                <a16:creationId xmlns:a16="http://schemas.microsoft.com/office/drawing/2014/main" id="{BCC7AECE-94B8-48D1-AEF2-3E10731C80ED}"/>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7484F18B-6E9C-47BD-9D64-ABD3C96371EC}"/>
              </a:ext>
            </a:extLst>
          </p:cNvPr>
          <p:cNvSpPr>
            <a:spLocks noGrp="1"/>
          </p:cNvSpPr>
          <p:nvPr>
            <p:ph type="sldNum" sz="quarter" idx="12"/>
          </p:nvPr>
        </p:nvSpPr>
        <p:spPr/>
        <p:txBody>
          <a:bodyPr/>
          <a:lstStyle/>
          <a:p>
            <a:fld id="{3676E3AF-3E15-48E4-AEA9-614DAA37039C}" type="slidenum">
              <a:rPr lang="en-US" smtClean="0"/>
              <a:t>‹#›</a:t>
            </a:fld>
            <a:endParaRPr lang="en-US" dirty="0"/>
          </a:p>
        </p:txBody>
      </p:sp>
    </p:spTree>
    <p:extLst>
      <p:ext uri="{BB962C8B-B14F-4D97-AF65-F5344CB8AC3E}">
        <p14:creationId xmlns:p14="http://schemas.microsoft.com/office/powerpoint/2010/main" val="17989128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DEAF64-EC72-43CA-B40F-9DD35A00748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C3D114C-D590-4DE5-A5A3-B2FC3A3B6678}"/>
              </a:ext>
            </a:extLst>
          </p:cNvPr>
          <p:cNvSpPr>
            <a:spLocks noGrp="1"/>
          </p:cNvSpPr>
          <p:nvPr>
            <p:ph type="dt" sz="half" idx="10"/>
          </p:nvPr>
        </p:nvSpPr>
        <p:spPr/>
        <p:txBody>
          <a:bodyPr/>
          <a:lstStyle/>
          <a:p>
            <a:fld id="{076B8516-777C-4CED-92CD-4038BBE03C06}" type="datetimeFigureOut">
              <a:rPr lang="en-US" smtClean="0"/>
              <a:t>1/13/2026</a:t>
            </a:fld>
            <a:endParaRPr lang="en-US" dirty="0"/>
          </a:p>
        </p:txBody>
      </p:sp>
      <p:sp>
        <p:nvSpPr>
          <p:cNvPr id="4" name="Footer Placeholder 3">
            <a:extLst>
              <a:ext uri="{FF2B5EF4-FFF2-40B4-BE49-F238E27FC236}">
                <a16:creationId xmlns:a16="http://schemas.microsoft.com/office/drawing/2014/main" id="{F010C8A3-E491-46F8-AF87-6954F2F90249}"/>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5FD7B207-68EE-41E3-8A7C-03E0BC996749}"/>
              </a:ext>
            </a:extLst>
          </p:cNvPr>
          <p:cNvSpPr>
            <a:spLocks noGrp="1"/>
          </p:cNvSpPr>
          <p:nvPr>
            <p:ph type="sldNum" sz="quarter" idx="12"/>
          </p:nvPr>
        </p:nvSpPr>
        <p:spPr/>
        <p:txBody>
          <a:bodyPr/>
          <a:lstStyle/>
          <a:p>
            <a:fld id="{3676E3AF-3E15-48E4-AEA9-614DAA37039C}" type="slidenum">
              <a:rPr lang="en-US" smtClean="0"/>
              <a:t>‹#›</a:t>
            </a:fld>
            <a:endParaRPr lang="en-US" dirty="0"/>
          </a:p>
        </p:txBody>
      </p:sp>
    </p:spTree>
    <p:extLst>
      <p:ext uri="{BB962C8B-B14F-4D97-AF65-F5344CB8AC3E}">
        <p14:creationId xmlns:p14="http://schemas.microsoft.com/office/powerpoint/2010/main" val="42644683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26B9FC3-09CE-4B33-A0FF-807FC86FF831}"/>
              </a:ext>
            </a:extLst>
          </p:cNvPr>
          <p:cNvSpPr>
            <a:spLocks noGrp="1"/>
          </p:cNvSpPr>
          <p:nvPr>
            <p:ph type="dt" sz="half" idx="10"/>
          </p:nvPr>
        </p:nvSpPr>
        <p:spPr/>
        <p:txBody>
          <a:bodyPr/>
          <a:lstStyle/>
          <a:p>
            <a:fld id="{076B8516-777C-4CED-92CD-4038BBE03C06}" type="datetimeFigureOut">
              <a:rPr lang="en-US" smtClean="0"/>
              <a:t>1/13/2026</a:t>
            </a:fld>
            <a:endParaRPr lang="en-US" dirty="0"/>
          </a:p>
        </p:txBody>
      </p:sp>
      <p:sp>
        <p:nvSpPr>
          <p:cNvPr id="3" name="Footer Placeholder 2">
            <a:extLst>
              <a:ext uri="{FF2B5EF4-FFF2-40B4-BE49-F238E27FC236}">
                <a16:creationId xmlns:a16="http://schemas.microsoft.com/office/drawing/2014/main" id="{2B5F8B21-DC45-45C9-8E5B-C3CE5708B52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05629748-8EB1-456D-B64C-456D5C318FB8}"/>
              </a:ext>
            </a:extLst>
          </p:cNvPr>
          <p:cNvSpPr>
            <a:spLocks noGrp="1"/>
          </p:cNvSpPr>
          <p:nvPr>
            <p:ph type="sldNum" sz="quarter" idx="12"/>
          </p:nvPr>
        </p:nvSpPr>
        <p:spPr/>
        <p:txBody>
          <a:bodyPr/>
          <a:lstStyle/>
          <a:p>
            <a:fld id="{3676E3AF-3E15-48E4-AEA9-614DAA37039C}" type="slidenum">
              <a:rPr lang="en-US" smtClean="0"/>
              <a:t>‹#›</a:t>
            </a:fld>
            <a:endParaRPr lang="en-US" dirty="0"/>
          </a:p>
        </p:txBody>
      </p:sp>
    </p:spTree>
    <p:extLst>
      <p:ext uri="{BB962C8B-B14F-4D97-AF65-F5344CB8AC3E}">
        <p14:creationId xmlns:p14="http://schemas.microsoft.com/office/powerpoint/2010/main" val="35395725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8BA68-C7DB-4A29-A20F-5BE24456B8C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609D029-0373-47B8-87CD-CF58384A6C3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B192255-C175-4AAD-8A89-1A2666ADCC1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8E040ED-6F4D-4C8A-A544-019D32F6E616}"/>
              </a:ext>
            </a:extLst>
          </p:cNvPr>
          <p:cNvSpPr>
            <a:spLocks noGrp="1"/>
          </p:cNvSpPr>
          <p:nvPr>
            <p:ph type="dt" sz="half" idx="10"/>
          </p:nvPr>
        </p:nvSpPr>
        <p:spPr/>
        <p:txBody>
          <a:bodyPr/>
          <a:lstStyle/>
          <a:p>
            <a:fld id="{076B8516-777C-4CED-92CD-4038BBE03C06}" type="datetimeFigureOut">
              <a:rPr lang="en-US" smtClean="0"/>
              <a:t>1/13/2026</a:t>
            </a:fld>
            <a:endParaRPr lang="en-US" dirty="0"/>
          </a:p>
        </p:txBody>
      </p:sp>
      <p:sp>
        <p:nvSpPr>
          <p:cNvPr id="6" name="Footer Placeholder 5">
            <a:extLst>
              <a:ext uri="{FF2B5EF4-FFF2-40B4-BE49-F238E27FC236}">
                <a16:creationId xmlns:a16="http://schemas.microsoft.com/office/drawing/2014/main" id="{62E658A1-1226-4D31-B1BC-F642C896470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600F9952-6F0D-4C3C-AC86-EC21EFC700F3}"/>
              </a:ext>
            </a:extLst>
          </p:cNvPr>
          <p:cNvSpPr>
            <a:spLocks noGrp="1"/>
          </p:cNvSpPr>
          <p:nvPr>
            <p:ph type="sldNum" sz="quarter" idx="12"/>
          </p:nvPr>
        </p:nvSpPr>
        <p:spPr/>
        <p:txBody>
          <a:bodyPr/>
          <a:lstStyle/>
          <a:p>
            <a:fld id="{3676E3AF-3E15-48E4-AEA9-614DAA37039C}" type="slidenum">
              <a:rPr lang="en-US" smtClean="0"/>
              <a:t>‹#›</a:t>
            </a:fld>
            <a:endParaRPr lang="en-US" dirty="0"/>
          </a:p>
        </p:txBody>
      </p:sp>
    </p:spTree>
    <p:extLst>
      <p:ext uri="{BB962C8B-B14F-4D97-AF65-F5344CB8AC3E}">
        <p14:creationId xmlns:p14="http://schemas.microsoft.com/office/powerpoint/2010/main" val="37368451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D7A67-FC55-4C18-BA7D-0898525CF1F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AE34363-B784-4FA9-91DE-C1A01F3B296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488A5267-80B0-4FC4-9A4A-8FF4438C9F6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5D3F091-BE34-4554-9DE5-085139428F04}"/>
              </a:ext>
            </a:extLst>
          </p:cNvPr>
          <p:cNvSpPr>
            <a:spLocks noGrp="1"/>
          </p:cNvSpPr>
          <p:nvPr>
            <p:ph type="dt" sz="half" idx="10"/>
          </p:nvPr>
        </p:nvSpPr>
        <p:spPr/>
        <p:txBody>
          <a:bodyPr/>
          <a:lstStyle/>
          <a:p>
            <a:fld id="{076B8516-777C-4CED-92CD-4038BBE03C06}" type="datetimeFigureOut">
              <a:rPr lang="en-US" smtClean="0"/>
              <a:t>1/13/2026</a:t>
            </a:fld>
            <a:endParaRPr lang="en-US" dirty="0"/>
          </a:p>
        </p:txBody>
      </p:sp>
      <p:sp>
        <p:nvSpPr>
          <p:cNvPr id="6" name="Footer Placeholder 5">
            <a:extLst>
              <a:ext uri="{FF2B5EF4-FFF2-40B4-BE49-F238E27FC236}">
                <a16:creationId xmlns:a16="http://schemas.microsoft.com/office/drawing/2014/main" id="{9E96A5B1-DAE6-4F4D-8012-E227CE6135F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8BFB2B42-3EE7-452C-8FA8-23A8659D5175}"/>
              </a:ext>
            </a:extLst>
          </p:cNvPr>
          <p:cNvSpPr>
            <a:spLocks noGrp="1"/>
          </p:cNvSpPr>
          <p:nvPr>
            <p:ph type="sldNum" sz="quarter" idx="12"/>
          </p:nvPr>
        </p:nvSpPr>
        <p:spPr/>
        <p:txBody>
          <a:bodyPr/>
          <a:lstStyle/>
          <a:p>
            <a:fld id="{3676E3AF-3E15-48E4-AEA9-614DAA37039C}" type="slidenum">
              <a:rPr lang="en-US" smtClean="0"/>
              <a:t>‹#›</a:t>
            </a:fld>
            <a:endParaRPr lang="en-US" dirty="0"/>
          </a:p>
        </p:txBody>
      </p:sp>
    </p:spTree>
    <p:extLst>
      <p:ext uri="{BB962C8B-B14F-4D97-AF65-F5344CB8AC3E}">
        <p14:creationId xmlns:p14="http://schemas.microsoft.com/office/powerpoint/2010/main" val="40040031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003C71"/>
            </a:gs>
            <a:gs pos="100000">
              <a:srgbClr val="00203E"/>
            </a:gs>
          </a:gsLst>
          <a:lin ang="5400000" scaled="1"/>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5B5980A-CB27-490D-BE59-0E87396EFC6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2C08069-F40D-4BDF-8E2B-2ADECF95585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CBF4676-BC13-4E54-88CB-A700B7C0B03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6B8516-777C-4CED-92CD-4038BBE03C06}" type="datetimeFigureOut">
              <a:rPr lang="en-US" smtClean="0"/>
              <a:t>1/13/2026</a:t>
            </a:fld>
            <a:endParaRPr lang="en-US" dirty="0"/>
          </a:p>
        </p:txBody>
      </p:sp>
      <p:sp>
        <p:nvSpPr>
          <p:cNvPr id="5" name="Footer Placeholder 4">
            <a:extLst>
              <a:ext uri="{FF2B5EF4-FFF2-40B4-BE49-F238E27FC236}">
                <a16:creationId xmlns:a16="http://schemas.microsoft.com/office/drawing/2014/main" id="{2F404618-64BE-44C9-A4EA-8AF5B68B79B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928C0537-55F8-4B44-BA67-49E7A70262C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76E3AF-3E15-48E4-AEA9-614DAA37039C}" type="slidenum">
              <a:rPr lang="en-US" smtClean="0"/>
              <a:t>‹#›</a:t>
            </a:fld>
            <a:endParaRPr lang="en-US" dirty="0"/>
          </a:p>
        </p:txBody>
      </p:sp>
    </p:spTree>
    <p:extLst>
      <p:ext uri="{BB962C8B-B14F-4D97-AF65-F5344CB8AC3E}">
        <p14:creationId xmlns:p14="http://schemas.microsoft.com/office/powerpoint/2010/main" val="38829807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407DE78D-FE79-4F31-8775-B7D8A8CDD7F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9624" y="5763041"/>
            <a:ext cx="2465294" cy="912916"/>
          </a:xfrm>
          <a:prstGeom prst="rect">
            <a:avLst/>
          </a:prstGeom>
        </p:spPr>
      </p:pic>
      <p:sp>
        <p:nvSpPr>
          <p:cNvPr id="2" name="TextBox 1">
            <a:extLst>
              <a:ext uri="{FF2B5EF4-FFF2-40B4-BE49-F238E27FC236}">
                <a16:creationId xmlns:a16="http://schemas.microsoft.com/office/drawing/2014/main" id="{5F2BC8EC-D450-5738-141A-4A57CE731656}"/>
              </a:ext>
            </a:extLst>
          </p:cNvPr>
          <p:cNvSpPr txBox="1"/>
          <p:nvPr/>
        </p:nvSpPr>
        <p:spPr>
          <a:xfrm>
            <a:off x="2395044" y="992504"/>
            <a:ext cx="7079181" cy="4770537"/>
          </a:xfrm>
          <a:prstGeom prst="rect">
            <a:avLst/>
          </a:prstGeom>
          <a:noFill/>
        </p:spPr>
        <p:txBody>
          <a:bodyPr wrap="none" rtlCol="0">
            <a:spAutoFit/>
          </a:bodyPr>
          <a:lstStyle/>
          <a:p>
            <a:pPr algn="ctr"/>
            <a:r>
              <a:rPr lang="en-US" sz="6600" b="1" dirty="0">
                <a:solidFill>
                  <a:schemeClr val="bg1"/>
                </a:solidFill>
                <a:latin typeface="Century Gothic" panose="020B0502020202020204" pitchFamily="34" charset="0"/>
              </a:rPr>
              <a:t>TASB </a:t>
            </a:r>
          </a:p>
          <a:p>
            <a:pPr algn="ctr"/>
            <a:r>
              <a:rPr lang="en-US" sz="6600" b="1" dirty="0">
                <a:solidFill>
                  <a:schemeClr val="bg1"/>
                </a:solidFill>
                <a:latin typeface="Century Gothic" panose="020B0502020202020204" pitchFamily="34" charset="0"/>
              </a:rPr>
              <a:t>Policy Update 50</a:t>
            </a:r>
          </a:p>
          <a:p>
            <a:pPr algn="ctr"/>
            <a:r>
              <a:rPr lang="en-US" sz="6600" b="1" dirty="0">
                <a:solidFill>
                  <a:schemeClr val="bg1"/>
                </a:solidFill>
                <a:latin typeface="Century Gothic" panose="020B0502020202020204" pitchFamily="34" charset="0"/>
              </a:rPr>
              <a:t>First Reading</a:t>
            </a:r>
          </a:p>
          <a:p>
            <a:pPr algn="ctr"/>
            <a:endParaRPr lang="en-US" sz="6600" b="1" dirty="0">
              <a:solidFill>
                <a:schemeClr val="bg1"/>
              </a:solidFill>
              <a:latin typeface="Century Gothic" panose="020B0502020202020204" pitchFamily="34" charset="0"/>
            </a:endParaRPr>
          </a:p>
          <a:p>
            <a:pPr algn="ctr"/>
            <a:r>
              <a:rPr lang="en-US" sz="4000" b="1" dirty="0">
                <a:solidFill>
                  <a:schemeClr val="bg1"/>
                </a:solidFill>
                <a:latin typeface="Century Gothic" panose="020B0502020202020204" pitchFamily="34" charset="0"/>
              </a:rPr>
              <a:t>January 27, 2026</a:t>
            </a:r>
          </a:p>
        </p:txBody>
      </p:sp>
    </p:spTree>
    <p:extLst>
      <p:ext uri="{BB962C8B-B14F-4D97-AF65-F5344CB8AC3E}">
        <p14:creationId xmlns:p14="http://schemas.microsoft.com/office/powerpoint/2010/main" val="7123052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14DE760F-DA42-40BC-8740-B727609EAA3A}"/>
              </a:ext>
            </a:extLst>
          </p:cNvPr>
          <p:cNvSpPr/>
          <p:nvPr/>
        </p:nvSpPr>
        <p:spPr>
          <a:xfrm>
            <a:off x="0" y="5878286"/>
            <a:ext cx="12192000" cy="979714"/>
          </a:xfrm>
          <a:prstGeom prst="rect">
            <a:avLst/>
          </a:prstGeom>
          <a:gradFill>
            <a:gsLst>
              <a:gs pos="0">
                <a:srgbClr val="003C71"/>
              </a:gs>
              <a:gs pos="100000">
                <a:srgbClr val="00203E"/>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a:extLst>
              <a:ext uri="{FF2B5EF4-FFF2-40B4-BE49-F238E27FC236}">
                <a16:creationId xmlns:a16="http://schemas.microsoft.com/office/drawing/2014/main" id="{CB1FC540-0844-4E4B-A557-D0292217ACC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0547" y="6021207"/>
            <a:ext cx="3914792" cy="599734"/>
          </a:xfrm>
          <a:prstGeom prst="rect">
            <a:avLst/>
          </a:prstGeom>
        </p:spPr>
      </p:pic>
      <p:sp>
        <p:nvSpPr>
          <p:cNvPr id="3" name="TextBox 2">
            <a:extLst>
              <a:ext uri="{FF2B5EF4-FFF2-40B4-BE49-F238E27FC236}">
                <a16:creationId xmlns:a16="http://schemas.microsoft.com/office/drawing/2014/main" id="{21C8E929-6FF5-BD46-388F-CFDE6E3B1024}"/>
              </a:ext>
            </a:extLst>
          </p:cNvPr>
          <p:cNvSpPr txBox="1"/>
          <p:nvPr/>
        </p:nvSpPr>
        <p:spPr>
          <a:xfrm>
            <a:off x="486335" y="1198277"/>
            <a:ext cx="11391900" cy="3877985"/>
          </a:xfrm>
          <a:prstGeom prst="rect">
            <a:avLst/>
          </a:prstGeom>
          <a:noFill/>
        </p:spPr>
        <p:txBody>
          <a:bodyPr wrap="square">
            <a:spAutoFit/>
          </a:bodyPr>
          <a:lstStyle/>
          <a:p>
            <a:pPr marL="342900" marR="0" lvl="0" indent="-342900">
              <a:spcBef>
                <a:spcPts val="0"/>
              </a:spcBef>
              <a:spcAft>
                <a:spcPts val="0"/>
              </a:spcAft>
              <a:buFont typeface="Symbol" panose="05050102010706020507" pitchFamily="18" charset="2"/>
              <a:buChar char=""/>
            </a:pPr>
            <a:r>
              <a:rPr lang="en-US" sz="2400" b="1" dirty="0">
                <a:solidFill>
                  <a:srgbClr val="003C71"/>
                </a:solidFill>
                <a:effectLst/>
                <a:ea typeface="Times New Roman" panose="02020603050405020304" pitchFamily="18" charset="0"/>
                <a:cs typeface="Aptos" panose="020B0004020202020204" pitchFamily="34" charset="0"/>
              </a:rPr>
              <a:t>Student Rights and Privileges: Student Expression and Use of College Facilities (FC Local) </a:t>
            </a:r>
            <a:r>
              <a:rPr lang="en-US" sz="2400" b="1" i="1" dirty="0">
                <a:solidFill>
                  <a:schemeClr val="accent2"/>
                </a:solidFill>
                <a:effectLst/>
                <a:ea typeface="Times New Roman" panose="02020603050405020304" pitchFamily="18" charset="0"/>
                <a:cs typeface="Aptos" panose="020B0004020202020204" pitchFamily="34" charset="0"/>
              </a:rPr>
              <a:t>Edits</a:t>
            </a:r>
            <a:endParaRPr lang="en-US" sz="2400" b="1" i="1" dirty="0">
              <a:solidFill>
                <a:schemeClr val="accent2"/>
              </a:solidFill>
              <a:effectLst/>
              <a:ea typeface="Aptos" panose="020B0004020202020204" pitchFamily="34" charset="0"/>
              <a:cs typeface="Aptos" panose="020B0004020202020204" pitchFamily="34" charset="0"/>
            </a:endParaRPr>
          </a:p>
          <a:p>
            <a:pPr marL="742950" marR="0" lvl="1" indent="-285750">
              <a:spcBef>
                <a:spcPts val="0"/>
              </a:spcBef>
              <a:spcAft>
                <a:spcPts val="0"/>
              </a:spcAft>
              <a:buFont typeface="Courier New" panose="02070309020205020404" pitchFamily="49" charset="0"/>
              <a:buChar char="o"/>
            </a:pPr>
            <a:r>
              <a:rPr lang="en-US" dirty="0">
                <a:ea typeface="Times New Roman" panose="02020603050405020304" pitchFamily="18" charset="0"/>
                <a:cs typeface="Aptos" panose="020B0004020202020204" pitchFamily="34" charset="0"/>
              </a:rPr>
              <a:t>Recommended revisions throughout this policy incorporate SB 2972, which addresses the regulation of expressive activities on college campuses. </a:t>
            </a:r>
          </a:p>
          <a:p>
            <a:pPr marL="742950" marR="0" lvl="1" indent="-285750">
              <a:spcBef>
                <a:spcPts val="0"/>
              </a:spcBef>
              <a:spcAft>
                <a:spcPts val="0"/>
              </a:spcAft>
              <a:buFont typeface="Courier New" panose="02070309020205020404" pitchFamily="49" charset="0"/>
              <a:buChar char="o"/>
            </a:pPr>
            <a:r>
              <a:rPr lang="en-US" dirty="0">
                <a:ea typeface="Times New Roman" panose="02020603050405020304" pitchFamily="18" charset="0"/>
                <a:cs typeface="Aptos" panose="020B0004020202020204" pitchFamily="34" charset="0"/>
              </a:rPr>
              <a:t>A definition of Expressive Activities has been added. </a:t>
            </a:r>
          </a:p>
          <a:p>
            <a:pPr marL="742950" marR="0" lvl="1" indent="-285750">
              <a:spcBef>
                <a:spcPts val="0"/>
              </a:spcBef>
              <a:spcAft>
                <a:spcPts val="0"/>
              </a:spcAft>
              <a:buFont typeface="Courier New" panose="02070309020205020404" pitchFamily="49" charset="0"/>
              <a:buChar char="o"/>
            </a:pPr>
            <a:r>
              <a:rPr lang="en-US" dirty="0">
                <a:ea typeface="Times New Roman" panose="02020603050405020304" pitchFamily="18" charset="0"/>
                <a:cs typeface="Aptos" panose="020B0004020202020204" pitchFamily="34" charset="0"/>
              </a:rPr>
              <a:t>At Prohibited Speech and Conduct, existing content from Limitations on Content, Approval, and Common Outdoor Areas has been consolidated and updated to reflect language from the bill prohibiting certain expressive activities on campus.</a:t>
            </a:r>
          </a:p>
          <a:p>
            <a:pPr marL="742950" marR="0" lvl="1" indent="-285750">
              <a:spcBef>
                <a:spcPts val="0"/>
              </a:spcBef>
              <a:spcAft>
                <a:spcPts val="0"/>
              </a:spcAft>
              <a:buFont typeface="Courier New" panose="02070309020205020404" pitchFamily="49" charset="0"/>
              <a:buChar char="o"/>
            </a:pPr>
            <a:r>
              <a:rPr lang="en-US" dirty="0">
                <a:ea typeface="Times New Roman" panose="02020603050405020304" pitchFamily="18" charset="0"/>
                <a:cs typeface="Aptos" panose="020B0004020202020204" pitchFamily="34" charset="0"/>
              </a:rPr>
              <a:t>Also, from SB 2972, language has been added at Time, Place, and Manner Restrictions prohibiting the distribution of materials in a manner that is materially and substantially disruptive to college operations. Language has been added to clarify when Identification must be provided. </a:t>
            </a:r>
          </a:p>
          <a:p>
            <a:pPr marL="742950" marR="0" lvl="1" indent="-285750">
              <a:spcBef>
                <a:spcPts val="0"/>
              </a:spcBef>
              <a:spcAft>
                <a:spcPts val="0"/>
              </a:spcAft>
              <a:buFont typeface="Courier New" panose="02070309020205020404" pitchFamily="49" charset="0"/>
              <a:buChar char="o"/>
            </a:pPr>
            <a:r>
              <a:rPr lang="en-US" dirty="0">
                <a:ea typeface="Times New Roman" panose="02020603050405020304" pitchFamily="18" charset="0"/>
                <a:cs typeface="Aptos" panose="020B0004020202020204" pitchFamily="34" charset="0"/>
              </a:rPr>
              <a:t>Students and student organizations distributing materials or using college facilities must provide identification to a college representative.</a:t>
            </a:r>
          </a:p>
        </p:txBody>
      </p:sp>
      <p:sp>
        <p:nvSpPr>
          <p:cNvPr id="6" name="Title 1">
            <a:extLst>
              <a:ext uri="{FF2B5EF4-FFF2-40B4-BE49-F238E27FC236}">
                <a16:creationId xmlns:a16="http://schemas.microsoft.com/office/drawing/2014/main" id="{62989200-1110-CB70-2418-2095E086BC52}"/>
              </a:ext>
            </a:extLst>
          </p:cNvPr>
          <p:cNvSpPr txBox="1">
            <a:spLocks/>
          </p:cNvSpPr>
          <p:nvPr/>
        </p:nvSpPr>
        <p:spPr>
          <a:xfrm>
            <a:off x="1477718" y="296301"/>
            <a:ext cx="8995275" cy="664917"/>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rgbClr val="003366"/>
                </a:solidFill>
                <a:effectLst/>
                <a:uLnTx/>
                <a:uFillTx/>
                <a:latin typeface="Century Gothic" panose="020B0502020202020204" pitchFamily="34" charset="0"/>
                <a:ea typeface="+mj-ea"/>
                <a:cs typeface="+mj-cs"/>
              </a:rPr>
              <a:t>Section F – Students</a:t>
            </a:r>
          </a:p>
        </p:txBody>
      </p:sp>
      <p:sp>
        <p:nvSpPr>
          <p:cNvPr id="7" name="Rectangle 6">
            <a:extLst>
              <a:ext uri="{FF2B5EF4-FFF2-40B4-BE49-F238E27FC236}">
                <a16:creationId xmlns:a16="http://schemas.microsoft.com/office/drawing/2014/main" id="{A1F3560A-634A-E923-5254-8DF8CB6FBFD8}"/>
              </a:ext>
            </a:extLst>
          </p:cNvPr>
          <p:cNvSpPr/>
          <p:nvPr/>
        </p:nvSpPr>
        <p:spPr>
          <a:xfrm>
            <a:off x="1586235" y="910178"/>
            <a:ext cx="8778240" cy="90158"/>
          </a:xfrm>
          <a:prstGeom prst="rect">
            <a:avLst/>
          </a:prstGeom>
          <a:solidFill>
            <a:srgbClr val="FF6600"/>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553943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14DE760F-DA42-40BC-8740-B727609EAA3A}"/>
              </a:ext>
            </a:extLst>
          </p:cNvPr>
          <p:cNvSpPr/>
          <p:nvPr/>
        </p:nvSpPr>
        <p:spPr>
          <a:xfrm>
            <a:off x="0" y="5878286"/>
            <a:ext cx="12192000" cy="979714"/>
          </a:xfrm>
          <a:prstGeom prst="rect">
            <a:avLst/>
          </a:prstGeom>
          <a:gradFill>
            <a:gsLst>
              <a:gs pos="0">
                <a:srgbClr val="003C71"/>
              </a:gs>
              <a:gs pos="100000">
                <a:srgbClr val="00203E"/>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a:extLst>
              <a:ext uri="{FF2B5EF4-FFF2-40B4-BE49-F238E27FC236}">
                <a16:creationId xmlns:a16="http://schemas.microsoft.com/office/drawing/2014/main" id="{CB1FC540-0844-4E4B-A557-D0292217ACC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0547" y="6021207"/>
            <a:ext cx="3914792" cy="599734"/>
          </a:xfrm>
          <a:prstGeom prst="rect">
            <a:avLst/>
          </a:prstGeom>
        </p:spPr>
      </p:pic>
      <p:sp>
        <p:nvSpPr>
          <p:cNvPr id="3" name="TextBox 2">
            <a:extLst>
              <a:ext uri="{FF2B5EF4-FFF2-40B4-BE49-F238E27FC236}">
                <a16:creationId xmlns:a16="http://schemas.microsoft.com/office/drawing/2014/main" id="{21C8E929-6FF5-BD46-388F-CFDE6E3B1024}"/>
              </a:ext>
            </a:extLst>
          </p:cNvPr>
          <p:cNvSpPr txBox="1"/>
          <p:nvPr/>
        </p:nvSpPr>
        <p:spPr>
          <a:xfrm>
            <a:off x="486335" y="1295167"/>
            <a:ext cx="11391900" cy="4339650"/>
          </a:xfrm>
          <a:prstGeom prst="rect">
            <a:avLst/>
          </a:prstGeom>
          <a:noFill/>
        </p:spPr>
        <p:txBody>
          <a:bodyPr wrap="square">
            <a:spAutoFit/>
          </a:bodyPr>
          <a:lstStyle/>
          <a:p>
            <a:pPr marL="342900" marR="0" lvl="0" indent="-342900">
              <a:spcBef>
                <a:spcPts val="0"/>
              </a:spcBef>
              <a:spcAft>
                <a:spcPts val="0"/>
              </a:spcAft>
              <a:buFont typeface="Symbol" panose="05050102010706020507" pitchFamily="18" charset="2"/>
              <a:buChar char=""/>
            </a:pPr>
            <a:r>
              <a:rPr lang="en-US" sz="2400" b="1" dirty="0">
                <a:solidFill>
                  <a:srgbClr val="003C71"/>
                </a:solidFill>
                <a:effectLst/>
                <a:ea typeface="Times New Roman" panose="02020603050405020304" pitchFamily="18" charset="0"/>
                <a:cs typeface="Aptos" panose="020B0004020202020204" pitchFamily="34" charset="0"/>
              </a:rPr>
              <a:t>Community Expression and Use of College Facilities (GD Local) </a:t>
            </a:r>
            <a:r>
              <a:rPr lang="en-US" sz="2400" b="1" i="1" dirty="0">
                <a:solidFill>
                  <a:schemeClr val="accent2"/>
                </a:solidFill>
                <a:effectLst/>
                <a:ea typeface="Times New Roman" panose="02020603050405020304" pitchFamily="18" charset="0"/>
                <a:cs typeface="Aptos" panose="020B0004020202020204" pitchFamily="34" charset="0"/>
              </a:rPr>
              <a:t>Edits</a:t>
            </a:r>
            <a:endParaRPr lang="en-US" sz="2400" b="1" i="1" dirty="0">
              <a:solidFill>
                <a:schemeClr val="accent2"/>
              </a:solidFill>
              <a:effectLst/>
              <a:ea typeface="Aptos" panose="020B0004020202020204" pitchFamily="34" charset="0"/>
              <a:cs typeface="Aptos" panose="020B0004020202020204" pitchFamily="34" charset="0"/>
            </a:endParaRPr>
          </a:p>
          <a:p>
            <a:pPr marL="742950" marR="0" lvl="1" indent="-285750">
              <a:spcBef>
                <a:spcPts val="0"/>
              </a:spcBef>
              <a:spcAft>
                <a:spcPts val="0"/>
              </a:spcAft>
              <a:buFont typeface="Courier New" panose="02070309020205020404" pitchFamily="49" charset="0"/>
              <a:buChar char="o"/>
            </a:pPr>
            <a:r>
              <a:rPr lang="en-US" dirty="0">
                <a:ea typeface="Times New Roman" panose="02020603050405020304" pitchFamily="18" charset="0"/>
                <a:cs typeface="Aptos" panose="020B0004020202020204" pitchFamily="34" charset="0"/>
              </a:rPr>
              <a:t>Recommended revisions throughout this policy incorporate SB 2972, which addresses the regulation of expressive activities on college campuses. </a:t>
            </a:r>
          </a:p>
          <a:p>
            <a:pPr marL="742950" marR="0" lvl="1" indent="-285750">
              <a:spcBef>
                <a:spcPts val="0"/>
              </a:spcBef>
              <a:spcAft>
                <a:spcPts val="0"/>
              </a:spcAft>
              <a:buFont typeface="Courier New" panose="02070309020205020404" pitchFamily="49" charset="0"/>
              <a:buChar char="o"/>
            </a:pPr>
            <a:r>
              <a:rPr lang="en-US" dirty="0">
                <a:ea typeface="Times New Roman" panose="02020603050405020304" pitchFamily="18" charset="0"/>
                <a:cs typeface="Aptos" panose="020B0004020202020204" pitchFamily="34" charset="0"/>
              </a:rPr>
              <a:t>A definition of Expressive Activities has been added. </a:t>
            </a:r>
          </a:p>
          <a:p>
            <a:pPr marL="742950" marR="0" lvl="1" indent="-285750">
              <a:spcBef>
                <a:spcPts val="0"/>
              </a:spcBef>
              <a:spcAft>
                <a:spcPts val="0"/>
              </a:spcAft>
              <a:buFont typeface="Courier New" panose="02070309020205020404" pitchFamily="49" charset="0"/>
              <a:buChar char="o"/>
            </a:pPr>
            <a:r>
              <a:rPr lang="en-US" dirty="0">
                <a:ea typeface="Times New Roman" panose="02020603050405020304" pitchFamily="18" charset="0"/>
                <a:cs typeface="Aptos" panose="020B0004020202020204" pitchFamily="34" charset="0"/>
              </a:rPr>
              <a:t>At Prohibited Speech and Conduct, existing content from Limitations on Content, Approval, and Common Outdoor Areas has been consolidated and updated to reflect language from the bill prohibiting certain expressive activities on campus.</a:t>
            </a:r>
          </a:p>
          <a:p>
            <a:pPr marL="742950" marR="0" lvl="1" indent="-285750">
              <a:spcBef>
                <a:spcPts val="0"/>
              </a:spcBef>
              <a:spcAft>
                <a:spcPts val="0"/>
              </a:spcAft>
              <a:buFont typeface="Courier New" panose="02070309020205020404" pitchFamily="49" charset="0"/>
              <a:buChar char="o"/>
            </a:pPr>
            <a:r>
              <a:rPr lang="en-US" dirty="0">
                <a:ea typeface="Times New Roman" panose="02020603050405020304" pitchFamily="18" charset="0"/>
                <a:cs typeface="Aptos" panose="020B0004020202020204" pitchFamily="34" charset="0"/>
              </a:rPr>
              <a:t>Also, from SB 2972, language has been added at Time, Place, and Manner Restrictions prohibiting the distribution of materials in a manner that is materially and substantially disruptive to college operations. Language has been added to clarify when Identification must be provided. </a:t>
            </a:r>
          </a:p>
          <a:p>
            <a:pPr marL="742950" marR="0" lvl="1" indent="-285750">
              <a:spcBef>
                <a:spcPts val="0"/>
              </a:spcBef>
              <a:spcAft>
                <a:spcPts val="0"/>
              </a:spcAft>
              <a:buFont typeface="Courier New" panose="02070309020205020404" pitchFamily="49" charset="0"/>
              <a:buChar char="o"/>
            </a:pPr>
            <a:r>
              <a:rPr lang="en-US" dirty="0">
                <a:ea typeface="Times New Roman" panose="02020603050405020304" pitchFamily="18" charset="0"/>
                <a:cs typeface="Aptos" panose="020B0004020202020204" pitchFamily="34" charset="0"/>
              </a:rPr>
              <a:t>Community members and organizations distributing materials or using college facilities must provide identification to a college representative.</a:t>
            </a:r>
          </a:p>
          <a:p>
            <a:pPr marL="742950" marR="0" lvl="1" indent="-285750">
              <a:spcBef>
                <a:spcPts val="0"/>
              </a:spcBef>
              <a:spcAft>
                <a:spcPts val="0"/>
              </a:spcAft>
              <a:buFont typeface="Courier New" panose="02070309020205020404" pitchFamily="49" charset="0"/>
              <a:buChar char="o"/>
            </a:pPr>
            <a:r>
              <a:rPr lang="en-US" dirty="0">
                <a:ea typeface="Times New Roman" panose="02020603050405020304" pitchFamily="18" charset="0"/>
                <a:cs typeface="Aptos" panose="020B0004020202020204" pitchFamily="34" charset="0"/>
              </a:rPr>
              <a:t>Language related to Designated Public Forums has been added to require the board to designate common outdoor areas where community members may engage in permissible expressive activities and publish those areas on the college’s website and in other publications.</a:t>
            </a:r>
          </a:p>
        </p:txBody>
      </p:sp>
      <p:sp>
        <p:nvSpPr>
          <p:cNvPr id="2" name="Title 1">
            <a:extLst>
              <a:ext uri="{FF2B5EF4-FFF2-40B4-BE49-F238E27FC236}">
                <a16:creationId xmlns:a16="http://schemas.microsoft.com/office/drawing/2014/main" id="{963AC7EB-D5F1-9D08-4C24-B46276A7DFBF}"/>
              </a:ext>
            </a:extLst>
          </p:cNvPr>
          <p:cNvSpPr txBox="1">
            <a:spLocks/>
          </p:cNvSpPr>
          <p:nvPr/>
        </p:nvSpPr>
        <p:spPr>
          <a:xfrm>
            <a:off x="1477718" y="173800"/>
            <a:ext cx="8995275" cy="664917"/>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rgbClr val="003366"/>
                </a:solidFill>
                <a:effectLst/>
                <a:uLnTx/>
                <a:uFillTx/>
                <a:latin typeface="Century Gothic" panose="020B0502020202020204" pitchFamily="34" charset="0"/>
                <a:ea typeface="+mj-ea"/>
                <a:cs typeface="+mj-cs"/>
              </a:rPr>
              <a:t>Section G – Community &amp; Governmental Relations</a:t>
            </a:r>
          </a:p>
        </p:txBody>
      </p:sp>
      <p:sp>
        <p:nvSpPr>
          <p:cNvPr id="8" name="Rectangle 7">
            <a:extLst>
              <a:ext uri="{FF2B5EF4-FFF2-40B4-BE49-F238E27FC236}">
                <a16:creationId xmlns:a16="http://schemas.microsoft.com/office/drawing/2014/main" id="{8763CB55-13DA-B62D-B0E7-59117984E8D6}"/>
              </a:ext>
            </a:extLst>
          </p:cNvPr>
          <p:cNvSpPr/>
          <p:nvPr/>
        </p:nvSpPr>
        <p:spPr>
          <a:xfrm>
            <a:off x="1586235" y="1205009"/>
            <a:ext cx="8778240" cy="90158"/>
          </a:xfrm>
          <a:prstGeom prst="rect">
            <a:avLst/>
          </a:prstGeom>
          <a:solidFill>
            <a:srgbClr val="FF6600"/>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262589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407DE78D-FE79-4F31-8775-B7D8A8CDD7F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9624" y="5763041"/>
            <a:ext cx="2465294" cy="912916"/>
          </a:xfrm>
          <a:prstGeom prst="rect">
            <a:avLst/>
          </a:prstGeom>
        </p:spPr>
      </p:pic>
      <p:sp>
        <p:nvSpPr>
          <p:cNvPr id="2" name="TextBox 1">
            <a:extLst>
              <a:ext uri="{FF2B5EF4-FFF2-40B4-BE49-F238E27FC236}">
                <a16:creationId xmlns:a16="http://schemas.microsoft.com/office/drawing/2014/main" id="{5F2BC8EC-D450-5738-141A-4A57CE731656}"/>
              </a:ext>
            </a:extLst>
          </p:cNvPr>
          <p:cNvSpPr txBox="1"/>
          <p:nvPr/>
        </p:nvSpPr>
        <p:spPr>
          <a:xfrm>
            <a:off x="2560159" y="2359080"/>
            <a:ext cx="6748962" cy="1569660"/>
          </a:xfrm>
          <a:prstGeom prst="rect">
            <a:avLst/>
          </a:prstGeom>
          <a:noFill/>
        </p:spPr>
        <p:txBody>
          <a:bodyPr wrap="none" rtlCol="0">
            <a:spAutoFit/>
          </a:bodyPr>
          <a:lstStyle/>
          <a:p>
            <a:pPr algn="ctr"/>
            <a:r>
              <a:rPr lang="en-US" sz="4800" b="1" dirty="0">
                <a:solidFill>
                  <a:schemeClr val="bg1"/>
                </a:solidFill>
                <a:latin typeface="Century Gothic" panose="020B0502020202020204" pitchFamily="34" charset="0"/>
              </a:rPr>
              <a:t>Grievance/Complaint</a:t>
            </a:r>
          </a:p>
          <a:p>
            <a:pPr algn="ctr"/>
            <a:r>
              <a:rPr lang="en-US" sz="4800" b="1" dirty="0">
                <a:solidFill>
                  <a:schemeClr val="bg1"/>
                </a:solidFill>
                <a:latin typeface="Century Gothic" panose="020B0502020202020204" pitchFamily="34" charset="0"/>
              </a:rPr>
              <a:t>Updates</a:t>
            </a:r>
          </a:p>
        </p:txBody>
      </p:sp>
    </p:spTree>
    <p:extLst>
      <p:ext uri="{BB962C8B-B14F-4D97-AF65-F5344CB8AC3E}">
        <p14:creationId xmlns:p14="http://schemas.microsoft.com/office/powerpoint/2010/main" val="4058080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14DE760F-DA42-40BC-8740-B727609EAA3A}"/>
              </a:ext>
            </a:extLst>
          </p:cNvPr>
          <p:cNvSpPr/>
          <p:nvPr/>
        </p:nvSpPr>
        <p:spPr>
          <a:xfrm>
            <a:off x="0" y="5878286"/>
            <a:ext cx="12192000" cy="979714"/>
          </a:xfrm>
          <a:prstGeom prst="rect">
            <a:avLst/>
          </a:prstGeom>
          <a:gradFill>
            <a:gsLst>
              <a:gs pos="0">
                <a:srgbClr val="003C71"/>
              </a:gs>
              <a:gs pos="100000">
                <a:srgbClr val="00203E"/>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a:extLst>
              <a:ext uri="{FF2B5EF4-FFF2-40B4-BE49-F238E27FC236}">
                <a16:creationId xmlns:a16="http://schemas.microsoft.com/office/drawing/2014/main" id="{CB1FC540-0844-4E4B-A557-D0292217ACC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0547" y="6021207"/>
            <a:ext cx="3914792" cy="599734"/>
          </a:xfrm>
          <a:prstGeom prst="rect">
            <a:avLst/>
          </a:prstGeom>
        </p:spPr>
      </p:pic>
      <p:sp>
        <p:nvSpPr>
          <p:cNvPr id="3" name="TextBox 2">
            <a:extLst>
              <a:ext uri="{FF2B5EF4-FFF2-40B4-BE49-F238E27FC236}">
                <a16:creationId xmlns:a16="http://schemas.microsoft.com/office/drawing/2014/main" id="{21C8E929-6FF5-BD46-388F-CFDE6E3B1024}"/>
              </a:ext>
            </a:extLst>
          </p:cNvPr>
          <p:cNvSpPr txBox="1"/>
          <p:nvPr/>
        </p:nvSpPr>
        <p:spPr>
          <a:xfrm>
            <a:off x="486335" y="1198277"/>
            <a:ext cx="11391900" cy="2616101"/>
          </a:xfrm>
          <a:prstGeom prst="rect">
            <a:avLst/>
          </a:prstGeom>
          <a:noFill/>
        </p:spPr>
        <p:txBody>
          <a:bodyPr wrap="square">
            <a:spAutoFit/>
          </a:bodyPr>
          <a:lstStyle/>
          <a:p>
            <a:pPr marL="342900" marR="0" lvl="0" indent="-342900">
              <a:spcBef>
                <a:spcPts val="0"/>
              </a:spcBef>
              <a:spcAft>
                <a:spcPts val="0"/>
              </a:spcAft>
              <a:buFont typeface="Symbol" panose="05050102010706020507" pitchFamily="18" charset="2"/>
              <a:buChar char=""/>
            </a:pPr>
            <a:r>
              <a:rPr lang="en-US" sz="2400" b="1" dirty="0">
                <a:solidFill>
                  <a:srgbClr val="003C71"/>
                </a:solidFill>
                <a:effectLst/>
                <a:ea typeface="Times New Roman" panose="02020603050405020304" pitchFamily="18" charset="0"/>
                <a:cs typeface="Aptos" panose="020B0004020202020204" pitchFamily="34" charset="0"/>
              </a:rPr>
              <a:t>Personnel-Management Relations: Employee Grievances (DGBA Local) </a:t>
            </a:r>
            <a:r>
              <a:rPr lang="en-US" sz="2400" b="1" i="1" dirty="0">
                <a:solidFill>
                  <a:schemeClr val="accent2"/>
                </a:solidFill>
                <a:effectLst/>
                <a:ea typeface="Times New Roman" panose="02020603050405020304" pitchFamily="18" charset="0"/>
                <a:cs typeface="Aptos" panose="020B0004020202020204" pitchFamily="34" charset="0"/>
              </a:rPr>
              <a:t>Edits</a:t>
            </a:r>
            <a:endParaRPr lang="en-US" sz="2400" b="1" i="1" dirty="0">
              <a:solidFill>
                <a:schemeClr val="accent2"/>
              </a:solidFill>
              <a:effectLst/>
              <a:ea typeface="Aptos" panose="020B0004020202020204" pitchFamily="34" charset="0"/>
              <a:cs typeface="Aptos" panose="020B0004020202020204" pitchFamily="34" charset="0"/>
            </a:endParaRPr>
          </a:p>
          <a:p>
            <a:pPr marL="742950" marR="0" lvl="1" indent="-285750">
              <a:spcBef>
                <a:spcPts val="0"/>
              </a:spcBef>
              <a:spcAft>
                <a:spcPts val="0"/>
              </a:spcAft>
              <a:buFont typeface="Courier New" panose="02070309020205020404" pitchFamily="49" charset="0"/>
              <a:buChar char="o"/>
            </a:pPr>
            <a:r>
              <a:rPr lang="en-US" sz="2000" dirty="0">
                <a:ea typeface="Times New Roman" panose="02020603050405020304" pitchFamily="18" charset="0"/>
                <a:cs typeface="Aptos" panose="020B0004020202020204" pitchFamily="34" charset="0"/>
              </a:rPr>
              <a:t>Language has been reorganized to clarify the structure of grievance processes.</a:t>
            </a:r>
          </a:p>
          <a:p>
            <a:pPr marL="742950" marR="0" lvl="1" indent="-285750">
              <a:spcBef>
                <a:spcPts val="0"/>
              </a:spcBef>
              <a:spcAft>
                <a:spcPts val="0"/>
              </a:spcAft>
              <a:buFont typeface="Courier New" panose="02070309020205020404" pitchFamily="49" charset="0"/>
              <a:buChar char="o"/>
            </a:pPr>
            <a:r>
              <a:rPr lang="en-US" sz="2000" dirty="0">
                <a:ea typeface="Times New Roman" panose="02020603050405020304" pitchFamily="18" charset="0"/>
                <a:cs typeface="Aptos" panose="020B0004020202020204" pitchFamily="34" charset="0"/>
              </a:rPr>
              <a:t>Recommended revisions require the college to provide Notice to Employees on the college's website.</a:t>
            </a:r>
          </a:p>
          <a:p>
            <a:pPr marL="742950" marR="0" lvl="1" indent="-285750">
              <a:spcBef>
                <a:spcPts val="0"/>
              </a:spcBef>
              <a:spcAft>
                <a:spcPts val="0"/>
              </a:spcAft>
              <a:buFont typeface="Courier New" panose="02070309020205020404" pitchFamily="49" charset="0"/>
              <a:buChar char="o"/>
            </a:pPr>
            <a:r>
              <a:rPr lang="en-US" sz="2000" dirty="0">
                <a:ea typeface="Times New Roman" panose="02020603050405020304" pitchFamily="18" charset="0"/>
                <a:cs typeface="Aptos" panose="020B0004020202020204" pitchFamily="34" charset="0"/>
              </a:rPr>
              <a:t>At Formal Process, language has been added to clarify that certain complaints must begin at the board level.</a:t>
            </a:r>
          </a:p>
          <a:p>
            <a:pPr marL="742950" marR="0" lvl="1" indent="-285750">
              <a:spcBef>
                <a:spcPts val="0"/>
              </a:spcBef>
              <a:spcAft>
                <a:spcPts val="0"/>
              </a:spcAft>
              <a:buFont typeface="Courier New" panose="02070309020205020404" pitchFamily="49" charset="0"/>
              <a:buChar char="o"/>
            </a:pPr>
            <a:r>
              <a:rPr lang="en-US" sz="2000" dirty="0">
                <a:ea typeface="Times New Roman" panose="02020603050405020304" pitchFamily="18" charset="0"/>
                <a:cs typeface="Aptos" panose="020B0004020202020204" pitchFamily="34" charset="0"/>
              </a:rPr>
              <a:t>Provisions have been added to provide clarity about what the Record includes, to allow a college to Remand a complaint for an incomplete record, and to allow an employee to make an Audio Recording of a hearing under this policy.</a:t>
            </a:r>
          </a:p>
        </p:txBody>
      </p:sp>
      <p:sp>
        <p:nvSpPr>
          <p:cNvPr id="6" name="Title 1">
            <a:extLst>
              <a:ext uri="{FF2B5EF4-FFF2-40B4-BE49-F238E27FC236}">
                <a16:creationId xmlns:a16="http://schemas.microsoft.com/office/drawing/2014/main" id="{62989200-1110-CB70-2418-2095E086BC52}"/>
              </a:ext>
            </a:extLst>
          </p:cNvPr>
          <p:cNvSpPr txBox="1">
            <a:spLocks/>
          </p:cNvSpPr>
          <p:nvPr/>
        </p:nvSpPr>
        <p:spPr>
          <a:xfrm>
            <a:off x="1477718" y="296301"/>
            <a:ext cx="8995275" cy="664917"/>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rgbClr val="003366"/>
                </a:solidFill>
                <a:effectLst/>
                <a:uLnTx/>
                <a:uFillTx/>
                <a:latin typeface="Century Gothic" panose="020B0502020202020204" pitchFamily="34" charset="0"/>
                <a:ea typeface="+mj-ea"/>
                <a:cs typeface="+mj-cs"/>
              </a:rPr>
              <a:t>Section D – Personnel</a:t>
            </a:r>
          </a:p>
        </p:txBody>
      </p:sp>
      <p:sp>
        <p:nvSpPr>
          <p:cNvPr id="7" name="Rectangle 6">
            <a:extLst>
              <a:ext uri="{FF2B5EF4-FFF2-40B4-BE49-F238E27FC236}">
                <a16:creationId xmlns:a16="http://schemas.microsoft.com/office/drawing/2014/main" id="{A1F3560A-634A-E923-5254-8DF8CB6FBFD8}"/>
              </a:ext>
            </a:extLst>
          </p:cNvPr>
          <p:cNvSpPr/>
          <p:nvPr/>
        </p:nvSpPr>
        <p:spPr>
          <a:xfrm>
            <a:off x="1586235" y="910178"/>
            <a:ext cx="8778240" cy="90158"/>
          </a:xfrm>
          <a:prstGeom prst="rect">
            <a:avLst/>
          </a:prstGeom>
          <a:solidFill>
            <a:srgbClr val="FF6600"/>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096036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14DE760F-DA42-40BC-8740-B727609EAA3A}"/>
              </a:ext>
            </a:extLst>
          </p:cNvPr>
          <p:cNvSpPr/>
          <p:nvPr/>
        </p:nvSpPr>
        <p:spPr>
          <a:xfrm>
            <a:off x="0" y="5878286"/>
            <a:ext cx="12192000" cy="979714"/>
          </a:xfrm>
          <a:prstGeom prst="rect">
            <a:avLst/>
          </a:prstGeom>
          <a:gradFill>
            <a:gsLst>
              <a:gs pos="0">
                <a:srgbClr val="003C71"/>
              </a:gs>
              <a:gs pos="100000">
                <a:srgbClr val="00203E"/>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a:extLst>
              <a:ext uri="{FF2B5EF4-FFF2-40B4-BE49-F238E27FC236}">
                <a16:creationId xmlns:a16="http://schemas.microsoft.com/office/drawing/2014/main" id="{CB1FC540-0844-4E4B-A557-D0292217ACC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0547" y="6021207"/>
            <a:ext cx="3914792" cy="599734"/>
          </a:xfrm>
          <a:prstGeom prst="rect">
            <a:avLst/>
          </a:prstGeom>
        </p:spPr>
      </p:pic>
      <p:sp>
        <p:nvSpPr>
          <p:cNvPr id="3" name="TextBox 2">
            <a:extLst>
              <a:ext uri="{FF2B5EF4-FFF2-40B4-BE49-F238E27FC236}">
                <a16:creationId xmlns:a16="http://schemas.microsoft.com/office/drawing/2014/main" id="{21C8E929-6FF5-BD46-388F-CFDE6E3B1024}"/>
              </a:ext>
            </a:extLst>
          </p:cNvPr>
          <p:cNvSpPr txBox="1"/>
          <p:nvPr/>
        </p:nvSpPr>
        <p:spPr>
          <a:xfrm>
            <a:off x="486335" y="1198277"/>
            <a:ext cx="11391900" cy="3539430"/>
          </a:xfrm>
          <a:prstGeom prst="rect">
            <a:avLst/>
          </a:prstGeom>
          <a:noFill/>
        </p:spPr>
        <p:txBody>
          <a:bodyPr wrap="square">
            <a:spAutoFit/>
          </a:bodyPr>
          <a:lstStyle/>
          <a:p>
            <a:pPr marL="342900" marR="0" lvl="0" indent="-342900">
              <a:spcBef>
                <a:spcPts val="0"/>
              </a:spcBef>
              <a:spcAft>
                <a:spcPts val="0"/>
              </a:spcAft>
              <a:buFont typeface="Symbol" panose="05050102010706020507" pitchFamily="18" charset="2"/>
              <a:buChar char=""/>
            </a:pPr>
            <a:r>
              <a:rPr lang="en-US" sz="2400" b="1" dirty="0">
                <a:solidFill>
                  <a:srgbClr val="003C71"/>
                </a:solidFill>
                <a:effectLst/>
                <a:ea typeface="Times New Roman" panose="02020603050405020304" pitchFamily="18" charset="0"/>
                <a:cs typeface="Aptos" panose="020B0004020202020204" pitchFamily="34" charset="0"/>
              </a:rPr>
              <a:t>Student Rights and Responsibilities: Student Complaints (FLD Local) </a:t>
            </a:r>
            <a:r>
              <a:rPr lang="en-US" sz="2400" b="1" i="1" dirty="0">
                <a:solidFill>
                  <a:schemeClr val="accent2"/>
                </a:solidFill>
                <a:effectLst/>
                <a:ea typeface="Times New Roman" panose="02020603050405020304" pitchFamily="18" charset="0"/>
                <a:cs typeface="Aptos" panose="020B0004020202020204" pitchFamily="34" charset="0"/>
              </a:rPr>
              <a:t>Edits</a:t>
            </a:r>
            <a:endParaRPr lang="en-US" sz="2400" b="1" i="1" dirty="0">
              <a:solidFill>
                <a:schemeClr val="accent2"/>
              </a:solidFill>
              <a:effectLst/>
              <a:ea typeface="Aptos" panose="020B0004020202020204" pitchFamily="34" charset="0"/>
              <a:cs typeface="Aptos" panose="020B0004020202020204" pitchFamily="34" charset="0"/>
            </a:endParaRPr>
          </a:p>
          <a:p>
            <a:pPr marL="742950" marR="0" lvl="1" indent="-285750">
              <a:spcBef>
                <a:spcPts val="0"/>
              </a:spcBef>
              <a:spcAft>
                <a:spcPts val="0"/>
              </a:spcAft>
              <a:buFont typeface="Courier New" panose="02070309020205020404" pitchFamily="49" charset="0"/>
              <a:buChar char="o"/>
            </a:pPr>
            <a:r>
              <a:rPr lang="en-US" sz="2000" dirty="0">
                <a:ea typeface="Times New Roman" panose="02020603050405020304" pitchFamily="18" charset="0"/>
                <a:cs typeface="Aptos" panose="020B0004020202020204" pitchFamily="34" charset="0"/>
              </a:rPr>
              <a:t>Language has been reorganized to clarify the structure of grievance processes.</a:t>
            </a:r>
          </a:p>
          <a:p>
            <a:pPr marL="742950" marR="0" lvl="1" indent="-285750">
              <a:spcBef>
                <a:spcPts val="0"/>
              </a:spcBef>
              <a:spcAft>
                <a:spcPts val="0"/>
              </a:spcAft>
              <a:buFont typeface="Courier New" panose="02070309020205020404" pitchFamily="49" charset="0"/>
              <a:buChar char="o"/>
            </a:pPr>
            <a:r>
              <a:rPr lang="en-US" sz="2000" dirty="0">
                <a:ea typeface="Times New Roman" panose="02020603050405020304" pitchFamily="18" charset="0"/>
                <a:cs typeface="Aptos" panose="020B0004020202020204" pitchFamily="34" charset="0"/>
              </a:rPr>
              <a:t>Recommended revisions require the college to provide Notice to Students on the college's website to ensure appropriate due process.</a:t>
            </a:r>
          </a:p>
          <a:p>
            <a:pPr marL="742950" marR="0" lvl="1" indent="-285750">
              <a:spcBef>
                <a:spcPts val="0"/>
              </a:spcBef>
              <a:spcAft>
                <a:spcPts val="0"/>
              </a:spcAft>
              <a:buFont typeface="Courier New" panose="02070309020205020404" pitchFamily="49" charset="0"/>
              <a:buChar char="o"/>
            </a:pPr>
            <a:r>
              <a:rPr lang="en-US" sz="2000" dirty="0">
                <a:ea typeface="Times New Roman" panose="02020603050405020304" pitchFamily="18" charset="0"/>
                <a:cs typeface="Aptos" panose="020B0004020202020204" pitchFamily="34" charset="0"/>
              </a:rPr>
              <a:t>At Formal Process, language has been added to clarify that certain complaints must begin at the board level.</a:t>
            </a:r>
          </a:p>
          <a:p>
            <a:pPr marL="742950" marR="0" lvl="1" indent="-285750">
              <a:spcBef>
                <a:spcPts val="0"/>
              </a:spcBef>
              <a:spcAft>
                <a:spcPts val="0"/>
              </a:spcAft>
              <a:buFont typeface="Courier New" panose="02070309020205020404" pitchFamily="49" charset="0"/>
              <a:buChar char="o"/>
            </a:pPr>
            <a:r>
              <a:rPr lang="en-US" sz="2000" dirty="0">
                <a:ea typeface="Times New Roman" panose="02020603050405020304" pitchFamily="18" charset="0"/>
                <a:cs typeface="Aptos" panose="020B0004020202020204" pitchFamily="34" charset="0"/>
              </a:rPr>
              <a:t>Provisions have been added to provide clarity about what the Record includes, to allow a college to Remand a complaint for an incomplete record, and to allow a student to make an Audio Recording of a hearing under this policy.</a:t>
            </a:r>
          </a:p>
          <a:p>
            <a:pPr marL="742950" marR="0" lvl="1" indent="-285750">
              <a:spcBef>
                <a:spcPts val="0"/>
              </a:spcBef>
              <a:spcAft>
                <a:spcPts val="0"/>
              </a:spcAft>
              <a:buFont typeface="Courier New" panose="02070309020205020404" pitchFamily="49" charset="0"/>
              <a:buChar char="o"/>
            </a:pPr>
            <a:r>
              <a:rPr lang="en-US" sz="2000" dirty="0">
                <a:ea typeface="Times New Roman" panose="02020603050405020304" pitchFamily="18" charset="0"/>
                <a:cs typeface="Aptos" panose="020B0004020202020204" pitchFamily="34" charset="0"/>
              </a:rPr>
              <a:t>A cross reference has been updated to incorporate the reorganization of policies related to security personnel.</a:t>
            </a:r>
          </a:p>
        </p:txBody>
      </p:sp>
      <p:sp>
        <p:nvSpPr>
          <p:cNvPr id="6" name="Title 1">
            <a:extLst>
              <a:ext uri="{FF2B5EF4-FFF2-40B4-BE49-F238E27FC236}">
                <a16:creationId xmlns:a16="http://schemas.microsoft.com/office/drawing/2014/main" id="{62989200-1110-CB70-2418-2095E086BC52}"/>
              </a:ext>
            </a:extLst>
          </p:cNvPr>
          <p:cNvSpPr txBox="1">
            <a:spLocks/>
          </p:cNvSpPr>
          <p:nvPr/>
        </p:nvSpPr>
        <p:spPr>
          <a:xfrm>
            <a:off x="1477718" y="296301"/>
            <a:ext cx="8995275" cy="664917"/>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rgbClr val="003366"/>
                </a:solidFill>
                <a:effectLst/>
                <a:uLnTx/>
                <a:uFillTx/>
                <a:latin typeface="Century Gothic" panose="020B0502020202020204" pitchFamily="34" charset="0"/>
                <a:ea typeface="+mj-ea"/>
                <a:cs typeface="+mj-cs"/>
              </a:rPr>
              <a:t>Section F – Students</a:t>
            </a:r>
          </a:p>
        </p:txBody>
      </p:sp>
      <p:sp>
        <p:nvSpPr>
          <p:cNvPr id="7" name="Rectangle 6">
            <a:extLst>
              <a:ext uri="{FF2B5EF4-FFF2-40B4-BE49-F238E27FC236}">
                <a16:creationId xmlns:a16="http://schemas.microsoft.com/office/drawing/2014/main" id="{A1F3560A-634A-E923-5254-8DF8CB6FBFD8}"/>
              </a:ext>
            </a:extLst>
          </p:cNvPr>
          <p:cNvSpPr/>
          <p:nvPr/>
        </p:nvSpPr>
        <p:spPr>
          <a:xfrm>
            <a:off x="1586235" y="910178"/>
            <a:ext cx="8778240" cy="90158"/>
          </a:xfrm>
          <a:prstGeom prst="rect">
            <a:avLst/>
          </a:prstGeom>
          <a:solidFill>
            <a:srgbClr val="FF6600"/>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791225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14DE760F-DA42-40BC-8740-B727609EAA3A}"/>
              </a:ext>
            </a:extLst>
          </p:cNvPr>
          <p:cNvSpPr/>
          <p:nvPr/>
        </p:nvSpPr>
        <p:spPr>
          <a:xfrm>
            <a:off x="0" y="5878286"/>
            <a:ext cx="12192000" cy="979714"/>
          </a:xfrm>
          <a:prstGeom prst="rect">
            <a:avLst/>
          </a:prstGeom>
          <a:gradFill>
            <a:gsLst>
              <a:gs pos="0">
                <a:srgbClr val="003C71"/>
              </a:gs>
              <a:gs pos="100000">
                <a:srgbClr val="00203E"/>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a:extLst>
              <a:ext uri="{FF2B5EF4-FFF2-40B4-BE49-F238E27FC236}">
                <a16:creationId xmlns:a16="http://schemas.microsoft.com/office/drawing/2014/main" id="{CB1FC540-0844-4E4B-A557-D0292217ACC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0547" y="6021207"/>
            <a:ext cx="3914792" cy="599734"/>
          </a:xfrm>
          <a:prstGeom prst="rect">
            <a:avLst/>
          </a:prstGeom>
        </p:spPr>
      </p:pic>
      <p:sp>
        <p:nvSpPr>
          <p:cNvPr id="3" name="TextBox 2">
            <a:extLst>
              <a:ext uri="{FF2B5EF4-FFF2-40B4-BE49-F238E27FC236}">
                <a16:creationId xmlns:a16="http://schemas.microsoft.com/office/drawing/2014/main" id="{21C8E929-6FF5-BD46-388F-CFDE6E3B1024}"/>
              </a:ext>
            </a:extLst>
          </p:cNvPr>
          <p:cNvSpPr txBox="1"/>
          <p:nvPr/>
        </p:nvSpPr>
        <p:spPr>
          <a:xfrm>
            <a:off x="486335" y="1416901"/>
            <a:ext cx="11391900" cy="2923877"/>
          </a:xfrm>
          <a:prstGeom prst="rect">
            <a:avLst/>
          </a:prstGeom>
          <a:noFill/>
        </p:spPr>
        <p:txBody>
          <a:bodyPr wrap="square">
            <a:spAutoFit/>
          </a:bodyPr>
          <a:lstStyle/>
          <a:p>
            <a:pPr marL="342900" marR="0" lvl="0" indent="-342900">
              <a:spcBef>
                <a:spcPts val="0"/>
              </a:spcBef>
              <a:spcAft>
                <a:spcPts val="0"/>
              </a:spcAft>
              <a:buFont typeface="Symbol" panose="05050102010706020507" pitchFamily="18" charset="2"/>
              <a:buChar char=""/>
            </a:pPr>
            <a:r>
              <a:rPr lang="en-US" sz="2400" b="1" dirty="0">
                <a:solidFill>
                  <a:srgbClr val="003C71"/>
                </a:solidFill>
                <a:effectLst/>
                <a:ea typeface="Times New Roman" panose="02020603050405020304" pitchFamily="18" charset="0"/>
                <a:cs typeface="Aptos" panose="020B0004020202020204" pitchFamily="34" charset="0"/>
              </a:rPr>
              <a:t>Public Complaints and Hearings (GB Local) </a:t>
            </a:r>
            <a:r>
              <a:rPr lang="en-US" sz="2400" b="1" i="1" dirty="0">
                <a:solidFill>
                  <a:schemeClr val="accent2"/>
                </a:solidFill>
                <a:effectLst/>
                <a:ea typeface="Times New Roman" panose="02020603050405020304" pitchFamily="18" charset="0"/>
                <a:cs typeface="Aptos" panose="020B0004020202020204" pitchFamily="34" charset="0"/>
              </a:rPr>
              <a:t>Edits</a:t>
            </a:r>
            <a:endParaRPr lang="en-US" sz="2400" b="1" i="1" dirty="0">
              <a:solidFill>
                <a:schemeClr val="accent2"/>
              </a:solidFill>
              <a:effectLst/>
              <a:ea typeface="Aptos" panose="020B0004020202020204" pitchFamily="34" charset="0"/>
              <a:cs typeface="Aptos" panose="020B0004020202020204" pitchFamily="34" charset="0"/>
            </a:endParaRPr>
          </a:p>
          <a:p>
            <a:pPr marL="742950" marR="0" lvl="1" indent="-285750">
              <a:spcBef>
                <a:spcPts val="0"/>
              </a:spcBef>
              <a:spcAft>
                <a:spcPts val="0"/>
              </a:spcAft>
              <a:buFont typeface="Courier New" panose="02070309020205020404" pitchFamily="49" charset="0"/>
              <a:buChar char="o"/>
            </a:pPr>
            <a:r>
              <a:rPr lang="en-US" sz="2000" dirty="0">
                <a:ea typeface="Times New Roman" panose="02020603050405020304" pitchFamily="18" charset="0"/>
                <a:cs typeface="Aptos" panose="020B0004020202020204" pitchFamily="34" charset="0"/>
              </a:rPr>
              <a:t>Language has been reorganized to clarify the structure of grievance processes.</a:t>
            </a:r>
          </a:p>
          <a:p>
            <a:pPr marL="742950" marR="0" lvl="1" indent="-285750">
              <a:spcBef>
                <a:spcPts val="0"/>
              </a:spcBef>
              <a:spcAft>
                <a:spcPts val="0"/>
              </a:spcAft>
              <a:buFont typeface="Courier New" panose="02070309020205020404" pitchFamily="49" charset="0"/>
              <a:buChar char="o"/>
            </a:pPr>
            <a:r>
              <a:rPr lang="en-US" sz="2000" dirty="0">
                <a:ea typeface="Times New Roman" panose="02020603050405020304" pitchFamily="18" charset="0"/>
                <a:cs typeface="Aptos" panose="020B0004020202020204" pitchFamily="34" charset="0"/>
              </a:rPr>
              <a:t>At Formal Process, language has been added to clarify that certain complaints must begin at the board level.</a:t>
            </a:r>
          </a:p>
          <a:p>
            <a:pPr marL="742950" marR="0" lvl="1" indent="-285750">
              <a:spcBef>
                <a:spcPts val="0"/>
              </a:spcBef>
              <a:spcAft>
                <a:spcPts val="0"/>
              </a:spcAft>
              <a:buFont typeface="Courier New" panose="02070309020205020404" pitchFamily="49" charset="0"/>
              <a:buChar char="o"/>
            </a:pPr>
            <a:r>
              <a:rPr lang="en-US" sz="2000" dirty="0">
                <a:ea typeface="Times New Roman" panose="02020603050405020304" pitchFamily="18" charset="0"/>
                <a:cs typeface="Aptos" panose="020B0004020202020204" pitchFamily="34" charset="0"/>
              </a:rPr>
              <a:t>Provisions have been added to provide clarity about what the Record includes, to allow a college to Remand a complaint for an incomplete record, and to allow an individual to make an Audio Recording of a hearing under this policy.</a:t>
            </a:r>
          </a:p>
          <a:p>
            <a:pPr marL="742950" marR="0" lvl="1" indent="-285750">
              <a:spcBef>
                <a:spcPts val="0"/>
              </a:spcBef>
              <a:spcAft>
                <a:spcPts val="0"/>
              </a:spcAft>
              <a:buFont typeface="Courier New" panose="02070309020205020404" pitchFamily="49" charset="0"/>
              <a:buChar char="o"/>
            </a:pPr>
            <a:r>
              <a:rPr lang="en-US" sz="2000" dirty="0">
                <a:ea typeface="Times New Roman" panose="02020603050405020304" pitchFamily="18" charset="0"/>
                <a:cs typeface="Aptos" panose="020B0004020202020204" pitchFamily="34" charset="0"/>
              </a:rPr>
              <a:t>A cross reference has been updated to incorporate the reorganization of policies related to security personnel.</a:t>
            </a:r>
          </a:p>
        </p:txBody>
      </p:sp>
      <p:sp>
        <p:nvSpPr>
          <p:cNvPr id="6" name="Title 1">
            <a:extLst>
              <a:ext uri="{FF2B5EF4-FFF2-40B4-BE49-F238E27FC236}">
                <a16:creationId xmlns:a16="http://schemas.microsoft.com/office/drawing/2014/main" id="{62989200-1110-CB70-2418-2095E086BC52}"/>
              </a:ext>
            </a:extLst>
          </p:cNvPr>
          <p:cNvSpPr txBox="1">
            <a:spLocks/>
          </p:cNvSpPr>
          <p:nvPr/>
        </p:nvSpPr>
        <p:spPr>
          <a:xfrm>
            <a:off x="1477718" y="173800"/>
            <a:ext cx="8995275" cy="664917"/>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rgbClr val="003366"/>
                </a:solidFill>
                <a:effectLst/>
                <a:uLnTx/>
                <a:uFillTx/>
                <a:latin typeface="Century Gothic" panose="020B0502020202020204" pitchFamily="34" charset="0"/>
                <a:ea typeface="+mj-ea"/>
                <a:cs typeface="+mj-cs"/>
              </a:rPr>
              <a:t>Section G – Community &amp; Governmental Relations</a:t>
            </a:r>
          </a:p>
        </p:txBody>
      </p:sp>
      <p:sp>
        <p:nvSpPr>
          <p:cNvPr id="7" name="Rectangle 6">
            <a:extLst>
              <a:ext uri="{FF2B5EF4-FFF2-40B4-BE49-F238E27FC236}">
                <a16:creationId xmlns:a16="http://schemas.microsoft.com/office/drawing/2014/main" id="{A1F3560A-634A-E923-5254-8DF8CB6FBFD8}"/>
              </a:ext>
            </a:extLst>
          </p:cNvPr>
          <p:cNvSpPr/>
          <p:nvPr/>
        </p:nvSpPr>
        <p:spPr>
          <a:xfrm>
            <a:off x="1586235" y="1205009"/>
            <a:ext cx="8778240" cy="90158"/>
          </a:xfrm>
          <a:prstGeom prst="rect">
            <a:avLst/>
          </a:prstGeom>
          <a:solidFill>
            <a:srgbClr val="FF6600"/>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4692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407DE78D-FE79-4F31-8775-B7D8A8CDD7F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9624" y="5763041"/>
            <a:ext cx="2465294" cy="912916"/>
          </a:xfrm>
          <a:prstGeom prst="rect">
            <a:avLst/>
          </a:prstGeom>
        </p:spPr>
      </p:pic>
      <p:sp>
        <p:nvSpPr>
          <p:cNvPr id="2" name="TextBox 1">
            <a:extLst>
              <a:ext uri="{FF2B5EF4-FFF2-40B4-BE49-F238E27FC236}">
                <a16:creationId xmlns:a16="http://schemas.microsoft.com/office/drawing/2014/main" id="{5F2BC8EC-D450-5738-141A-4A57CE731656}"/>
              </a:ext>
            </a:extLst>
          </p:cNvPr>
          <p:cNvSpPr txBox="1"/>
          <p:nvPr/>
        </p:nvSpPr>
        <p:spPr>
          <a:xfrm>
            <a:off x="2455160" y="2359080"/>
            <a:ext cx="6958957" cy="830997"/>
          </a:xfrm>
          <a:prstGeom prst="rect">
            <a:avLst/>
          </a:prstGeom>
          <a:noFill/>
        </p:spPr>
        <p:txBody>
          <a:bodyPr wrap="none" rtlCol="0">
            <a:spAutoFit/>
          </a:bodyPr>
          <a:lstStyle/>
          <a:p>
            <a:pPr algn="ctr"/>
            <a:r>
              <a:rPr lang="en-US" sz="4800" b="1" dirty="0">
                <a:solidFill>
                  <a:schemeClr val="bg1"/>
                </a:solidFill>
                <a:latin typeface="Century Gothic" panose="020B0502020202020204" pitchFamily="34" charset="0"/>
              </a:rPr>
              <a:t>Misc. General Updates</a:t>
            </a:r>
          </a:p>
        </p:txBody>
      </p:sp>
    </p:spTree>
    <p:extLst>
      <p:ext uri="{BB962C8B-B14F-4D97-AF65-F5344CB8AC3E}">
        <p14:creationId xmlns:p14="http://schemas.microsoft.com/office/powerpoint/2010/main" val="2915428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14DE760F-DA42-40BC-8740-B727609EAA3A}"/>
              </a:ext>
            </a:extLst>
          </p:cNvPr>
          <p:cNvSpPr/>
          <p:nvPr/>
        </p:nvSpPr>
        <p:spPr>
          <a:xfrm>
            <a:off x="0" y="5878286"/>
            <a:ext cx="12192000" cy="979714"/>
          </a:xfrm>
          <a:prstGeom prst="rect">
            <a:avLst/>
          </a:prstGeom>
          <a:gradFill>
            <a:gsLst>
              <a:gs pos="0">
                <a:srgbClr val="003C71"/>
              </a:gs>
              <a:gs pos="100000">
                <a:srgbClr val="00203E"/>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a:extLst>
              <a:ext uri="{FF2B5EF4-FFF2-40B4-BE49-F238E27FC236}">
                <a16:creationId xmlns:a16="http://schemas.microsoft.com/office/drawing/2014/main" id="{CB1FC540-0844-4E4B-A557-D0292217ACC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0547" y="6021207"/>
            <a:ext cx="3914792" cy="599734"/>
          </a:xfrm>
          <a:prstGeom prst="rect">
            <a:avLst/>
          </a:prstGeom>
        </p:spPr>
      </p:pic>
      <p:sp>
        <p:nvSpPr>
          <p:cNvPr id="3" name="TextBox 2">
            <a:extLst>
              <a:ext uri="{FF2B5EF4-FFF2-40B4-BE49-F238E27FC236}">
                <a16:creationId xmlns:a16="http://schemas.microsoft.com/office/drawing/2014/main" id="{21C8E929-6FF5-BD46-388F-CFDE6E3B1024}"/>
              </a:ext>
            </a:extLst>
          </p:cNvPr>
          <p:cNvSpPr txBox="1"/>
          <p:nvPr/>
        </p:nvSpPr>
        <p:spPr>
          <a:xfrm>
            <a:off x="486335" y="1198277"/>
            <a:ext cx="11391900" cy="4647426"/>
          </a:xfrm>
          <a:prstGeom prst="rect">
            <a:avLst/>
          </a:prstGeom>
          <a:noFill/>
        </p:spPr>
        <p:txBody>
          <a:bodyPr wrap="square">
            <a:spAutoFit/>
          </a:bodyPr>
          <a:lstStyle/>
          <a:p>
            <a:pPr marL="342900" marR="0" lvl="0" indent="-342900">
              <a:spcBef>
                <a:spcPts val="0"/>
              </a:spcBef>
              <a:spcAft>
                <a:spcPts val="0"/>
              </a:spcAft>
              <a:buFont typeface="Symbol" panose="05050102010706020507" pitchFamily="18" charset="2"/>
              <a:buChar char=""/>
            </a:pPr>
            <a:r>
              <a:rPr lang="en-US" sz="2400" b="1" dirty="0">
                <a:solidFill>
                  <a:srgbClr val="003C71"/>
                </a:solidFill>
                <a:effectLst/>
                <a:ea typeface="Times New Roman" panose="02020603050405020304" pitchFamily="18" charset="0"/>
                <a:cs typeface="Aptos" panose="020B0004020202020204" pitchFamily="34" charset="0"/>
              </a:rPr>
              <a:t>College District Governance (BA Local) </a:t>
            </a:r>
            <a:r>
              <a:rPr lang="en-US" sz="2400" b="1" i="1" dirty="0">
                <a:solidFill>
                  <a:schemeClr val="accent2"/>
                </a:solidFill>
                <a:effectLst/>
                <a:ea typeface="Times New Roman" panose="02020603050405020304" pitchFamily="18" charset="0"/>
                <a:cs typeface="Aptos" panose="020B0004020202020204" pitchFamily="34" charset="0"/>
              </a:rPr>
              <a:t>Removal</a:t>
            </a:r>
          </a:p>
          <a:p>
            <a:pPr marL="342900" indent="-342900">
              <a:buFont typeface="Symbol" panose="05050102010706020507" pitchFamily="18" charset="2"/>
              <a:buChar char=""/>
            </a:pPr>
            <a:r>
              <a:rPr lang="en-US" sz="2400" b="1" dirty="0">
                <a:solidFill>
                  <a:srgbClr val="003C71"/>
                </a:solidFill>
                <a:ea typeface="Times New Roman" panose="02020603050405020304" pitchFamily="18" charset="0"/>
                <a:cs typeface="Aptos" panose="020B0004020202020204" pitchFamily="34" charset="0"/>
              </a:rPr>
              <a:t>College District Governance: Board Legal Status (BAA Local) </a:t>
            </a:r>
            <a:r>
              <a:rPr lang="en-US" sz="2400" b="1" i="1" dirty="0">
                <a:solidFill>
                  <a:schemeClr val="accent2"/>
                </a:solidFill>
                <a:ea typeface="Times New Roman" panose="02020603050405020304" pitchFamily="18" charset="0"/>
                <a:cs typeface="Aptos" panose="020B0004020202020204" pitchFamily="34" charset="0"/>
              </a:rPr>
              <a:t>Addition</a:t>
            </a:r>
          </a:p>
          <a:p>
            <a:pPr marL="800100" lvl="1" indent="-342900">
              <a:buFont typeface="Courier New" panose="02070309020205020404" pitchFamily="49" charset="0"/>
              <a:buChar char="o"/>
            </a:pPr>
            <a:r>
              <a:rPr lang="en-US" sz="2000" dirty="0">
                <a:effectLst/>
                <a:ea typeface="Times New Roman" panose="02020603050405020304" pitchFamily="18" charset="0"/>
                <a:cs typeface="Aptos" panose="020B0004020202020204" pitchFamily="34" charset="0"/>
              </a:rPr>
              <a:t>Removal of BA(Local) and language from policy BA has been moved to BAA(Local) to accommodate the reorganization of policies related to college district governance </a:t>
            </a:r>
            <a:br>
              <a:rPr lang="en-US" sz="2000" dirty="0">
                <a:effectLst/>
                <a:ea typeface="Times New Roman" panose="02020603050405020304" pitchFamily="18" charset="0"/>
                <a:cs typeface="Aptos" panose="020B0004020202020204" pitchFamily="34" charset="0"/>
              </a:rPr>
            </a:br>
            <a:endParaRPr lang="en-US" sz="2000" dirty="0">
              <a:effectLst/>
              <a:ea typeface="Aptos" panose="020B0004020202020204" pitchFamily="34" charset="0"/>
              <a:cs typeface="Aptos" panose="020B0004020202020204" pitchFamily="34" charset="0"/>
            </a:endParaRPr>
          </a:p>
          <a:p>
            <a:pPr marL="342900" marR="0" lvl="0" indent="-342900">
              <a:spcBef>
                <a:spcPts val="0"/>
              </a:spcBef>
              <a:spcAft>
                <a:spcPts val="0"/>
              </a:spcAft>
              <a:buFont typeface="Symbol" panose="05050102010706020507" pitchFamily="18" charset="2"/>
              <a:buChar char=""/>
            </a:pPr>
            <a:r>
              <a:rPr lang="en-US" sz="2400" b="1" dirty="0">
                <a:solidFill>
                  <a:srgbClr val="003C71"/>
                </a:solidFill>
                <a:effectLst/>
                <a:ea typeface="Times New Roman" panose="02020603050405020304" pitchFamily="18" charset="0"/>
                <a:cs typeface="Aptos" panose="020B0004020202020204" pitchFamily="34" charset="0"/>
              </a:rPr>
              <a:t>Board Members: Authority (BBE Local) </a:t>
            </a:r>
            <a:r>
              <a:rPr lang="en-US" sz="2400" b="1" i="1" dirty="0">
                <a:solidFill>
                  <a:schemeClr val="accent2"/>
                </a:solidFill>
                <a:effectLst/>
                <a:ea typeface="Times New Roman" panose="02020603050405020304" pitchFamily="18" charset="0"/>
                <a:cs typeface="Aptos" panose="020B0004020202020204" pitchFamily="34" charset="0"/>
              </a:rPr>
              <a:t>Edits</a:t>
            </a:r>
            <a:endParaRPr lang="en-US" sz="2400" b="1" i="1" dirty="0">
              <a:solidFill>
                <a:schemeClr val="accent2"/>
              </a:solidFill>
              <a:effectLst/>
              <a:ea typeface="Aptos" panose="020B0004020202020204" pitchFamily="34" charset="0"/>
              <a:cs typeface="Aptos" panose="020B0004020202020204" pitchFamily="34" charset="0"/>
            </a:endParaRPr>
          </a:p>
          <a:p>
            <a:pPr marL="742950" marR="0" lvl="1" indent="-285750">
              <a:spcBef>
                <a:spcPts val="0"/>
              </a:spcBef>
              <a:spcAft>
                <a:spcPts val="0"/>
              </a:spcAft>
              <a:buFont typeface="Courier New" panose="02070309020205020404" pitchFamily="49" charset="0"/>
              <a:buChar char="o"/>
            </a:pPr>
            <a:r>
              <a:rPr lang="en-US" sz="2000" dirty="0">
                <a:effectLst/>
                <a:ea typeface="Times New Roman" panose="02020603050405020304" pitchFamily="18" charset="0"/>
                <a:cs typeface="Aptos" panose="020B0004020202020204" pitchFamily="34" charset="0"/>
              </a:rPr>
              <a:t>Recommended revisions to this policy address HB 4310, which establishes a procedure for board members to access records maintained by the college while preserving the Confidentiality of those records.</a:t>
            </a:r>
          </a:p>
          <a:p>
            <a:pPr marL="742950" marR="0" lvl="1" indent="-285750">
              <a:spcBef>
                <a:spcPts val="0"/>
              </a:spcBef>
              <a:spcAft>
                <a:spcPts val="0"/>
              </a:spcAft>
              <a:buFont typeface="Courier New" panose="02070309020205020404" pitchFamily="49" charset="0"/>
              <a:buChar char="o"/>
            </a:pPr>
            <a:endParaRPr lang="en-US" sz="2000" dirty="0">
              <a:ea typeface="Times New Roman" panose="02020603050405020304" pitchFamily="18" charset="0"/>
              <a:cs typeface="Aptos" panose="020B0004020202020204" pitchFamily="34" charset="0"/>
            </a:endParaRPr>
          </a:p>
          <a:p>
            <a:pPr marL="342900" marR="0" lvl="0" indent="-342900">
              <a:spcBef>
                <a:spcPts val="0"/>
              </a:spcBef>
              <a:spcAft>
                <a:spcPts val="0"/>
              </a:spcAft>
              <a:buFont typeface="Symbol" panose="05050102010706020507" pitchFamily="18" charset="2"/>
              <a:buChar char=""/>
            </a:pPr>
            <a:r>
              <a:rPr lang="en-US" sz="2400" b="1" dirty="0">
                <a:solidFill>
                  <a:srgbClr val="003C71"/>
                </a:solidFill>
                <a:effectLst/>
                <a:ea typeface="Times New Roman" panose="02020603050405020304" pitchFamily="18" charset="0"/>
                <a:cs typeface="Aptos" panose="020B0004020202020204" pitchFamily="34" charset="0"/>
              </a:rPr>
              <a:t>Board Meetings (BD Local) </a:t>
            </a:r>
            <a:r>
              <a:rPr lang="en-US" sz="2400" b="1" i="1" dirty="0">
                <a:solidFill>
                  <a:schemeClr val="accent2"/>
                </a:solidFill>
                <a:effectLst/>
                <a:ea typeface="Times New Roman" panose="02020603050405020304" pitchFamily="18" charset="0"/>
                <a:cs typeface="Aptos" panose="020B0004020202020204" pitchFamily="34" charset="0"/>
              </a:rPr>
              <a:t>Edits</a:t>
            </a:r>
            <a:endParaRPr lang="en-US" sz="2400" b="1" i="1" dirty="0">
              <a:solidFill>
                <a:schemeClr val="accent2"/>
              </a:solidFill>
              <a:effectLst/>
              <a:ea typeface="Aptos" panose="020B0004020202020204" pitchFamily="34" charset="0"/>
              <a:cs typeface="Aptos" panose="020B0004020202020204" pitchFamily="34" charset="0"/>
            </a:endParaRPr>
          </a:p>
          <a:p>
            <a:pPr marL="742950" marR="0" lvl="1" indent="-285750">
              <a:spcBef>
                <a:spcPts val="0"/>
              </a:spcBef>
              <a:spcAft>
                <a:spcPts val="0"/>
              </a:spcAft>
              <a:buFont typeface="Courier New" panose="02070309020205020404" pitchFamily="49" charset="0"/>
              <a:buChar char="o"/>
            </a:pPr>
            <a:r>
              <a:rPr lang="en-US" sz="2000" dirty="0">
                <a:effectLst/>
                <a:ea typeface="Times New Roman" panose="02020603050405020304" pitchFamily="18" charset="0"/>
                <a:cs typeface="Aptos" panose="020B0004020202020204" pitchFamily="34" charset="0"/>
              </a:rPr>
              <a:t>Recommended revisions to this policy incorporate HB 1522, which updates the meeting notice requirements under the Open Meetings Act to require that notice of a meeting be posted three business days before the scheduled date of a meeting, at Notice to Members.</a:t>
            </a:r>
          </a:p>
        </p:txBody>
      </p:sp>
      <p:sp>
        <p:nvSpPr>
          <p:cNvPr id="6" name="Title 1">
            <a:extLst>
              <a:ext uri="{FF2B5EF4-FFF2-40B4-BE49-F238E27FC236}">
                <a16:creationId xmlns:a16="http://schemas.microsoft.com/office/drawing/2014/main" id="{62989200-1110-CB70-2418-2095E086BC52}"/>
              </a:ext>
            </a:extLst>
          </p:cNvPr>
          <p:cNvSpPr txBox="1">
            <a:spLocks/>
          </p:cNvSpPr>
          <p:nvPr/>
        </p:nvSpPr>
        <p:spPr>
          <a:xfrm>
            <a:off x="2237501" y="379122"/>
            <a:ext cx="7716997" cy="664917"/>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rgbClr val="003366"/>
                </a:solidFill>
                <a:effectLst/>
                <a:uLnTx/>
                <a:uFillTx/>
                <a:latin typeface="Century Gothic" panose="020B0502020202020204" pitchFamily="34" charset="0"/>
                <a:ea typeface="+mj-ea"/>
                <a:cs typeface="+mj-cs"/>
              </a:rPr>
              <a:t>Section B – Local Governance</a:t>
            </a:r>
          </a:p>
        </p:txBody>
      </p:sp>
      <p:sp>
        <p:nvSpPr>
          <p:cNvPr id="2" name="Rectangle 1">
            <a:extLst>
              <a:ext uri="{FF2B5EF4-FFF2-40B4-BE49-F238E27FC236}">
                <a16:creationId xmlns:a16="http://schemas.microsoft.com/office/drawing/2014/main" id="{E2054058-4F88-D3BD-5D94-2F2023D46BAA}"/>
              </a:ext>
            </a:extLst>
          </p:cNvPr>
          <p:cNvSpPr/>
          <p:nvPr/>
        </p:nvSpPr>
        <p:spPr>
          <a:xfrm>
            <a:off x="1586235" y="910178"/>
            <a:ext cx="8778240" cy="90158"/>
          </a:xfrm>
          <a:prstGeom prst="rect">
            <a:avLst/>
          </a:prstGeom>
          <a:solidFill>
            <a:srgbClr val="FF6600"/>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600800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14DE760F-DA42-40BC-8740-B727609EAA3A}"/>
              </a:ext>
            </a:extLst>
          </p:cNvPr>
          <p:cNvSpPr/>
          <p:nvPr/>
        </p:nvSpPr>
        <p:spPr>
          <a:xfrm>
            <a:off x="0" y="5878286"/>
            <a:ext cx="12192000" cy="979714"/>
          </a:xfrm>
          <a:prstGeom prst="rect">
            <a:avLst/>
          </a:prstGeom>
          <a:gradFill>
            <a:gsLst>
              <a:gs pos="0">
                <a:srgbClr val="003C71"/>
              </a:gs>
              <a:gs pos="100000">
                <a:srgbClr val="00203E"/>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a:extLst>
              <a:ext uri="{FF2B5EF4-FFF2-40B4-BE49-F238E27FC236}">
                <a16:creationId xmlns:a16="http://schemas.microsoft.com/office/drawing/2014/main" id="{CB1FC540-0844-4E4B-A557-D0292217ACC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0547" y="6021207"/>
            <a:ext cx="3914792" cy="599734"/>
          </a:xfrm>
          <a:prstGeom prst="rect">
            <a:avLst/>
          </a:prstGeom>
        </p:spPr>
      </p:pic>
      <p:sp>
        <p:nvSpPr>
          <p:cNvPr id="3" name="TextBox 2">
            <a:extLst>
              <a:ext uri="{FF2B5EF4-FFF2-40B4-BE49-F238E27FC236}">
                <a16:creationId xmlns:a16="http://schemas.microsoft.com/office/drawing/2014/main" id="{21C8E929-6FF5-BD46-388F-CFDE6E3B1024}"/>
              </a:ext>
            </a:extLst>
          </p:cNvPr>
          <p:cNvSpPr txBox="1"/>
          <p:nvPr/>
        </p:nvSpPr>
        <p:spPr>
          <a:xfrm>
            <a:off x="486335" y="1198277"/>
            <a:ext cx="11391900" cy="3600986"/>
          </a:xfrm>
          <a:prstGeom prst="rect">
            <a:avLst/>
          </a:prstGeom>
          <a:noFill/>
        </p:spPr>
        <p:txBody>
          <a:bodyPr wrap="square">
            <a:spAutoFit/>
          </a:bodyPr>
          <a:lstStyle/>
          <a:p>
            <a:pPr marL="342900" marR="0" lvl="0" indent="-342900">
              <a:spcBef>
                <a:spcPts val="0"/>
              </a:spcBef>
              <a:spcAft>
                <a:spcPts val="0"/>
              </a:spcAft>
              <a:buFont typeface="Symbol" panose="05050102010706020507" pitchFamily="18" charset="2"/>
              <a:buChar char=""/>
            </a:pPr>
            <a:r>
              <a:rPr lang="en-US" sz="2400" b="1" dirty="0">
                <a:solidFill>
                  <a:srgbClr val="003C71"/>
                </a:solidFill>
                <a:ea typeface="Times New Roman" panose="02020603050405020304" pitchFamily="18" charset="0"/>
                <a:cs typeface="Aptos" panose="020B0004020202020204" pitchFamily="34" charset="0"/>
              </a:rPr>
              <a:t>Accounting Inventories </a:t>
            </a:r>
            <a:r>
              <a:rPr lang="en-US" sz="2400" b="1" dirty="0">
                <a:solidFill>
                  <a:srgbClr val="003C71"/>
                </a:solidFill>
                <a:effectLst/>
                <a:ea typeface="Times New Roman" panose="02020603050405020304" pitchFamily="18" charset="0"/>
                <a:cs typeface="Aptos" panose="020B0004020202020204" pitchFamily="34" charset="0"/>
              </a:rPr>
              <a:t>(CDB Local) </a:t>
            </a:r>
            <a:r>
              <a:rPr lang="en-US" sz="2400" b="1" i="1" dirty="0">
                <a:solidFill>
                  <a:schemeClr val="accent2"/>
                </a:solidFill>
                <a:effectLst/>
                <a:ea typeface="Times New Roman" panose="02020603050405020304" pitchFamily="18" charset="0"/>
                <a:cs typeface="Aptos" panose="020B0004020202020204" pitchFamily="34" charset="0"/>
              </a:rPr>
              <a:t>Edits</a:t>
            </a:r>
            <a:endParaRPr lang="en-US" sz="2400" b="1" i="1" dirty="0">
              <a:solidFill>
                <a:schemeClr val="accent2"/>
              </a:solidFill>
              <a:effectLst/>
              <a:ea typeface="Aptos" panose="020B0004020202020204" pitchFamily="34" charset="0"/>
              <a:cs typeface="Aptos" panose="020B0004020202020204" pitchFamily="34" charset="0"/>
            </a:endParaRPr>
          </a:p>
          <a:p>
            <a:pPr marL="742950" marR="0" lvl="1" indent="-285750">
              <a:spcBef>
                <a:spcPts val="0"/>
              </a:spcBef>
              <a:spcAft>
                <a:spcPts val="0"/>
              </a:spcAft>
              <a:buFont typeface="Courier New" panose="02070309020205020404" pitchFamily="49" charset="0"/>
              <a:buChar char="o"/>
            </a:pPr>
            <a:r>
              <a:rPr lang="en-US" sz="2000" dirty="0">
                <a:ea typeface="Times New Roman" panose="02020603050405020304" pitchFamily="18" charset="0"/>
                <a:cs typeface="Aptos" panose="020B0004020202020204" pitchFamily="34" charset="0"/>
              </a:rPr>
              <a:t>Recommended revisions address the Budget Requirements and Annual Financial Reporting Requirements for Texas Public Community Colleges, Fiscal Year 2025, which was recently released by the Coordinating Board. The document updates the definition of capital assets to recommend, rather than require as in prior years, a minimum capitalization threshold of $5,000. The revisions permit a community college to choose the threshold at which assets are capitalized.</a:t>
            </a:r>
          </a:p>
          <a:p>
            <a:pPr marL="742950" marR="0" lvl="1" indent="-285750">
              <a:spcBef>
                <a:spcPts val="0"/>
              </a:spcBef>
              <a:spcAft>
                <a:spcPts val="0"/>
              </a:spcAft>
              <a:buFont typeface="Courier New" panose="02070309020205020404" pitchFamily="49" charset="0"/>
              <a:buChar char="o"/>
            </a:pPr>
            <a:r>
              <a:rPr lang="en-US" sz="2000" b="1" dirty="0">
                <a:ea typeface="Times New Roman" panose="02020603050405020304" pitchFamily="18" charset="0"/>
                <a:cs typeface="Aptos" panose="020B0004020202020204" pitchFamily="34" charset="0"/>
              </a:rPr>
              <a:t>Updating threshold from $5,000 to $10,000</a:t>
            </a:r>
          </a:p>
          <a:p>
            <a:pPr marL="742950" marR="0" lvl="1" indent="-285750">
              <a:spcBef>
                <a:spcPts val="0"/>
              </a:spcBef>
              <a:spcAft>
                <a:spcPts val="0"/>
              </a:spcAft>
              <a:buFont typeface="Courier New" panose="02070309020205020404" pitchFamily="49" charset="0"/>
              <a:buChar char="o"/>
            </a:pPr>
            <a:endParaRPr lang="en-US" sz="2000" dirty="0">
              <a:ea typeface="Times New Roman" panose="02020603050405020304" pitchFamily="18" charset="0"/>
              <a:cs typeface="Aptos" panose="020B0004020202020204" pitchFamily="34" charset="0"/>
            </a:endParaRPr>
          </a:p>
          <a:p>
            <a:pPr marL="342900" marR="0" lvl="0" indent="-342900">
              <a:spcBef>
                <a:spcPts val="0"/>
              </a:spcBef>
              <a:spcAft>
                <a:spcPts val="0"/>
              </a:spcAft>
              <a:buFont typeface="Symbol" panose="05050102010706020507" pitchFamily="18" charset="2"/>
              <a:buChar char=""/>
            </a:pPr>
            <a:r>
              <a:rPr lang="en-US" sz="2400" b="1" dirty="0">
                <a:solidFill>
                  <a:srgbClr val="003C71"/>
                </a:solidFill>
                <a:effectLst/>
                <a:ea typeface="Times New Roman" panose="02020603050405020304" pitchFamily="18" charset="0"/>
                <a:cs typeface="Aptos" panose="020B0004020202020204" pitchFamily="34" charset="0"/>
              </a:rPr>
              <a:t>Facilities Planning (CL Local) </a:t>
            </a:r>
            <a:r>
              <a:rPr lang="en-US" sz="2400" b="1" i="1" dirty="0">
                <a:solidFill>
                  <a:schemeClr val="accent2"/>
                </a:solidFill>
                <a:effectLst/>
                <a:ea typeface="Times New Roman" panose="02020603050405020304" pitchFamily="18" charset="0"/>
                <a:cs typeface="Aptos" panose="020B0004020202020204" pitchFamily="34" charset="0"/>
              </a:rPr>
              <a:t>Addition of Policy</a:t>
            </a:r>
            <a:endParaRPr lang="en-US" sz="2400" b="1" i="1" dirty="0">
              <a:solidFill>
                <a:schemeClr val="accent2"/>
              </a:solidFill>
              <a:effectLst/>
              <a:ea typeface="Aptos" panose="020B0004020202020204" pitchFamily="34" charset="0"/>
              <a:cs typeface="Aptos" panose="020B0004020202020204" pitchFamily="34" charset="0"/>
            </a:endParaRPr>
          </a:p>
          <a:p>
            <a:pPr marL="742950" marR="0" lvl="1" indent="-285750">
              <a:spcBef>
                <a:spcPts val="0"/>
              </a:spcBef>
              <a:spcAft>
                <a:spcPts val="0"/>
              </a:spcAft>
              <a:buFont typeface="Courier New" panose="02070309020205020404" pitchFamily="49" charset="0"/>
              <a:buChar char="o"/>
            </a:pPr>
            <a:r>
              <a:rPr lang="en-US" sz="2000" dirty="0">
                <a:ea typeface="Times New Roman" panose="02020603050405020304" pitchFamily="18" charset="0"/>
                <a:cs typeface="Aptos" panose="020B0004020202020204" pitchFamily="34" charset="0"/>
              </a:rPr>
              <a:t>This new policy addresses SB 8 from the second special session, which requires a community college to designate certain private spaces by sex consistent with the bill’s provisions.</a:t>
            </a:r>
          </a:p>
        </p:txBody>
      </p:sp>
      <p:sp>
        <p:nvSpPr>
          <p:cNvPr id="6" name="Title 1">
            <a:extLst>
              <a:ext uri="{FF2B5EF4-FFF2-40B4-BE49-F238E27FC236}">
                <a16:creationId xmlns:a16="http://schemas.microsoft.com/office/drawing/2014/main" id="{62989200-1110-CB70-2418-2095E086BC52}"/>
              </a:ext>
            </a:extLst>
          </p:cNvPr>
          <p:cNvSpPr txBox="1">
            <a:spLocks/>
          </p:cNvSpPr>
          <p:nvPr/>
        </p:nvSpPr>
        <p:spPr>
          <a:xfrm>
            <a:off x="1477718" y="296301"/>
            <a:ext cx="8995275" cy="664917"/>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rgbClr val="003366"/>
                </a:solidFill>
                <a:effectLst/>
                <a:uLnTx/>
                <a:uFillTx/>
                <a:latin typeface="Century Gothic" panose="020B0502020202020204" pitchFamily="34" charset="0"/>
                <a:ea typeface="+mj-ea"/>
                <a:cs typeface="+mj-cs"/>
              </a:rPr>
              <a:t>Section C – Business &amp; Support Services</a:t>
            </a:r>
          </a:p>
        </p:txBody>
      </p:sp>
      <p:sp>
        <p:nvSpPr>
          <p:cNvPr id="7" name="Rectangle 6">
            <a:extLst>
              <a:ext uri="{FF2B5EF4-FFF2-40B4-BE49-F238E27FC236}">
                <a16:creationId xmlns:a16="http://schemas.microsoft.com/office/drawing/2014/main" id="{A1F3560A-634A-E923-5254-8DF8CB6FBFD8}"/>
              </a:ext>
            </a:extLst>
          </p:cNvPr>
          <p:cNvSpPr/>
          <p:nvPr/>
        </p:nvSpPr>
        <p:spPr>
          <a:xfrm>
            <a:off x="1586235" y="910178"/>
            <a:ext cx="8778240" cy="90158"/>
          </a:xfrm>
          <a:prstGeom prst="rect">
            <a:avLst/>
          </a:prstGeom>
          <a:solidFill>
            <a:srgbClr val="FF6600"/>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381568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14DE760F-DA42-40BC-8740-B727609EAA3A}"/>
              </a:ext>
            </a:extLst>
          </p:cNvPr>
          <p:cNvSpPr/>
          <p:nvPr/>
        </p:nvSpPr>
        <p:spPr>
          <a:xfrm>
            <a:off x="0" y="5878286"/>
            <a:ext cx="12192000" cy="979714"/>
          </a:xfrm>
          <a:prstGeom prst="rect">
            <a:avLst/>
          </a:prstGeom>
          <a:gradFill>
            <a:gsLst>
              <a:gs pos="0">
                <a:srgbClr val="003C71"/>
              </a:gs>
              <a:gs pos="100000">
                <a:srgbClr val="00203E"/>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a:extLst>
              <a:ext uri="{FF2B5EF4-FFF2-40B4-BE49-F238E27FC236}">
                <a16:creationId xmlns:a16="http://schemas.microsoft.com/office/drawing/2014/main" id="{CB1FC540-0844-4E4B-A557-D0292217ACC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0547" y="6021207"/>
            <a:ext cx="3914792" cy="599734"/>
          </a:xfrm>
          <a:prstGeom prst="rect">
            <a:avLst/>
          </a:prstGeom>
        </p:spPr>
      </p:pic>
      <p:sp>
        <p:nvSpPr>
          <p:cNvPr id="3" name="TextBox 2">
            <a:extLst>
              <a:ext uri="{FF2B5EF4-FFF2-40B4-BE49-F238E27FC236}">
                <a16:creationId xmlns:a16="http://schemas.microsoft.com/office/drawing/2014/main" id="{21C8E929-6FF5-BD46-388F-CFDE6E3B1024}"/>
              </a:ext>
            </a:extLst>
          </p:cNvPr>
          <p:cNvSpPr txBox="1"/>
          <p:nvPr/>
        </p:nvSpPr>
        <p:spPr>
          <a:xfrm>
            <a:off x="486335" y="1198277"/>
            <a:ext cx="11391900" cy="4585871"/>
          </a:xfrm>
          <a:prstGeom prst="rect">
            <a:avLst/>
          </a:prstGeom>
          <a:noFill/>
        </p:spPr>
        <p:txBody>
          <a:bodyPr wrap="square">
            <a:spAutoFit/>
          </a:bodyPr>
          <a:lstStyle/>
          <a:p>
            <a:pPr marL="342900" marR="0" lvl="0" indent="-342900">
              <a:spcBef>
                <a:spcPts val="0"/>
              </a:spcBef>
              <a:spcAft>
                <a:spcPts val="0"/>
              </a:spcAft>
              <a:buFont typeface="Symbol" panose="05050102010706020507" pitchFamily="18" charset="2"/>
              <a:buChar char=""/>
            </a:pPr>
            <a:r>
              <a:rPr lang="en-US" sz="2400" b="1" dirty="0">
                <a:solidFill>
                  <a:srgbClr val="003C71"/>
                </a:solidFill>
                <a:effectLst/>
                <a:ea typeface="Times New Roman" panose="02020603050405020304" pitchFamily="18" charset="0"/>
                <a:cs typeface="Aptos" panose="020B0004020202020204" pitchFamily="34" charset="0"/>
              </a:rPr>
              <a:t>Construction Facilities (CM Local) </a:t>
            </a:r>
            <a:r>
              <a:rPr lang="en-US" sz="2400" b="1" i="1" dirty="0">
                <a:solidFill>
                  <a:schemeClr val="accent2"/>
                </a:solidFill>
                <a:effectLst/>
                <a:ea typeface="Times New Roman" panose="02020603050405020304" pitchFamily="18" charset="0"/>
                <a:cs typeface="Aptos" panose="020B0004020202020204" pitchFamily="34" charset="0"/>
              </a:rPr>
              <a:t>Edits</a:t>
            </a:r>
            <a:endParaRPr lang="en-US" sz="2400" b="1" i="1" dirty="0">
              <a:solidFill>
                <a:schemeClr val="accent2"/>
              </a:solidFill>
              <a:effectLst/>
              <a:ea typeface="Aptos" panose="020B0004020202020204" pitchFamily="34" charset="0"/>
              <a:cs typeface="Aptos" panose="020B0004020202020204" pitchFamily="34" charset="0"/>
            </a:endParaRPr>
          </a:p>
          <a:p>
            <a:pPr marL="742950" marR="0" lvl="1" indent="-285750">
              <a:spcBef>
                <a:spcPts val="0"/>
              </a:spcBef>
              <a:spcAft>
                <a:spcPts val="0"/>
              </a:spcAft>
              <a:buFont typeface="Courier New" panose="02070309020205020404" pitchFamily="49" charset="0"/>
              <a:buChar char="o"/>
            </a:pPr>
            <a:r>
              <a:rPr lang="en-US" sz="2000" dirty="0">
                <a:ea typeface="Times New Roman" panose="02020603050405020304" pitchFamily="18" charset="0"/>
                <a:cs typeface="Aptos" panose="020B0004020202020204" pitchFamily="34" charset="0"/>
              </a:rPr>
              <a:t>Recommended revisions address SB 1173, which increases the contract value threshold at which a community college is required to utilize a statutory competitive procurement method for Construction Contracts from $50,000 or above to $100,000 or above.</a:t>
            </a:r>
          </a:p>
          <a:p>
            <a:pPr marL="742950" lvl="1" indent="-285750">
              <a:buFont typeface="Courier New" panose="02070309020205020404" pitchFamily="49" charset="0"/>
              <a:buChar char="o"/>
            </a:pPr>
            <a:r>
              <a:rPr lang="en-US" sz="2000" b="1" dirty="0">
                <a:ea typeface="Times New Roman" panose="02020603050405020304" pitchFamily="18" charset="0"/>
                <a:cs typeface="Aptos" panose="020B0004020202020204" pitchFamily="34" charset="0"/>
              </a:rPr>
              <a:t>Updating threshold from $50,000 to $100,000</a:t>
            </a:r>
          </a:p>
          <a:p>
            <a:pPr marL="742950" marR="0" lvl="1" indent="-285750">
              <a:spcBef>
                <a:spcPts val="0"/>
              </a:spcBef>
              <a:spcAft>
                <a:spcPts val="0"/>
              </a:spcAft>
              <a:buFont typeface="Courier New" panose="02070309020205020404" pitchFamily="49" charset="0"/>
              <a:buChar char="o"/>
            </a:pPr>
            <a:endParaRPr lang="en-US" sz="2000" dirty="0">
              <a:ea typeface="Times New Roman" panose="02020603050405020304" pitchFamily="18" charset="0"/>
              <a:cs typeface="Aptos" panose="020B0004020202020204" pitchFamily="34" charset="0"/>
            </a:endParaRPr>
          </a:p>
          <a:p>
            <a:pPr marL="342900" marR="0" lvl="0" indent="-342900">
              <a:spcBef>
                <a:spcPts val="0"/>
              </a:spcBef>
              <a:spcAft>
                <a:spcPts val="0"/>
              </a:spcAft>
              <a:buFont typeface="Symbol" panose="05050102010706020507" pitchFamily="18" charset="2"/>
              <a:buChar char=""/>
            </a:pPr>
            <a:r>
              <a:rPr lang="en-US" sz="2400" b="1" dirty="0">
                <a:solidFill>
                  <a:srgbClr val="003C71"/>
                </a:solidFill>
                <a:effectLst/>
                <a:ea typeface="Times New Roman" panose="02020603050405020304" pitchFamily="18" charset="0"/>
                <a:cs typeface="Aptos" panose="020B0004020202020204" pitchFamily="34" charset="0"/>
              </a:rPr>
              <a:t>Technology Resources: Artificial Intelligence (CRB Local) </a:t>
            </a:r>
            <a:r>
              <a:rPr lang="en-US" sz="2400" b="1" i="1" dirty="0">
                <a:solidFill>
                  <a:schemeClr val="accent2"/>
                </a:solidFill>
                <a:effectLst/>
                <a:ea typeface="Times New Roman" panose="02020603050405020304" pitchFamily="18" charset="0"/>
                <a:cs typeface="Aptos" panose="020B0004020202020204" pitchFamily="34" charset="0"/>
              </a:rPr>
              <a:t>Addition of Policy</a:t>
            </a:r>
            <a:endParaRPr lang="en-US" sz="2400" b="1" i="1" dirty="0">
              <a:solidFill>
                <a:schemeClr val="accent2"/>
              </a:solidFill>
              <a:effectLst/>
              <a:ea typeface="Aptos" panose="020B0004020202020204" pitchFamily="34" charset="0"/>
              <a:cs typeface="Aptos" panose="020B0004020202020204" pitchFamily="34" charset="0"/>
            </a:endParaRPr>
          </a:p>
          <a:p>
            <a:pPr marL="742950" marR="0" lvl="1" indent="-285750">
              <a:spcBef>
                <a:spcPts val="0"/>
              </a:spcBef>
              <a:spcAft>
                <a:spcPts val="0"/>
              </a:spcAft>
              <a:buFont typeface="Courier New" panose="02070309020205020404" pitchFamily="49" charset="0"/>
              <a:buChar char="o"/>
            </a:pPr>
            <a:r>
              <a:rPr lang="en-US" sz="2000" dirty="0">
                <a:ea typeface="Times New Roman" panose="02020603050405020304" pitchFamily="18" charset="0"/>
                <a:cs typeface="Aptos" panose="020B0004020202020204" pitchFamily="34" charset="0"/>
              </a:rPr>
              <a:t>This new recommended local policy includes information related to AI Use by Employees and Students, including the parameters for use; compliance with privacy and data security law, policies, and regulations; and prohibitions on use of AI tools to harm, bully, or harass others.</a:t>
            </a:r>
          </a:p>
          <a:p>
            <a:pPr marL="742950" marR="0" lvl="1" indent="-285750">
              <a:spcBef>
                <a:spcPts val="0"/>
              </a:spcBef>
              <a:spcAft>
                <a:spcPts val="0"/>
              </a:spcAft>
              <a:buFont typeface="Courier New" panose="02070309020205020404" pitchFamily="49" charset="0"/>
              <a:buChar char="o"/>
            </a:pPr>
            <a:endParaRPr lang="en-US" sz="2000" dirty="0">
              <a:ea typeface="Times New Roman" panose="02020603050405020304" pitchFamily="18" charset="0"/>
              <a:cs typeface="Aptos" panose="020B0004020202020204" pitchFamily="34" charset="0"/>
            </a:endParaRPr>
          </a:p>
          <a:p>
            <a:pPr marL="342900" marR="0" lvl="0" indent="-342900">
              <a:spcBef>
                <a:spcPts val="0"/>
              </a:spcBef>
              <a:spcAft>
                <a:spcPts val="0"/>
              </a:spcAft>
              <a:buFont typeface="Symbol" panose="05050102010706020507" pitchFamily="18" charset="2"/>
              <a:buChar char=""/>
            </a:pPr>
            <a:r>
              <a:rPr lang="en-US" sz="2400" b="1" dirty="0">
                <a:solidFill>
                  <a:srgbClr val="003C71"/>
                </a:solidFill>
                <a:effectLst/>
                <a:ea typeface="Times New Roman" panose="02020603050405020304" pitchFamily="18" charset="0"/>
                <a:cs typeface="Aptos" panose="020B0004020202020204" pitchFamily="34" charset="0"/>
              </a:rPr>
              <a:t>Information Security (CS Local) </a:t>
            </a:r>
            <a:r>
              <a:rPr lang="en-US" sz="2400" b="1" i="1" dirty="0">
                <a:solidFill>
                  <a:schemeClr val="accent2"/>
                </a:solidFill>
                <a:effectLst/>
                <a:ea typeface="Times New Roman" panose="02020603050405020304" pitchFamily="18" charset="0"/>
                <a:cs typeface="Aptos" panose="020B0004020202020204" pitchFamily="34" charset="0"/>
              </a:rPr>
              <a:t>Edits</a:t>
            </a:r>
            <a:endParaRPr lang="en-US" sz="2400" b="1" i="1" dirty="0">
              <a:solidFill>
                <a:schemeClr val="accent2"/>
              </a:solidFill>
              <a:effectLst/>
              <a:ea typeface="Aptos" panose="020B0004020202020204" pitchFamily="34" charset="0"/>
              <a:cs typeface="Aptos" panose="020B0004020202020204" pitchFamily="34" charset="0"/>
            </a:endParaRPr>
          </a:p>
          <a:p>
            <a:pPr marL="742950" marR="0" lvl="1" indent="-285750">
              <a:spcBef>
                <a:spcPts val="0"/>
              </a:spcBef>
              <a:spcAft>
                <a:spcPts val="0"/>
              </a:spcAft>
              <a:buFont typeface="Courier New" panose="02070309020205020404" pitchFamily="49" charset="0"/>
              <a:buChar char="o"/>
            </a:pPr>
            <a:r>
              <a:rPr lang="en-US" sz="2000" dirty="0">
                <a:ea typeface="Times New Roman" panose="02020603050405020304" pitchFamily="18" charset="0"/>
                <a:cs typeface="Aptos" panose="020B0004020202020204" pitchFamily="34" charset="0"/>
              </a:rPr>
              <a:t>Recommended revisions to this policy incorporate HB 150, which requires a college to notify affected persons of cybersecurity incidents, formerly referred to as security incidents.</a:t>
            </a:r>
          </a:p>
        </p:txBody>
      </p:sp>
      <p:sp>
        <p:nvSpPr>
          <p:cNvPr id="6" name="Title 1">
            <a:extLst>
              <a:ext uri="{FF2B5EF4-FFF2-40B4-BE49-F238E27FC236}">
                <a16:creationId xmlns:a16="http://schemas.microsoft.com/office/drawing/2014/main" id="{62989200-1110-CB70-2418-2095E086BC52}"/>
              </a:ext>
            </a:extLst>
          </p:cNvPr>
          <p:cNvSpPr txBox="1">
            <a:spLocks/>
          </p:cNvSpPr>
          <p:nvPr/>
        </p:nvSpPr>
        <p:spPr>
          <a:xfrm>
            <a:off x="1477718" y="296301"/>
            <a:ext cx="8995275" cy="664917"/>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rgbClr val="003366"/>
                </a:solidFill>
                <a:effectLst/>
                <a:uLnTx/>
                <a:uFillTx/>
                <a:latin typeface="Century Gothic" panose="020B0502020202020204" pitchFamily="34" charset="0"/>
                <a:ea typeface="+mj-ea"/>
                <a:cs typeface="+mj-cs"/>
              </a:rPr>
              <a:t>Section C – Business &amp; Support Services</a:t>
            </a:r>
          </a:p>
        </p:txBody>
      </p:sp>
      <p:sp>
        <p:nvSpPr>
          <p:cNvPr id="7" name="Rectangle 6">
            <a:extLst>
              <a:ext uri="{FF2B5EF4-FFF2-40B4-BE49-F238E27FC236}">
                <a16:creationId xmlns:a16="http://schemas.microsoft.com/office/drawing/2014/main" id="{A1F3560A-634A-E923-5254-8DF8CB6FBFD8}"/>
              </a:ext>
            </a:extLst>
          </p:cNvPr>
          <p:cNvSpPr/>
          <p:nvPr/>
        </p:nvSpPr>
        <p:spPr>
          <a:xfrm>
            <a:off x="1586235" y="910178"/>
            <a:ext cx="8778240" cy="90158"/>
          </a:xfrm>
          <a:prstGeom prst="rect">
            <a:avLst/>
          </a:prstGeom>
          <a:solidFill>
            <a:srgbClr val="FF6600"/>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665683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14DE760F-DA42-40BC-8740-B727609EAA3A}"/>
              </a:ext>
            </a:extLst>
          </p:cNvPr>
          <p:cNvSpPr/>
          <p:nvPr/>
        </p:nvSpPr>
        <p:spPr>
          <a:xfrm>
            <a:off x="0" y="5878286"/>
            <a:ext cx="12192000" cy="979714"/>
          </a:xfrm>
          <a:prstGeom prst="rect">
            <a:avLst/>
          </a:prstGeom>
          <a:gradFill>
            <a:gsLst>
              <a:gs pos="0">
                <a:srgbClr val="003C71"/>
              </a:gs>
              <a:gs pos="100000">
                <a:srgbClr val="00203E"/>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a:extLst>
              <a:ext uri="{FF2B5EF4-FFF2-40B4-BE49-F238E27FC236}">
                <a16:creationId xmlns:a16="http://schemas.microsoft.com/office/drawing/2014/main" id="{CB1FC540-0844-4E4B-A557-D0292217ACC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0547" y="6021207"/>
            <a:ext cx="3914792" cy="599734"/>
          </a:xfrm>
          <a:prstGeom prst="rect">
            <a:avLst/>
          </a:prstGeom>
        </p:spPr>
      </p:pic>
      <p:sp>
        <p:nvSpPr>
          <p:cNvPr id="2" name="Title 1">
            <a:extLst>
              <a:ext uri="{FF2B5EF4-FFF2-40B4-BE49-F238E27FC236}">
                <a16:creationId xmlns:a16="http://schemas.microsoft.com/office/drawing/2014/main" id="{94371BD0-7DA2-6513-E41B-47A5C1AAB951}"/>
              </a:ext>
            </a:extLst>
          </p:cNvPr>
          <p:cNvSpPr txBox="1">
            <a:spLocks/>
          </p:cNvSpPr>
          <p:nvPr/>
        </p:nvSpPr>
        <p:spPr>
          <a:xfrm>
            <a:off x="2929196" y="379122"/>
            <a:ext cx="6333607" cy="664917"/>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rgbClr val="003366"/>
                </a:solidFill>
                <a:effectLst/>
                <a:uLnTx/>
                <a:uFillTx/>
                <a:latin typeface="Century Gothic" panose="020B0502020202020204" pitchFamily="34" charset="0"/>
                <a:ea typeface="+mj-ea"/>
                <a:cs typeface="+mj-cs"/>
              </a:rPr>
              <a:t>TASB 50 Update Overview</a:t>
            </a:r>
          </a:p>
        </p:txBody>
      </p:sp>
      <p:sp>
        <p:nvSpPr>
          <p:cNvPr id="6" name="TextBox 5">
            <a:extLst>
              <a:ext uri="{FF2B5EF4-FFF2-40B4-BE49-F238E27FC236}">
                <a16:creationId xmlns:a16="http://schemas.microsoft.com/office/drawing/2014/main" id="{106AFA9A-DCCF-F3CA-42A1-200EB464DD59}"/>
              </a:ext>
            </a:extLst>
          </p:cNvPr>
          <p:cNvSpPr txBox="1"/>
          <p:nvPr/>
        </p:nvSpPr>
        <p:spPr>
          <a:xfrm>
            <a:off x="627529" y="2250141"/>
            <a:ext cx="10954871" cy="2062103"/>
          </a:xfrm>
          <a:prstGeom prst="rect">
            <a:avLst/>
          </a:prstGeom>
          <a:noFill/>
        </p:spPr>
        <p:txBody>
          <a:bodyPr wrap="square" rtlCol="0">
            <a:spAutoFit/>
          </a:bodyPr>
          <a:lstStyle/>
          <a:p>
            <a:pPr algn="ctr"/>
            <a:r>
              <a:rPr lang="en-US" sz="3200" dirty="0"/>
              <a:t>Revisions to legal frameworks incorporate clarification of existing materials and new materials arising from the 89th Regular Legislative Session and second special session, as well as amendments to state rules</a:t>
            </a:r>
            <a:endParaRPr lang="en-US" sz="2800" dirty="0"/>
          </a:p>
        </p:txBody>
      </p:sp>
      <p:sp>
        <p:nvSpPr>
          <p:cNvPr id="7" name="Rectangle 6">
            <a:extLst>
              <a:ext uri="{FF2B5EF4-FFF2-40B4-BE49-F238E27FC236}">
                <a16:creationId xmlns:a16="http://schemas.microsoft.com/office/drawing/2014/main" id="{69E90A0A-25D2-75C8-4E53-AC45EAF9B22F}"/>
              </a:ext>
            </a:extLst>
          </p:cNvPr>
          <p:cNvSpPr/>
          <p:nvPr/>
        </p:nvSpPr>
        <p:spPr>
          <a:xfrm>
            <a:off x="1586235" y="910178"/>
            <a:ext cx="8778240" cy="90158"/>
          </a:xfrm>
          <a:prstGeom prst="rect">
            <a:avLst/>
          </a:prstGeom>
          <a:solidFill>
            <a:srgbClr val="FF6600"/>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752211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14DE760F-DA42-40BC-8740-B727609EAA3A}"/>
              </a:ext>
            </a:extLst>
          </p:cNvPr>
          <p:cNvSpPr/>
          <p:nvPr/>
        </p:nvSpPr>
        <p:spPr>
          <a:xfrm>
            <a:off x="0" y="5878286"/>
            <a:ext cx="12192000" cy="979714"/>
          </a:xfrm>
          <a:prstGeom prst="rect">
            <a:avLst/>
          </a:prstGeom>
          <a:gradFill>
            <a:gsLst>
              <a:gs pos="0">
                <a:srgbClr val="003C71"/>
              </a:gs>
              <a:gs pos="100000">
                <a:srgbClr val="00203E"/>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a:extLst>
              <a:ext uri="{FF2B5EF4-FFF2-40B4-BE49-F238E27FC236}">
                <a16:creationId xmlns:a16="http://schemas.microsoft.com/office/drawing/2014/main" id="{CB1FC540-0844-4E4B-A557-D0292217ACC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0547" y="6021207"/>
            <a:ext cx="3914792" cy="599734"/>
          </a:xfrm>
          <a:prstGeom prst="rect">
            <a:avLst/>
          </a:prstGeom>
        </p:spPr>
      </p:pic>
      <p:sp>
        <p:nvSpPr>
          <p:cNvPr id="3" name="TextBox 2">
            <a:extLst>
              <a:ext uri="{FF2B5EF4-FFF2-40B4-BE49-F238E27FC236}">
                <a16:creationId xmlns:a16="http://schemas.microsoft.com/office/drawing/2014/main" id="{21C8E929-6FF5-BD46-388F-CFDE6E3B1024}"/>
              </a:ext>
            </a:extLst>
          </p:cNvPr>
          <p:cNvSpPr txBox="1"/>
          <p:nvPr/>
        </p:nvSpPr>
        <p:spPr>
          <a:xfrm>
            <a:off x="486335" y="1198277"/>
            <a:ext cx="11391900" cy="4462760"/>
          </a:xfrm>
          <a:prstGeom prst="rect">
            <a:avLst/>
          </a:prstGeom>
          <a:noFill/>
        </p:spPr>
        <p:txBody>
          <a:bodyPr wrap="square">
            <a:spAutoFit/>
          </a:bodyPr>
          <a:lstStyle/>
          <a:p>
            <a:pPr marL="342900" marR="0" lvl="0" indent="-342900">
              <a:spcBef>
                <a:spcPts val="0"/>
              </a:spcBef>
              <a:spcAft>
                <a:spcPts val="0"/>
              </a:spcAft>
              <a:buFont typeface="Symbol" panose="05050102010706020507" pitchFamily="18" charset="2"/>
              <a:buChar char=""/>
            </a:pPr>
            <a:r>
              <a:rPr lang="en-US" sz="2000" b="1" dirty="0">
                <a:solidFill>
                  <a:srgbClr val="003C71"/>
                </a:solidFill>
                <a:effectLst/>
                <a:ea typeface="Times New Roman" panose="02020603050405020304" pitchFamily="18" charset="0"/>
                <a:cs typeface="Aptos" panose="020B0004020202020204" pitchFamily="34" charset="0"/>
              </a:rPr>
              <a:t>Employees Standards of Conduct (DH Local) </a:t>
            </a:r>
            <a:r>
              <a:rPr lang="en-US" sz="2000" b="1" i="1" dirty="0">
                <a:solidFill>
                  <a:schemeClr val="accent2"/>
                </a:solidFill>
                <a:effectLst/>
                <a:ea typeface="Times New Roman" panose="02020603050405020304" pitchFamily="18" charset="0"/>
                <a:cs typeface="Aptos" panose="020B0004020202020204" pitchFamily="34" charset="0"/>
              </a:rPr>
              <a:t>Edits</a:t>
            </a:r>
            <a:endParaRPr lang="en-US" sz="2000" b="1" i="1" dirty="0">
              <a:solidFill>
                <a:schemeClr val="accent2"/>
              </a:solidFill>
              <a:effectLst/>
              <a:ea typeface="Aptos" panose="020B0004020202020204" pitchFamily="34" charset="0"/>
              <a:cs typeface="Aptos" panose="020B0004020202020204" pitchFamily="34" charset="0"/>
            </a:endParaRPr>
          </a:p>
          <a:p>
            <a:pPr marL="742950" marR="0" lvl="1" indent="-285750">
              <a:spcBef>
                <a:spcPts val="0"/>
              </a:spcBef>
              <a:spcAft>
                <a:spcPts val="0"/>
              </a:spcAft>
              <a:buFont typeface="Courier New" panose="02070309020205020404" pitchFamily="49" charset="0"/>
              <a:buChar char="o"/>
            </a:pPr>
            <a:r>
              <a:rPr lang="en-US" dirty="0">
                <a:ea typeface="Times New Roman" panose="02020603050405020304" pitchFamily="18" charset="0"/>
                <a:cs typeface="Aptos" panose="020B0004020202020204" pitchFamily="34" charset="0"/>
              </a:rPr>
              <a:t>Recommended revisions address HB 46, which prohibits a college from restricting the storage of low-THC cannabis authorized by state law.</a:t>
            </a:r>
          </a:p>
          <a:p>
            <a:pPr marR="0" lvl="1">
              <a:spcBef>
                <a:spcPts val="0"/>
              </a:spcBef>
              <a:spcAft>
                <a:spcPts val="0"/>
              </a:spcAft>
            </a:pPr>
            <a:endParaRPr lang="en-US" dirty="0">
              <a:ea typeface="Times New Roman" panose="02020603050405020304" pitchFamily="18" charset="0"/>
              <a:cs typeface="Aptos" panose="020B0004020202020204" pitchFamily="34" charset="0"/>
            </a:endParaRPr>
          </a:p>
          <a:p>
            <a:pPr marL="342900" marR="0" lvl="0" indent="-342900">
              <a:spcBef>
                <a:spcPts val="0"/>
              </a:spcBef>
              <a:spcAft>
                <a:spcPts val="0"/>
              </a:spcAft>
              <a:buFont typeface="Symbol" panose="05050102010706020507" pitchFamily="18" charset="2"/>
              <a:buChar char=""/>
            </a:pPr>
            <a:r>
              <a:rPr lang="en-US" sz="2000" b="1" dirty="0">
                <a:solidFill>
                  <a:srgbClr val="003C71"/>
                </a:solidFill>
                <a:effectLst/>
                <a:ea typeface="Times New Roman" panose="02020603050405020304" pitchFamily="18" charset="0"/>
                <a:cs typeface="Aptos" panose="020B0004020202020204" pitchFamily="34" charset="0"/>
              </a:rPr>
              <a:t>Employees Standards of Conduct: Child Abuse and Neglect Reporting (DHB Local) </a:t>
            </a:r>
            <a:r>
              <a:rPr lang="en-US" sz="2000" b="1" i="1" dirty="0">
                <a:solidFill>
                  <a:schemeClr val="accent2"/>
                </a:solidFill>
                <a:effectLst/>
                <a:ea typeface="Times New Roman" panose="02020603050405020304" pitchFamily="18" charset="0"/>
                <a:cs typeface="Aptos" panose="020B0004020202020204" pitchFamily="34" charset="0"/>
              </a:rPr>
              <a:t>Edits</a:t>
            </a:r>
            <a:endParaRPr lang="en-US" sz="2000" b="1" i="1" dirty="0">
              <a:solidFill>
                <a:schemeClr val="accent2"/>
              </a:solidFill>
              <a:effectLst/>
              <a:ea typeface="Aptos" panose="020B0004020202020204" pitchFamily="34" charset="0"/>
              <a:cs typeface="Aptos" panose="020B0004020202020204" pitchFamily="34" charset="0"/>
            </a:endParaRPr>
          </a:p>
          <a:p>
            <a:pPr marL="742950" marR="0" lvl="1" indent="-285750">
              <a:spcBef>
                <a:spcPts val="0"/>
              </a:spcBef>
              <a:spcAft>
                <a:spcPts val="0"/>
              </a:spcAft>
              <a:buFont typeface="Courier New" panose="02070309020205020404" pitchFamily="49" charset="0"/>
              <a:buChar char="o"/>
            </a:pPr>
            <a:r>
              <a:rPr lang="en-US" dirty="0">
                <a:ea typeface="Times New Roman" panose="02020603050405020304" pitchFamily="18" charset="0"/>
                <a:cs typeface="Aptos" panose="020B0004020202020204" pitchFamily="34" charset="0"/>
              </a:rPr>
              <a:t>Recommended revisions incorporate SB 571, which requires the Reporting of instances of child abuse or neglect to a law enforcement agency within 24 hours and amends the definition of law enforcement agency.</a:t>
            </a:r>
          </a:p>
          <a:p>
            <a:pPr marL="742950" marR="0" lvl="1" indent="-285750">
              <a:spcBef>
                <a:spcPts val="0"/>
              </a:spcBef>
              <a:spcAft>
                <a:spcPts val="0"/>
              </a:spcAft>
              <a:buFont typeface="Courier New" panose="02070309020205020404" pitchFamily="49" charset="0"/>
              <a:buChar char="o"/>
            </a:pPr>
            <a:endParaRPr lang="en-US" dirty="0">
              <a:ea typeface="Times New Roman" panose="02020603050405020304" pitchFamily="18" charset="0"/>
              <a:cs typeface="Aptos" panose="020B0004020202020204" pitchFamily="34" charset="0"/>
            </a:endParaRPr>
          </a:p>
          <a:p>
            <a:pPr marL="342900" indent="-342900">
              <a:buFont typeface="Symbol" panose="05050102010706020507" pitchFamily="18" charset="2"/>
              <a:buChar char=""/>
            </a:pPr>
            <a:r>
              <a:rPr lang="en-US" sz="2000" b="1" dirty="0">
                <a:solidFill>
                  <a:srgbClr val="003C71"/>
                </a:solidFill>
                <a:effectLst/>
                <a:ea typeface="Times New Roman" panose="02020603050405020304" pitchFamily="18" charset="0"/>
                <a:cs typeface="Aptos" panose="020B0004020202020204" pitchFamily="34" charset="0"/>
              </a:rPr>
              <a:t>Assignment, Work Load, and Schedules: Telework (DJA Local) </a:t>
            </a:r>
            <a:r>
              <a:rPr lang="en-US" sz="2000" b="1" i="1" dirty="0">
                <a:solidFill>
                  <a:schemeClr val="accent2"/>
                </a:solidFill>
                <a:effectLst/>
                <a:ea typeface="Times New Roman" panose="02020603050405020304" pitchFamily="18" charset="0"/>
                <a:cs typeface="Aptos" panose="020B0004020202020204" pitchFamily="34" charset="0"/>
              </a:rPr>
              <a:t>Addition of Policy</a:t>
            </a:r>
            <a:endParaRPr lang="en-US" sz="2000" b="1" i="1" dirty="0">
              <a:solidFill>
                <a:schemeClr val="accent2"/>
              </a:solidFill>
              <a:effectLst/>
              <a:ea typeface="Aptos" panose="020B0004020202020204" pitchFamily="34" charset="0"/>
              <a:cs typeface="Aptos" panose="020B0004020202020204" pitchFamily="34" charset="0"/>
            </a:endParaRPr>
          </a:p>
          <a:p>
            <a:pPr marL="742950" marR="0" lvl="1" indent="-285750">
              <a:spcBef>
                <a:spcPts val="0"/>
              </a:spcBef>
              <a:spcAft>
                <a:spcPts val="0"/>
              </a:spcAft>
              <a:buFont typeface="Courier New" panose="02070309020205020404" pitchFamily="49" charset="0"/>
              <a:buChar char="o"/>
            </a:pPr>
            <a:r>
              <a:rPr lang="en-US" dirty="0">
                <a:ea typeface="Times New Roman" panose="02020603050405020304" pitchFamily="18" charset="0"/>
                <a:cs typeface="Aptos" panose="020B0004020202020204" pitchFamily="34" charset="0"/>
              </a:rPr>
              <a:t>This new recommended local policy addresses SB 2615. It permits employees to telework only under certain specified circumstances.</a:t>
            </a:r>
          </a:p>
          <a:p>
            <a:pPr marL="342900" marR="0" lvl="0" indent="-342900">
              <a:spcBef>
                <a:spcPts val="0"/>
              </a:spcBef>
              <a:spcAft>
                <a:spcPts val="0"/>
              </a:spcAft>
              <a:buFont typeface="Symbol" panose="05050102010706020507" pitchFamily="18" charset="2"/>
              <a:buChar char=""/>
            </a:pPr>
            <a:endParaRPr lang="en-US" sz="2000" b="1" dirty="0">
              <a:solidFill>
                <a:srgbClr val="003C71"/>
              </a:solidFill>
              <a:effectLst/>
              <a:ea typeface="Times New Roman" panose="02020603050405020304" pitchFamily="18" charset="0"/>
              <a:cs typeface="Aptos" panose="020B0004020202020204" pitchFamily="34" charset="0"/>
            </a:endParaRPr>
          </a:p>
          <a:p>
            <a:pPr marL="342900" marR="0" lvl="0" indent="-342900">
              <a:spcBef>
                <a:spcPts val="0"/>
              </a:spcBef>
              <a:spcAft>
                <a:spcPts val="0"/>
              </a:spcAft>
              <a:buFont typeface="Symbol" panose="05050102010706020507" pitchFamily="18" charset="2"/>
              <a:buChar char=""/>
            </a:pPr>
            <a:r>
              <a:rPr lang="en-US" sz="2000" b="1" dirty="0">
                <a:solidFill>
                  <a:srgbClr val="003C71"/>
                </a:solidFill>
                <a:effectLst/>
                <a:ea typeface="Times New Roman" panose="02020603050405020304" pitchFamily="18" charset="0"/>
                <a:cs typeface="Aptos" panose="020B0004020202020204" pitchFamily="34" charset="0"/>
              </a:rPr>
              <a:t>Termination of Employment (DM Local) </a:t>
            </a:r>
            <a:r>
              <a:rPr lang="en-US" sz="2000" b="1" i="1" dirty="0">
                <a:solidFill>
                  <a:schemeClr val="accent2"/>
                </a:solidFill>
                <a:effectLst/>
                <a:ea typeface="Times New Roman" panose="02020603050405020304" pitchFamily="18" charset="0"/>
                <a:cs typeface="Aptos" panose="020B0004020202020204" pitchFamily="34" charset="0"/>
              </a:rPr>
              <a:t>Edits</a:t>
            </a:r>
            <a:endParaRPr lang="en-US" sz="2000" b="1" i="1" dirty="0">
              <a:solidFill>
                <a:schemeClr val="accent2"/>
              </a:solidFill>
              <a:effectLst/>
              <a:ea typeface="Aptos" panose="020B0004020202020204" pitchFamily="34" charset="0"/>
              <a:cs typeface="Aptos" panose="020B0004020202020204" pitchFamily="34" charset="0"/>
            </a:endParaRPr>
          </a:p>
          <a:p>
            <a:pPr marL="742950" marR="0" lvl="1" indent="-285750">
              <a:spcBef>
                <a:spcPts val="0"/>
              </a:spcBef>
              <a:spcAft>
                <a:spcPts val="0"/>
              </a:spcAft>
              <a:buFont typeface="Courier New" panose="02070309020205020404" pitchFamily="49" charset="0"/>
              <a:buChar char="o"/>
            </a:pPr>
            <a:r>
              <a:rPr lang="en-US" dirty="0">
                <a:ea typeface="Times New Roman" panose="02020603050405020304" pitchFamily="18" charset="0"/>
                <a:cs typeface="Aptos" panose="020B0004020202020204" pitchFamily="34" charset="0"/>
              </a:rPr>
              <a:t>Language related to dismissal of noncontractual employees has been moved to this policy to consolidate language related to termination of At-Will Employees.</a:t>
            </a:r>
          </a:p>
        </p:txBody>
      </p:sp>
      <p:sp>
        <p:nvSpPr>
          <p:cNvPr id="6" name="Title 1">
            <a:extLst>
              <a:ext uri="{FF2B5EF4-FFF2-40B4-BE49-F238E27FC236}">
                <a16:creationId xmlns:a16="http://schemas.microsoft.com/office/drawing/2014/main" id="{62989200-1110-CB70-2418-2095E086BC52}"/>
              </a:ext>
            </a:extLst>
          </p:cNvPr>
          <p:cNvSpPr txBox="1">
            <a:spLocks/>
          </p:cNvSpPr>
          <p:nvPr/>
        </p:nvSpPr>
        <p:spPr>
          <a:xfrm>
            <a:off x="1477718" y="296301"/>
            <a:ext cx="8995275" cy="664917"/>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rgbClr val="003366"/>
                </a:solidFill>
                <a:effectLst/>
                <a:uLnTx/>
                <a:uFillTx/>
                <a:latin typeface="Century Gothic" panose="020B0502020202020204" pitchFamily="34" charset="0"/>
                <a:ea typeface="+mj-ea"/>
                <a:cs typeface="+mj-cs"/>
              </a:rPr>
              <a:t>Section D – Personnel</a:t>
            </a:r>
          </a:p>
        </p:txBody>
      </p:sp>
      <p:sp>
        <p:nvSpPr>
          <p:cNvPr id="7" name="Rectangle 6">
            <a:extLst>
              <a:ext uri="{FF2B5EF4-FFF2-40B4-BE49-F238E27FC236}">
                <a16:creationId xmlns:a16="http://schemas.microsoft.com/office/drawing/2014/main" id="{A1F3560A-634A-E923-5254-8DF8CB6FBFD8}"/>
              </a:ext>
            </a:extLst>
          </p:cNvPr>
          <p:cNvSpPr/>
          <p:nvPr/>
        </p:nvSpPr>
        <p:spPr>
          <a:xfrm>
            <a:off x="1586235" y="910178"/>
            <a:ext cx="8778240" cy="90158"/>
          </a:xfrm>
          <a:prstGeom prst="rect">
            <a:avLst/>
          </a:prstGeom>
          <a:solidFill>
            <a:srgbClr val="FF6600"/>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6980556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14DE760F-DA42-40BC-8740-B727609EAA3A}"/>
              </a:ext>
            </a:extLst>
          </p:cNvPr>
          <p:cNvSpPr/>
          <p:nvPr/>
        </p:nvSpPr>
        <p:spPr>
          <a:xfrm>
            <a:off x="0" y="5878286"/>
            <a:ext cx="12192000" cy="979714"/>
          </a:xfrm>
          <a:prstGeom prst="rect">
            <a:avLst/>
          </a:prstGeom>
          <a:gradFill>
            <a:gsLst>
              <a:gs pos="0">
                <a:srgbClr val="003C71"/>
              </a:gs>
              <a:gs pos="100000">
                <a:srgbClr val="00203E"/>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a:extLst>
              <a:ext uri="{FF2B5EF4-FFF2-40B4-BE49-F238E27FC236}">
                <a16:creationId xmlns:a16="http://schemas.microsoft.com/office/drawing/2014/main" id="{CB1FC540-0844-4E4B-A557-D0292217ACC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0547" y="6021207"/>
            <a:ext cx="3914792" cy="599734"/>
          </a:xfrm>
          <a:prstGeom prst="rect">
            <a:avLst/>
          </a:prstGeom>
        </p:spPr>
      </p:pic>
      <p:sp>
        <p:nvSpPr>
          <p:cNvPr id="3" name="TextBox 2">
            <a:extLst>
              <a:ext uri="{FF2B5EF4-FFF2-40B4-BE49-F238E27FC236}">
                <a16:creationId xmlns:a16="http://schemas.microsoft.com/office/drawing/2014/main" id="{21C8E929-6FF5-BD46-388F-CFDE6E3B1024}"/>
              </a:ext>
            </a:extLst>
          </p:cNvPr>
          <p:cNvSpPr txBox="1"/>
          <p:nvPr/>
        </p:nvSpPr>
        <p:spPr>
          <a:xfrm>
            <a:off x="486335" y="1198277"/>
            <a:ext cx="11391900" cy="1077218"/>
          </a:xfrm>
          <a:prstGeom prst="rect">
            <a:avLst/>
          </a:prstGeom>
          <a:noFill/>
        </p:spPr>
        <p:txBody>
          <a:bodyPr wrap="square">
            <a:spAutoFit/>
          </a:bodyPr>
          <a:lstStyle/>
          <a:p>
            <a:pPr marL="342900" marR="0" lvl="0" indent="-342900">
              <a:spcBef>
                <a:spcPts val="0"/>
              </a:spcBef>
              <a:spcAft>
                <a:spcPts val="0"/>
              </a:spcAft>
              <a:buFont typeface="Symbol" panose="05050102010706020507" pitchFamily="18" charset="2"/>
              <a:buChar char=""/>
            </a:pPr>
            <a:r>
              <a:rPr lang="en-US" sz="2400" b="1" dirty="0">
                <a:solidFill>
                  <a:srgbClr val="003C71"/>
                </a:solidFill>
                <a:effectLst/>
                <a:ea typeface="Times New Roman" panose="02020603050405020304" pitchFamily="18" charset="0"/>
                <a:cs typeface="Aptos" panose="020B0004020202020204" pitchFamily="34" charset="0"/>
              </a:rPr>
              <a:t>Academic Achievement: Grading and Credit (EGA Local) </a:t>
            </a:r>
            <a:r>
              <a:rPr lang="en-US" sz="2400" b="1" i="1" dirty="0">
                <a:solidFill>
                  <a:schemeClr val="accent2"/>
                </a:solidFill>
                <a:effectLst/>
                <a:ea typeface="Times New Roman" panose="02020603050405020304" pitchFamily="18" charset="0"/>
                <a:cs typeface="Aptos" panose="020B0004020202020204" pitchFamily="34" charset="0"/>
              </a:rPr>
              <a:t>Edits</a:t>
            </a:r>
            <a:endParaRPr lang="en-US" sz="2400" b="1" i="1" dirty="0">
              <a:solidFill>
                <a:schemeClr val="accent2"/>
              </a:solidFill>
              <a:effectLst/>
              <a:ea typeface="Aptos" panose="020B0004020202020204" pitchFamily="34" charset="0"/>
              <a:cs typeface="Aptos" panose="020B0004020202020204" pitchFamily="34" charset="0"/>
            </a:endParaRPr>
          </a:p>
          <a:p>
            <a:pPr marL="742950" marR="0" lvl="1" indent="-285750">
              <a:spcBef>
                <a:spcPts val="0"/>
              </a:spcBef>
              <a:spcAft>
                <a:spcPts val="0"/>
              </a:spcAft>
              <a:buFont typeface="Courier New" panose="02070309020205020404" pitchFamily="49" charset="0"/>
              <a:buChar char="o"/>
            </a:pPr>
            <a:r>
              <a:rPr lang="en-US" sz="2000" dirty="0">
                <a:ea typeface="Times New Roman" panose="02020603050405020304" pitchFamily="18" charset="0"/>
                <a:cs typeface="Aptos" panose="020B0004020202020204" pitchFamily="34" charset="0"/>
              </a:rPr>
              <a:t>A cross reference has been added to policy code FB to incorporate provisions related to the Academic Fresh Start program.</a:t>
            </a:r>
          </a:p>
        </p:txBody>
      </p:sp>
      <p:sp>
        <p:nvSpPr>
          <p:cNvPr id="6" name="Title 1">
            <a:extLst>
              <a:ext uri="{FF2B5EF4-FFF2-40B4-BE49-F238E27FC236}">
                <a16:creationId xmlns:a16="http://schemas.microsoft.com/office/drawing/2014/main" id="{62989200-1110-CB70-2418-2095E086BC52}"/>
              </a:ext>
            </a:extLst>
          </p:cNvPr>
          <p:cNvSpPr txBox="1">
            <a:spLocks/>
          </p:cNvSpPr>
          <p:nvPr/>
        </p:nvSpPr>
        <p:spPr>
          <a:xfrm>
            <a:off x="1477718" y="296301"/>
            <a:ext cx="8995275" cy="664917"/>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rgbClr val="003366"/>
                </a:solidFill>
                <a:effectLst/>
                <a:uLnTx/>
                <a:uFillTx/>
                <a:latin typeface="Century Gothic" panose="020B0502020202020204" pitchFamily="34" charset="0"/>
                <a:ea typeface="+mj-ea"/>
                <a:cs typeface="+mj-cs"/>
              </a:rPr>
              <a:t>Section E – Instruction</a:t>
            </a:r>
          </a:p>
        </p:txBody>
      </p:sp>
      <p:sp>
        <p:nvSpPr>
          <p:cNvPr id="7" name="Rectangle 6">
            <a:extLst>
              <a:ext uri="{FF2B5EF4-FFF2-40B4-BE49-F238E27FC236}">
                <a16:creationId xmlns:a16="http://schemas.microsoft.com/office/drawing/2014/main" id="{A1F3560A-634A-E923-5254-8DF8CB6FBFD8}"/>
              </a:ext>
            </a:extLst>
          </p:cNvPr>
          <p:cNvSpPr/>
          <p:nvPr/>
        </p:nvSpPr>
        <p:spPr>
          <a:xfrm>
            <a:off x="1586235" y="910178"/>
            <a:ext cx="8778240" cy="90158"/>
          </a:xfrm>
          <a:prstGeom prst="rect">
            <a:avLst/>
          </a:prstGeom>
          <a:solidFill>
            <a:srgbClr val="FF6600"/>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2033690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14DE760F-DA42-40BC-8740-B727609EAA3A}"/>
              </a:ext>
            </a:extLst>
          </p:cNvPr>
          <p:cNvSpPr/>
          <p:nvPr/>
        </p:nvSpPr>
        <p:spPr>
          <a:xfrm>
            <a:off x="0" y="5878286"/>
            <a:ext cx="12192000" cy="979714"/>
          </a:xfrm>
          <a:prstGeom prst="rect">
            <a:avLst/>
          </a:prstGeom>
          <a:gradFill>
            <a:gsLst>
              <a:gs pos="0">
                <a:srgbClr val="003C71"/>
              </a:gs>
              <a:gs pos="100000">
                <a:srgbClr val="00203E"/>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a:extLst>
              <a:ext uri="{FF2B5EF4-FFF2-40B4-BE49-F238E27FC236}">
                <a16:creationId xmlns:a16="http://schemas.microsoft.com/office/drawing/2014/main" id="{CB1FC540-0844-4E4B-A557-D0292217ACC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0547" y="6021207"/>
            <a:ext cx="3914792" cy="599734"/>
          </a:xfrm>
          <a:prstGeom prst="rect">
            <a:avLst/>
          </a:prstGeom>
        </p:spPr>
      </p:pic>
      <p:sp>
        <p:nvSpPr>
          <p:cNvPr id="3" name="TextBox 2">
            <a:extLst>
              <a:ext uri="{FF2B5EF4-FFF2-40B4-BE49-F238E27FC236}">
                <a16:creationId xmlns:a16="http://schemas.microsoft.com/office/drawing/2014/main" id="{21C8E929-6FF5-BD46-388F-CFDE6E3B1024}"/>
              </a:ext>
            </a:extLst>
          </p:cNvPr>
          <p:cNvSpPr txBox="1"/>
          <p:nvPr/>
        </p:nvSpPr>
        <p:spPr>
          <a:xfrm>
            <a:off x="486335" y="1198277"/>
            <a:ext cx="11391900" cy="3724096"/>
          </a:xfrm>
          <a:prstGeom prst="rect">
            <a:avLst/>
          </a:prstGeom>
          <a:noFill/>
        </p:spPr>
        <p:txBody>
          <a:bodyPr wrap="square">
            <a:spAutoFit/>
          </a:bodyPr>
          <a:lstStyle/>
          <a:p>
            <a:pPr marL="342900" marR="0" lvl="0" indent="-342900">
              <a:spcBef>
                <a:spcPts val="0"/>
              </a:spcBef>
              <a:spcAft>
                <a:spcPts val="0"/>
              </a:spcAft>
              <a:buFont typeface="Symbol" panose="05050102010706020507" pitchFamily="18" charset="2"/>
              <a:buChar char=""/>
            </a:pPr>
            <a:r>
              <a:rPr lang="en-US" sz="2400" b="1" dirty="0">
                <a:solidFill>
                  <a:srgbClr val="003C71"/>
                </a:solidFill>
                <a:effectLst/>
                <a:ea typeface="Times New Roman" panose="02020603050405020304" pitchFamily="18" charset="0"/>
                <a:cs typeface="Aptos" panose="020B0004020202020204" pitchFamily="34" charset="0"/>
              </a:rPr>
              <a:t>Registration and Attendance (FC Local) </a:t>
            </a:r>
            <a:r>
              <a:rPr lang="en-US" sz="2400" b="1" i="1" dirty="0">
                <a:solidFill>
                  <a:schemeClr val="accent2"/>
                </a:solidFill>
                <a:effectLst/>
                <a:ea typeface="Times New Roman" panose="02020603050405020304" pitchFamily="18" charset="0"/>
                <a:cs typeface="Aptos" panose="020B0004020202020204" pitchFamily="34" charset="0"/>
              </a:rPr>
              <a:t>Edits</a:t>
            </a:r>
            <a:endParaRPr lang="en-US" sz="2400" b="1" i="1" dirty="0">
              <a:solidFill>
                <a:schemeClr val="accent2"/>
              </a:solidFill>
              <a:effectLst/>
              <a:ea typeface="Aptos" panose="020B0004020202020204" pitchFamily="34" charset="0"/>
              <a:cs typeface="Aptos" panose="020B0004020202020204" pitchFamily="34" charset="0"/>
            </a:endParaRPr>
          </a:p>
          <a:p>
            <a:pPr marL="742950" marR="0" lvl="1" indent="-285750">
              <a:spcBef>
                <a:spcPts val="0"/>
              </a:spcBef>
              <a:spcAft>
                <a:spcPts val="0"/>
              </a:spcAft>
              <a:buFont typeface="Courier New" panose="02070309020205020404" pitchFamily="49" charset="0"/>
              <a:buChar char="o"/>
            </a:pPr>
            <a:r>
              <a:rPr lang="en-US" sz="2000" dirty="0">
                <a:ea typeface="Times New Roman" panose="02020603050405020304" pitchFamily="18" charset="0"/>
                <a:cs typeface="Aptos" panose="020B0004020202020204" pitchFamily="34" charset="0"/>
              </a:rPr>
              <a:t>Recommended revisions to this policy address administrative procedures related to registration.</a:t>
            </a:r>
          </a:p>
          <a:p>
            <a:pPr marL="342900" marR="0" lvl="0" indent="-342900">
              <a:spcBef>
                <a:spcPts val="0"/>
              </a:spcBef>
              <a:spcAft>
                <a:spcPts val="0"/>
              </a:spcAft>
              <a:buFont typeface="Symbol" panose="05050102010706020507" pitchFamily="18" charset="2"/>
              <a:buChar char=""/>
            </a:pPr>
            <a:endParaRPr lang="en-US" sz="2400" b="1" dirty="0">
              <a:solidFill>
                <a:srgbClr val="003C71"/>
              </a:solidFill>
              <a:effectLst/>
              <a:ea typeface="Times New Roman" panose="02020603050405020304" pitchFamily="18" charset="0"/>
              <a:cs typeface="Aptos" panose="020B0004020202020204" pitchFamily="34" charset="0"/>
            </a:endParaRPr>
          </a:p>
          <a:p>
            <a:pPr marL="342900" marR="0" lvl="0" indent="-342900">
              <a:spcBef>
                <a:spcPts val="0"/>
              </a:spcBef>
              <a:spcAft>
                <a:spcPts val="0"/>
              </a:spcAft>
              <a:buFont typeface="Symbol" panose="05050102010706020507" pitchFamily="18" charset="2"/>
              <a:buChar char=""/>
            </a:pPr>
            <a:r>
              <a:rPr lang="en-US" sz="2400" b="1" dirty="0">
                <a:solidFill>
                  <a:srgbClr val="003C71"/>
                </a:solidFill>
                <a:effectLst/>
                <a:ea typeface="Times New Roman" panose="02020603050405020304" pitchFamily="18" charset="0"/>
                <a:cs typeface="Aptos" panose="020B0004020202020204" pitchFamily="34" charset="0"/>
              </a:rPr>
              <a:t>Student Rights and Responsibilities: Student Conduct (FLB Local) </a:t>
            </a:r>
            <a:r>
              <a:rPr lang="en-US" sz="2400" b="1" i="1" dirty="0">
                <a:solidFill>
                  <a:schemeClr val="accent2"/>
                </a:solidFill>
                <a:effectLst/>
                <a:ea typeface="Times New Roman" panose="02020603050405020304" pitchFamily="18" charset="0"/>
                <a:cs typeface="Aptos" panose="020B0004020202020204" pitchFamily="34" charset="0"/>
              </a:rPr>
              <a:t>Edits</a:t>
            </a:r>
            <a:endParaRPr lang="en-US" sz="2400" b="1" i="1" dirty="0">
              <a:solidFill>
                <a:schemeClr val="accent2"/>
              </a:solidFill>
              <a:effectLst/>
              <a:ea typeface="Aptos" panose="020B0004020202020204" pitchFamily="34" charset="0"/>
              <a:cs typeface="Aptos" panose="020B0004020202020204" pitchFamily="34" charset="0"/>
            </a:endParaRPr>
          </a:p>
          <a:p>
            <a:pPr marL="742950" marR="0" lvl="1" indent="-285750">
              <a:spcBef>
                <a:spcPts val="0"/>
              </a:spcBef>
              <a:spcAft>
                <a:spcPts val="0"/>
              </a:spcAft>
              <a:buFont typeface="Courier New" panose="02070309020205020404" pitchFamily="49" charset="0"/>
              <a:buChar char="o"/>
            </a:pPr>
            <a:r>
              <a:rPr lang="en-US" sz="2000" dirty="0">
                <a:ea typeface="Times New Roman" panose="02020603050405020304" pitchFamily="18" charset="0"/>
                <a:cs typeface="Aptos" panose="020B0004020202020204" pitchFamily="34" charset="0"/>
              </a:rPr>
              <a:t>At Behavior Targeting Others, a cross reference has been added to policy code FM to incorporate the</a:t>
            </a:r>
          </a:p>
          <a:p>
            <a:pPr marL="742950" marR="0" lvl="1" indent="-285750">
              <a:spcBef>
                <a:spcPts val="0"/>
              </a:spcBef>
              <a:spcAft>
                <a:spcPts val="0"/>
              </a:spcAft>
              <a:buFont typeface="Courier New" panose="02070309020205020404" pitchFamily="49" charset="0"/>
              <a:buChar char="o"/>
            </a:pPr>
            <a:r>
              <a:rPr lang="en-US" sz="2000" dirty="0">
                <a:ea typeface="Times New Roman" panose="02020603050405020304" pitchFamily="18" charset="0"/>
                <a:cs typeface="Aptos" panose="020B0004020202020204" pitchFamily="34" charset="0"/>
              </a:rPr>
              <a:t>definition of antisemitism required to be used in discipline for Student Code of Conduct violations, as provided by SB 326.</a:t>
            </a:r>
          </a:p>
          <a:p>
            <a:pPr marR="0" lvl="1">
              <a:spcBef>
                <a:spcPts val="0"/>
              </a:spcBef>
              <a:spcAft>
                <a:spcPts val="0"/>
              </a:spcAft>
            </a:pPr>
            <a:endParaRPr lang="en-US" sz="2000" dirty="0">
              <a:ea typeface="Times New Roman" panose="02020603050405020304" pitchFamily="18" charset="0"/>
              <a:cs typeface="Aptos" panose="020B0004020202020204" pitchFamily="34" charset="0"/>
            </a:endParaRPr>
          </a:p>
          <a:p>
            <a:pPr marL="342900" marR="0" lvl="0" indent="-342900">
              <a:spcBef>
                <a:spcPts val="0"/>
              </a:spcBef>
              <a:spcAft>
                <a:spcPts val="0"/>
              </a:spcAft>
              <a:buFont typeface="Symbol" panose="05050102010706020507" pitchFamily="18" charset="2"/>
              <a:buChar char=""/>
            </a:pPr>
            <a:r>
              <a:rPr lang="en-US" sz="2400" b="1" dirty="0">
                <a:solidFill>
                  <a:srgbClr val="003C71"/>
                </a:solidFill>
                <a:effectLst/>
                <a:ea typeface="Times New Roman" panose="02020603050405020304" pitchFamily="18" charset="0"/>
                <a:cs typeface="Aptos" panose="020B0004020202020204" pitchFamily="34" charset="0"/>
              </a:rPr>
              <a:t>Student Conduct: Alcohol and Drug Use (FLBE Local) </a:t>
            </a:r>
            <a:r>
              <a:rPr lang="en-US" sz="2400" b="1" i="1" dirty="0">
                <a:solidFill>
                  <a:schemeClr val="accent2"/>
                </a:solidFill>
                <a:effectLst/>
                <a:ea typeface="Times New Roman" panose="02020603050405020304" pitchFamily="18" charset="0"/>
                <a:cs typeface="Aptos" panose="020B0004020202020204" pitchFamily="34" charset="0"/>
              </a:rPr>
              <a:t>Edits</a:t>
            </a:r>
            <a:endParaRPr lang="en-US" sz="2400" b="1" i="1" dirty="0">
              <a:solidFill>
                <a:schemeClr val="accent2"/>
              </a:solidFill>
              <a:effectLst/>
              <a:ea typeface="Aptos" panose="020B0004020202020204" pitchFamily="34" charset="0"/>
              <a:cs typeface="Aptos" panose="020B0004020202020204" pitchFamily="34" charset="0"/>
            </a:endParaRPr>
          </a:p>
          <a:p>
            <a:pPr marL="742950" marR="0" lvl="1" indent="-285750">
              <a:spcBef>
                <a:spcPts val="0"/>
              </a:spcBef>
              <a:spcAft>
                <a:spcPts val="0"/>
              </a:spcAft>
              <a:buFont typeface="Courier New" panose="02070309020205020404" pitchFamily="49" charset="0"/>
              <a:buChar char="o"/>
            </a:pPr>
            <a:r>
              <a:rPr lang="en-US" sz="2000" dirty="0">
                <a:ea typeface="Times New Roman" panose="02020603050405020304" pitchFamily="18" charset="0"/>
                <a:cs typeface="Aptos" panose="020B0004020202020204" pitchFamily="34" charset="0"/>
              </a:rPr>
              <a:t>Recommended revisions address HB 46, which prohibits a college from restricting the storage of low-THC cannabis authorized by state law.</a:t>
            </a:r>
          </a:p>
        </p:txBody>
      </p:sp>
      <p:sp>
        <p:nvSpPr>
          <p:cNvPr id="6" name="Title 1">
            <a:extLst>
              <a:ext uri="{FF2B5EF4-FFF2-40B4-BE49-F238E27FC236}">
                <a16:creationId xmlns:a16="http://schemas.microsoft.com/office/drawing/2014/main" id="{62989200-1110-CB70-2418-2095E086BC52}"/>
              </a:ext>
            </a:extLst>
          </p:cNvPr>
          <p:cNvSpPr txBox="1">
            <a:spLocks/>
          </p:cNvSpPr>
          <p:nvPr/>
        </p:nvSpPr>
        <p:spPr>
          <a:xfrm>
            <a:off x="1477718" y="296301"/>
            <a:ext cx="8995275" cy="664917"/>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rgbClr val="003366"/>
                </a:solidFill>
                <a:effectLst/>
                <a:uLnTx/>
                <a:uFillTx/>
                <a:latin typeface="Century Gothic" panose="020B0502020202020204" pitchFamily="34" charset="0"/>
                <a:ea typeface="+mj-ea"/>
                <a:cs typeface="+mj-cs"/>
              </a:rPr>
              <a:t>Section F – Students</a:t>
            </a:r>
          </a:p>
        </p:txBody>
      </p:sp>
      <p:sp>
        <p:nvSpPr>
          <p:cNvPr id="7" name="Rectangle 6">
            <a:extLst>
              <a:ext uri="{FF2B5EF4-FFF2-40B4-BE49-F238E27FC236}">
                <a16:creationId xmlns:a16="http://schemas.microsoft.com/office/drawing/2014/main" id="{A1F3560A-634A-E923-5254-8DF8CB6FBFD8}"/>
              </a:ext>
            </a:extLst>
          </p:cNvPr>
          <p:cNvSpPr/>
          <p:nvPr/>
        </p:nvSpPr>
        <p:spPr>
          <a:xfrm>
            <a:off x="1586235" y="910178"/>
            <a:ext cx="8778240" cy="90158"/>
          </a:xfrm>
          <a:prstGeom prst="rect">
            <a:avLst/>
          </a:prstGeom>
          <a:solidFill>
            <a:srgbClr val="FF6600"/>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00602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407DE78D-FE79-4F31-8775-B7D8A8CDD7F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9624" y="5852673"/>
            <a:ext cx="2223247" cy="823284"/>
          </a:xfrm>
          <a:prstGeom prst="rect">
            <a:avLst/>
          </a:prstGeom>
        </p:spPr>
      </p:pic>
      <p:sp>
        <p:nvSpPr>
          <p:cNvPr id="2" name="TextBox 1">
            <a:extLst>
              <a:ext uri="{FF2B5EF4-FFF2-40B4-BE49-F238E27FC236}">
                <a16:creationId xmlns:a16="http://schemas.microsoft.com/office/drawing/2014/main" id="{5F2BC8EC-D450-5738-141A-4A57CE731656}"/>
              </a:ext>
            </a:extLst>
          </p:cNvPr>
          <p:cNvSpPr txBox="1"/>
          <p:nvPr/>
        </p:nvSpPr>
        <p:spPr>
          <a:xfrm>
            <a:off x="3571111" y="2767280"/>
            <a:ext cx="5049780" cy="1323439"/>
          </a:xfrm>
          <a:prstGeom prst="rect">
            <a:avLst/>
          </a:prstGeom>
          <a:noFill/>
        </p:spPr>
        <p:txBody>
          <a:bodyPr wrap="none" rtlCol="0">
            <a:spAutoFit/>
          </a:bodyPr>
          <a:lstStyle/>
          <a:p>
            <a:pPr algn="ctr"/>
            <a:r>
              <a:rPr lang="en-US" sz="8000" b="1" dirty="0">
                <a:solidFill>
                  <a:schemeClr val="bg1"/>
                </a:solidFill>
                <a:latin typeface="Century Gothic" panose="020B0502020202020204" pitchFamily="34" charset="0"/>
              </a:rPr>
              <a:t>Questions</a:t>
            </a:r>
          </a:p>
        </p:txBody>
      </p:sp>
    </p:spTree>
    <p:extLst>
      <p:ext uri="{BB962C8B-B14F-4D97-AF65-F5344CB8AC3E}">
        <p14:creationId xmlns:p14="http://schemas.microsoft.com/office/powerpoint/2010/main" val="6888568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407DE78D-FE79-4F31-8775-B7D8A8CDD7F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9624" y="5763041"/>
            <a:ext cx="2465294" cy="912916"/>
          </a:xfrm>
          <a:prstGeom prst="rect">
            <a:avLst/>
          </a:prstGeom>
        </p:spPr>
      </p:pic>
      <p:sp>
        <p:nvSpPr>
          <p:cNvPr id="2" name="TextBox 1">
            <a:extLst>
              <a:ext uri="{FF2B5EF4-FFF2-40B4-BE49-F238E27FC236}">
                <a16:creationId xmlns:a16="http://schemas.microsoft.com/office/drawing/2014/main" id="{5F2BC8EC-D450-5738-141A-4A57CE731656}"/>
              </a:ext>
            </a:extLst>
          </p:cNvPr>
          <p:cNvSpPr txBox="1"/>
          <p:nvPr/>
        </p:nvSpPr>
        <p:spPr>
          <a:xfrm>
            <a:off x="3377685" y="2359080"/>
            <a:ext cx="5113900" cy="1569660"/>
          </a:xfrm>
          <a:prstGeom prst="rect">
            <a:avLst/>
          </a:prstGeom>
          <a:noFill/>
        </p:spPr>
        <p:txBody>
          <a:bodyPr wrap="none" rtlCol="0">
            <a:spAutoFit/>
          </a:bodyPr>
          <a:lstStyle/>
          <a:p>
            <a:pPr algn="ctr"/>
            <a:r>
              <a:rPr lang="en-US" sz="4800" b="1" dirty="0">
                <a:solidFill>
                  <a:schemeClr val="bg1"/>
                </a:solidFill>
                <a:latin typeface="Century Gothic" panose="020B0502020202020204" pitchFamily="34" charset="0"/>
              </a:rPr>
              <a:t>Senate Bill 37</a:t>
            </a:r>
          </a:p>
          <a:p>
            <a:pPr algn="ctr"/>
            <a:r>
              <a:rPr lang="en-US" sz="4800" b="1" dirty="0">
                <a:solidFill>
                  <a:schemeClr val="bg1"/>
                </a:solidFill>
                <a:latin typeface="Century Gothic" panose="020B0502020202020204" pitchFamily="34" charset="0"/>
              </a:rPr>
              <a:t>Related Updates</a:t>
            </a:r>
          </a:p>
        </p:txBody>
      </p:sp>
    </p:spTree>
    <p:extLst>
      <p:ext uri="{BB962C8B-B14F-4D97-AF65-F5344CB8AC3E}">
        <p14:creationId xmlns:p14="http://schemas.microsoft.com/office/powerpoint/2010/main" val="29143695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14DE760F-DA42-40BC-8740-B727609EAA3A}"/>
              </a:ext>
            </a:extLst>
          </p:cNvPr>
          <p:cNvSpPr/>
          <p:nvPr/>
        </p:nvSpPr>
        <p:spPr>
          <a:xfrm>
            <a:off x="0" y="5878286"/>
            <a:ext cx="12192000" cy="979714"/>
          </a:xfrm>
          <a:prstGeom prst="rect">
            <a:avLst/>
          </a:prstGeom>
          <a:gradFill>
            <a:gsLst>
              <a:gs pos="0">
                <a:srgbClr val="003C71"/>
              </a:gs>
              <a:gs pos="100000">
                <a:srgbClr val="00203E"/>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a:extLst>
              <a:ext uri="{FF2B5EF4-FFF2-40B4-BE49-F238E27FC236}">
                <a16:creationId xmlns:a16="http://schemas.microsoft.com/office/drawing/2014/main" id="{CB1FC540-0844-4E4B-A557-D0292217ACC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0547" y="6021207"/>
            <a:ext cx="3914792" cy="599734"/>
          </a:xfrm>
          <a:prstGeom prst="rect">
            <a:avLst/>
          </a:prstGeom>
        </p:spPr>
      </p:pic>
      <p:sp>
        <p:nvSpPr>
          <p:cNvPr id="3" name="TextBox 2">
            <a:extLst>
              <a:ext uri="{FF2B5EF4-FFF2-40B4-BE49-F238E27FC236}">
                <a16:creationId xmlns:a16="http://schemas.microsoft.com/office/drawing/2014/main" id="{21C8E929-6FF5-BD46-388F-CFDE6E3B1024}"/>
              </a:ext>
            </a:extLst>
          </p:cNvPr>
          <p:cNvSpPr txBox="1"/>
          <p:nvPr/>
        </p:nvSpPr>
        <p:spPr>
          <a:xfrm>
            <a:off x="486335" y="1198277"/>
            <a:ext cx="11391900" cy="3231654"/>
          </a:xfrm>
          <a:prstGeom prst="rect">
            <a:avLst/>
          </a:prstGeom>
          <a:noFill/>
        </p:spPr>
        <p:txBody>
          <a:bodyPr wrap="square">
            <a:spAutoFit/>
          </a:bodyPr>
          <a:lstStyle/>
          <a:p>
            <a:pPr marL="342900" marR="0" lvl="0" indent="-342900">
              <a:spcBef>
                <a:spcPts val="0"/>
              </a:spcBef>
              <a:spcAft>
                <a:spcPts val="0"/>
              </a:spcAft>
              <a:buFont typeface="Symbol" panose="05050102010706020507" pitchFamily="18" charset="2"/>
              <a:buChar char=""/>
            </a:pPr>
            <a:r>
              <a:rPr lang="en-US" sz="2400" b="1" dirty="0">
                <a:solidFill>
                  <a:srgbClr val="003C71"/>
                </a:solidFill>
                <a:effectLst/>
                <a:ea typeface="Times New Roman" panose="02020603050405020304" pitchFamily="18" charset="0"/>
                <a:cs typeface="Aptos" panose="020B0004020202020204" pitchFamily="34" charset="0"/>
              </a:rPr>
              <a:t>Administrative Organization: Councils and Faculty Senates(BGC Local) </a:t>
            </a:r>
            <a:r>
              <a:rPr lang="en-US" sz="2400" b="1" i="1" dirty="0">
                <a:solidFill>
                  <a:schemeClr val="accent2"/>
                </a:solidFill>
                <a:effectLst/>
                <a:ea typeface="Times New Roman" panose="02020603050405020304" pitchFamily="18" charset="0"/>
                <a:cs typeface="Aptos" panose="020B0004020202020204" pitchFamily="34" charset="0"/>
              </a:rPr>
              <a:t>Edits</a:t>
            </a:r>
            <a:endParaRPr lang="en-US" sz="2400" b="1" i="1" dirty="0">
              <a:solidFill>
                <a:schemeClr val="accent2"/>
              </a:solidFill>
              <a:effectLst/>
              <a:ea typeface="Aptos" panose="020B0004020202020204" pitchFamily="34" charset="0"/>
              <a:cs typeface="Aptos" panose="020B0004020202020204" pitchFamily="34" charset="0"/>
            </a:endParaRPr>
          </a:p>
          <a:p>
            <a:pPr marL="742950" marR="0" lvl="1" indent="-285750">
              <a:spcBef>
                <a:spcPts val="0"/>
              </a:spcBef>
              <a:spcAft>
                <a:spcPts val="0"/>
              </a:spcAft>
              <a:buFont typeface="Courier New" panose="02070309020205020404" pitchFamily="49" charset="0"/>
              <a:buChar char="o"/>
            </a:pPr>
            <a:r>
              <a:rPr lang="en-US" sz="2000" dirty="0">
                <a:effectLst/>
                <a:ea typeface="Times New Roman" panose="02020603050405020304" pitchFamily="18" charset="0"/>
                <a:cs typeface="Aptos" panose="020B0004020202020204" pitchFamily="34" charset="0"/>
              </a:rPr>
              <a:t>Recommended revisions address SB 37, which establishes the requirements for a Faculty Senate, including requirements related to Membership, Officers, Compensation, Governing Documents, Faculty Senate Meetings, Communications, as well as the requirement that policies and procedures remain in Harmony with Law.</a:t>
            </a:r>
          </a:p>
          <a:p>
            <a:pPr marL="742950" marR="0" lvl="1" indent="-285750">
              <a:spcBef>
                <a:spcPts val="0"/>
              </a:spcBef>
              <a:spcAft>
                <a:spcPts val="0"/>
              </a:spcAft>
              <a:buFont typeface="Courier New" panose="02070309020205020404" pitchFamily="49" charset="0"/>
              <a:buChar char="o"/>
            </a:pPr>
            <a:r>
              <a:rPr lang="en-US" sz="2000" dirty="0">
                <a:effectLst/>
                <a:ea typeface="Times New Roman" panose="02020603050405020304" pitchFamily="18" charset="0"/>
                <a:cs typeface="Aptos" panose="020B0004020202020204" pitchFamily="34" charset="0"/>
              </a:rPr>
              <a:t>At Removal, recommended language incorporates the requirement from the bill that a member may be removed on recommendation of the provost. The title for the employee who serves in the role as provost reflects the information submitted by the college.</a:t>
            </a:r>
          </a:p>
          <a:p>
            <a:pPr marL="742950" marR="0" lvl="1" indent="-285750">
              <a:spcBef>
                <a:spcPts val="0"/>
              </a:spcBef>
              <a:spcAft>
                <a:spcPts val="0"/>
              </a:spcAft>
              <a:buFont typeface="Courier New" panose="02070309020205020404" pitchFamily="49" charset="0"/>
              <a:buChar char="o"/>
            </a:pPr>
            <a:r>
              <a:rPr lang="en-US" sz="2000" dirty="0">
                <a:effectLst/>
                <a:ea typeface="Times New Roman" panose="02020603050405020304" pitchFamily="18" charset="0"/>
                <a:cs typeface="Aptos" panose="020B0004020202020204" pitchFamily="34" charset="0"/>
              </a:rPr>
              <a:t>Additional revisions have been made to align the policy with applicable law.</a:t>
            </a:r>
            <a:endParaRPr lang="en-US" sz="2000" dirty="0">
              <a:ea typeface="Times New Roman" panose="02020603050405020304" pitchFamily="18" charset="0"/>
              <a:cs typeface="Aptos" panose="020B0004020202020204" pitchFamily="34" charset="0"/>
            </a:endParaRPr>
          </a:p>
          <a:p>
            <a:pPr marL="4763" marR="0" lvl="1" indent="-4763">
              <a:spcBef>
                <a:spcPts val="0"/>
              </a:spcBef>
              <a:spcAft>
                <a:spcPts val="0"/>
              </a:spcAft>
            </a:pPr>
            <a:endParaRPr lang="en-US" sz="2000" dirty="0">
              <a:effectLst/>
              <a:ea typeface="Times New Roman" panose="02020603050405020304" pitchFamily="18" charset="0"/>
              <a:cs typeface="Aptos" panose="020B0004020202020204" pitchFamily="34" charset="0"/>
            </a:endParaRPr>
          </a:p>
        </p:txBody>
      </p:sp>
      <p:sp>
        <p:nvSpPr>
          <p:cNvPr id="6" name="Title 1">
            <a:extLst>
              <a:ext uri="{FF2B5EF4-FFF2-40B4-BE49-F238E27FC236}">
                <a16:creationId xmlns:a16="http://schemas.microsoft.com/office/drawing/2014/main" id="{62989200-1110-CB70-2418-2095E086BC52}"/>
              </a:ext>
            </a:extLst>
          </p:cNvPr>
          <p:cNvSpPr txBox="1">
            <a:spLocks/>
          </p:cNvSpPr>
          <p:nvPr/>
        </p:nvSpPr>
        <p:spPr>
          <a:xfrm>
            <a:off x="2237501" y="379122"/>
            <a:ext cx="7716997" cy="664917"/>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rgbClr val="003366"/>
                </a:solidFill>
                <a:effectLst/>
                <a:uLnTx/>
                <a:uFillTx/>
                <a:latin typeface="Century Gothic" panose="020B0502020202020204" pitchFamily="34" charset="0"/>
                <a:ea typeface="+mj-ea"/>
                <a:cs typeface="+mj-cs"/>
              </a:rPr>
              <a:t>Section B – Local Governance</a:t>
            </a:r>
          </a:p>
        </p:txBody>
      </p:sp>
      <p:sp>
        <p:nvSpPr>
          <p:cNvPr id="2" name="Rectangle 1">
            <a:extLst>
              <a:ext uri="{FF2B5EF4-FFF2-40B4-BE49-F238E27FC236}">
                <a16:creationId xmlns:a16="http://schemas.microsoft.com/office/drawing/2014/main" id="{E2054058-4F88-D3BD-5D94-2F2023D46BAA}"/>
              </a:ext>
            </a:extLst>
          </p:cNvPr>
          <p:cNvSpPr/>
          <p:nvPr/>
        </p:nvSpPr>
        <p:spPr>
          <a:xfrm>
            <a:off x="1586235" y="910178"/>
            <a:ext cx="8778240" cy="90158"/>
          </a:xfrm>
          <a:prstGeom prst="rect">
            <a:avLst/>
          </a:prstGeom>
          <a:solidFill>
            <a:srgbClr val="FF6600"/>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55848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14DE760F-DA42-40BC-8740-B727609EAA3A}"/>
              </a:ext>
            </a:extLst>
          </p:cNvPr>
          <p:cNvSpPr/>
          <p:nvPr/>
        </p:nvSpPr>
        <p:spPr>
          <a:xfrm>
            <a:off x="0" y="5878286"/>
            <a:ext cx="12192000" cy="979714"/>
          </a:xfrm>
          <a:prstGeom prst="rect">
            <a:avLst/>
          </a:prstGeom>
          <a:gradFill>
            <a:gsLst>
              <a:gs pos="0">
                <a:srgbClr val="003C71"/>
              </a:gs>
              <a:gs pos="100000">
                <a:srgbClr val="00203E"/>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a:extLst>
              <a:ext uri="{FF2B5EF4-FFF2-40B4-BE49-F238E27FC236}">
                <a16:creationId xmlns:a16="http://schemas.microsoft.com/office/drawing/2014/main" id="{CB1FC540-0844-4E4B-A557-D0292217ACC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0547" y="6021207"/>
            <a:ext cx="3914792" cy="599734"/>
          </a:xfrm>
          <a:prstGeom prst="rect">
            <a:avLst/>
          </a:prstGeom>
        </p:spPr>
      </p:pic>
      <p:sp>
        <p:nvSpPr>
          <p:cNvPr id="3" name="TextBox 2">
            <a:extLst>
              <a:ext uri="{FF2B5EF4-FFF2-40B4-BE49-F238E27FC236}">
                <a16:creationId xmlns:a16="http://schemas.microsoft.com/office/drawing/2014/main" id="{21C8E929-6FF5-BD46-388F-CFDE6E3B1024}"/>
              </a:ext>
            </a:extLst>
          </p:cNvPr>
          <p:cNvSpPr txBox="1"/>
          <p:nvPr/>
        </p:nvSpPr>
        <p:spPr>
          <a:xfrm>
            <a:off x="486335" y="1198277"/>
            <a:ext cx="11391900" cy="2000548"/>
          </a:xfrm>
          <a:prstGeom prst="rect">
            <a:avLst/>
          </a:prstGeom>
          <a:noFill/>
        </p:spPr>
        <p:txBody>
          <a:bodyPr wrap="square">
            <a:spAutoFit/>
          </a:bodyPr>
          <a:lstStyle/>
          <a:p>
            <a:pPr marL="342900" marR="0" lvl="0" indent="-342900">
              <a:spcBef>
                <a:spcPts val="0"/>
              </a:spcBef>
              <a:spcAft>
                <a:spcPts val="0"/>
              </a:spcAft>
              <a:buFont typeface="Symbol" panose="05050102010706020507" pitchFamily="18" charset="2"/>
              <a:buChar char=""/>
            </a:pPr>
            <a:r>
              <a:rPr lang="en-US" sz="2400" b="1" dirty="0">
                <a:solidFill>
                  <a:srgbClr val="003C71"/>
                </a:solidFill>
                <a:effectLst/>
                <a:ea typeface="Times New Roman" panose="02020603050405020304" pitchFamily="18" charset="0"/>
                <a:cs typeface="Aptos" panose="020B0004020202020204" pitchFamily="34" charset="0"/>
              </a:rPr>
              <a:t>Employment Practices (DC Local) </a:t>
            </a:r>
            <a:r>
              <a:rPr lang="en-US" sz="2400" b="1" i="1" dirty="0">
                <a:solidFill>
                  <a:schemeClr val="accent2"/>
                </a:solidFill>
                <a:effectLst/>
                <a:ea typeface="Times New Roman" panose="02020603050405020304" pitchFamily="18" charset="0"/>
                <a:cs typeface="Aptos" panose="020B0004020202020204" pitchFamily="34" charset="0"/>
              </a:rPr>
              <a:t>Edits</a:t>
            </a:r>
            <a:endParaRPr lang="en-US" sz="2400" b="1" i="1" dirty="0">
              <a:solidFill>
                <a:schemeClr val="accent2"/>
              </a:solidFill>
              <a:effectLst/>
              <a:ea typeface="Aptos" panose="020B0004020202020204" pitchFamily="34" charset="0"/>
              <a:cs typeface="Aptos" panose="020B0004020202020204" pitchFamily="34" charset="0"/>
            </a:endParaRPr>
          </a:p>
          <a:p>
            <a:pPr marL="742950" marR="0" lvl="1" indent="-285750">
              <a:spcBef>
                <a:spcPts val="0"/>
              </a:spcBef>
              <a:spcAft>
                <a:spcPts val="0"/>
              </a:spcAft>
              <a:buFont typeface="Courier New" panose="02070309020205020404" pitchFamily="49" charset="0"/>
              <a:buChar char="o"/>
            </a:pPr>
            <a:r>
              <a:rPr lang="en-US" sz="2000" dirty="0">
                <a:ea typeface="Times New Roman" panose="02020603050405020304" pitchFamily="18" charset="0"/>
                <a:cs typeface="Aptos" panose="020B0004020202020204" pitchFamily="34" charset="0"/>
              </a:rPr>
              <a:t>Recommended revisions address SB 37, which requires the board to approve hiring decisions for certain positions and allows the board to overturn hiring decisions for certain positions. The titles for the employees who serve in the specified positions reflect the information submitted by the college. Language related to dismissal of noncontractual employees has been moved to policy DM to consolidate language related to at-will termination.</a:t>
            </a:r>
          </a:p>
        </p:txBody>
      </p:sp>
      <p:sp>
        <p:nvSpPr>
          <p:cNvPr id="6" name="Title 1">
            <a:extLst>
              <a:ext uri="{FF2B5EF4-FFF2-40B4-BE49-F238E27FC236}">
                <a16:creationId xmlns:a16="http://schemas.microsoft.com/office/drawing/2014/main" id="{62989200-1110-CB70-2418-2095E086BC52}"/>
              </a:ext>
            </a:extLst>
          </p:cNvPr>
          <p:cNvSpPr txBox="1">
            <a:spLocks/>
          </p:cNvSpPr>
          <p:nvPr/>
        </p:nvSpPr>
        <p:spPr>
          <a:xfrm>
            <a:off x="1477718" y="296301"/>
            <a:ext cx="8995275" cy="664917"/>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rgbClr val="003366"/>
                </a:solidFill>
                <a:effectLst/>
                <a:uLnTx/>
                <a:uFillTx/>
                <a:latin typeface="Century Gothic" panose="020B0502020202020204" pitchFamily="34" charset="0"/>
                <a:ea typeface="+mj-ea"/>
                <a:cs typeface="+mj-cs"/>
              </a:rPr>
              <a:t>Section D – Personnel</a:t>
            </a:r>
          </a:p>
        </p:txBody>
      </p:sp>
      <p:sp>
        <p:nvSpPr>
          <p:cNvPr id="7" name="Rectangle 6">
            <a:extLst>
              <a:ext uri="{FF2B5EF4-FFF2-40B4-BE49-F238E27FC236}">
                <a16:creationId xmlns:a16="http://schemas.microsoft.com/office/drawing/2014/main" id="{A1F3560A-634A-E923-5254-8DF8CB6FBFD8}"/>
              </a:ext>
            </a:extLst>
          </p:cNvPr>
          <p:cNvSpPr/>
          <p:nvPr/>
        </p:nvSpPr>
        <p:spPr>
          <a:xfrm>
            <a:off x="1586235" y="910178"/>
            <a:ext cx="8778240" cy="90158"/>
          </a:xfrm>
          <a:prstGeom prst="rect">
            <a:avLst/>
          </a:prstGeom>
          <a:solidFill>
            <a:srgbClr val="FF6600"/>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684555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14DE760F-DA42-40BC-8740-B727609EAA3A}"/>
              </a:ext>
            </a:extLst>
          </p:cNvPr>
          <p:cNvSpPr/>
          <p:nvPr/>
        </p:nvSpPr>
        <p:spPr>
          <a:xfrm>
            <a:off x="0" y="5878286"/>
            <a:ext cx="12192000" cy="979714"/>
          </a:xfrm>
          <a:prstGeom prst="rect">
            <a:avLst/>
          </a:prstGeom>
          <a:gradFill>
            <a:gsLst>
              <a:gs pos="0">
                <a:srgbClr val="003C71"/>
              </a:gs>
              <a:gs pos="100000">
                <a:srgbClr val="00203E"/>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a:extLst>
              <a:ext uri="{FF2B5EF4-FFF2-40B4-BE49-F238E27FC236}">
                <a16:creationId xmlns:a16="http://schemas.microsoft.com/office/drawing/2014/main" id="{CB1FC540-0844-4E4B-A557-D0292217ACC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0547" y="6021207"/>
            <a:ext cx="3914792" cy="599734"/>
          </a:xfrm>
          <a:prstGeom prst="rect">
            <a:avLst/>
          </a:prstGeom>
        </p:spPr>
      </p:pic>
      <p:sp>
        <p:nvSpPr>
          <p:cNvPr id="3" name="TextBox 2">
            <a:extLst>
              <a:ext uri="{FF2B5EF4-FFF2-40B4-BE49-F238E27FC236}">
                <a16:creationId xmlns:a16="http://schemas.microsoft.com/office/drawing/2014/main" id="{21C8E929-6FF5-BD46-388F-CFDE6E3B1024}"/>
              </a:ext>
            </a:extLst>
          </p:cNvPr>
          <p:cNvSpPr txBox="1"/>
          <p:nvPr/>
        </p:nvSpPr>
        <p:spPr>
          <a:xfrm>
            <a:off x="486335" y="1198277"/>
            <a:ext cx="11391900" cy="4216539"/>
          </a:xfrm>
          <a:prstGeom prst="rect">
            <a:avLst/>
          </a:prstGeom>
          <a:noFill/>
        </p:spPr>
        <p:txBody>
          <a:bodyPr wrap="square">
            <a:spAutoFit/>
          </a:bodyPr>
          <a:lstStyle/>
          <a:p>
            <a:pPr marL="342900" marR="0" lvl="0" indent="-342900">
              <a:spcBef>
                <a:spcPts val="0"/>
              </a:spcBef>
              <a:spcAft>
                <a:spcPts val="0"/>
              </a:spcAft>
              <a:buFont typeface="Symbol" panose="05050102010706020507" pitchFamily="18" charset="2"/>
              <a:buChar char=""/>
            </a:pPr>
            <a:r>
              <a:rPr lang="en-US" sz="2400" b="1" dirty="0">
                <a:solidFill>
                  <a:srgbClr val="003C71"/>
                </a:solidFill>
                <a:effectLst/>
                <a:ea typeface="Times New Roman" panose="02020603050405020304" pitchFamily="18" charset="0"/>
                <a:cs typeface="Aptos" panose="020B0004020202020204" pitchFamily="34" charset="0"/>
              </a:rPr>
              <a:t>Instructional Programs and Courses: Academic Courses (EFAA Local) </a:t>
            </a:r>
            <a:r>
              <a:rPr lang="en-US" sz="2400" b="1" i="1" dirty="0">
                <a:solidFill>
                  <a:schemeClr val="accent2"/>
                </a:solidFill>
                <a:effectLst/>
                <a:ea typeface="Times New Roman" panose="02020603050405020304" pitchFamily="18" charset="0"/>
                <a:cs typeface="Aptos" panose="020B0004020202020204" pitchFamily="34" charset="0"/>
              </a:rPr>
              <a:t>Addition of Policy</a:t>
            </a:r>
            <a:endParaRPr lang="en-US" sz="2400" b="1" i="1" dirty="0">
              <a:solidFill>
                <a:schemeClr val="accent2"/>
              </a:solidFill>
              <a:effectLst/>
              <a:ea typeface="Aptos" panose="020B0004020202020204" pitchFamily="34" charset="0"/>
              <a:cs typeface="Aptos" panose="020B0004020202020204" pitchFamily="34" charset="0"/>
            </a:endParaRPr>
          </a:p>
          <a:p>
            <a:pPr marL="742950" marR="0" lvl="1" indent="-285750">
              <a:spcBef>
                <a:spcPts val="0"/>
              </a:spcBef>
              <a:spcAft>
                <a:spcPts val="0"/>
              </a:spcAft>
              <a:buFont typeface="Courier New" panose="02070309020205020404" pitchFamily="49" charset="0"/>
              <a:buChar char="o"/>
            </a:pPr>
            <a:r>
              <a:rPr lang="en-US" sz="2000" dirty="0">
                <a:ea typeface="Times New Roman" panose="02020603050405020304" pitchFamily="18" charset="0"/>
                <a:cs typeface="Aptos" panose="020B0004020202020204" pitchFamily="34" charset="0"/>
              </a:rPr>
              <a:t>This new recommended local policy clarifies the process for the development and adoption of a Core Curriculum by the college. </a:t>
            </a:r>
          </a:p>
          <a:p>
            <a:pPr marL="742950" marR="0" lvl="1" indent="-285750">
              <a:spcBef>
                <a:spcPts val="0"/>
              </a:spcBef>
              <a:spcAft>
                <a:spcPts val="0"/>
              </a:spcAft>
              <a:buFont typeface="Courier New" panose="02070309020205020404" pitchFamily="49" charset="0"/>
              <a:buChar char="o"/>
            </a:pPr>
            <a:r>
              <a:rPr lang="en-US" sz="2000" dirty="0">
                <a:ea typeface="Times New Roman" panose="02020603050405020304" pitchFamily="18" charset="0"/>
                <a:cs typeface="Aptos" panose="020B0004020202020204" pitchFamily="34" charset="0"/>
              </a:rPr>
              <a:t>It also addresses the SB 37 requirement that the board conduct a comprehensive review of the college’s general education curriculum, providing that the review must occur every five years, with more frequent reviews at the board’s discretion.</a:t>
            </a:r>
          </a:p>
          <a:p>
            <a:pPr marL="742950" marR="0" lvl="1" indent="-285750">
              <a:spcBef>
                <a:spcPts val="0"/>
              </a:spcBef>
              <a:spcAft>
                <a:spcPts val="0"/>
              </a:spcAft>
              <a:buFont typeface="Courier New" panose="02070309020205020404" pitchFamily="49" charset="0"/>
              <a:buChar char="o"/>
            </a:pPr>
            <a:r>
              <a:rPr lang="en-US" sz="2000" dirty="0">
                <a:ea typeface="Times New Roman" panose="02020603050405020304" pitchFamily="18" charset="0"/>
                <a:cs typeface="Aptos" panose="020B0004020202020204" pitchFamily="34" charset="0"/>
              </a:rPr>
              <a:t>It also establishes a process for the submission of an annual update on general education curriculum changes to the board and reflects the board’s choice to reserve the right to overturn decisions regarding changes to the curriculum.</a:t>
            </a:r>
          </a:p>
          <a:p>
            <a:pPr marL="742950" marR="0" lvl="1" indent="-285750">
              <a:spcBef>
                <a:spcPts val="0"/>
              </a:spcBef>
              <a:spcAft>
                <a:spcPts val="0"/>
              </a:spcAft>
              <a:buFont typeface="Courier New" panose="02070309020205020404" pitchFamily="49" charset="0"/>
              <a:buChar char="o"/>
            </a:pPr>
            <a:endParaRPr lang="en-US" sz="2000" dirty="0">
              <a:ea typeface="Times New Roman" panose="02020603050405020304" pitchFamily="18" charset="0"/>
              <a:cs typeface="Aptos" panose="020B0004020202020204" pitchFamily="34" charset="0"/>
            </a:endParaRPr>
          </a:p>
          <a:p>
            <a:pPr marL="342900" marR="0" lvl="0" indent="-342900">
              <a:spcBef>
                <a:spcPts val="0"/>
              </a:spcBef>
              <a:spcAft>
                <a:spcPts val="0"/>
              </a:spcAft>
              <a:buFont typeface="Symbol" panose="05050102010706020507" pitchFamily="18" charset="2"/>
              <a:buChar char=""/>
            </a:pPr>
            <a:r>
              <a:rPr lang="en-US" sz="2400" b="1" dirty="0">
                <a:solidFill>
                  <a:srgbClr val="003C71"/>
                </a:solidFill>
                <a:effectLst/>
                <a:ea typeface="Times New Roman" panose="02020603050405020304" pitchFamily="18" charset="0"/>
                <a:cs typeface="Aptos" panose="020B0004020202020204" pitchFamily="34" charset="0"/>
              </a:rPr>
              <a:t>Curriculum Design: Degrees and Certificates (EFB Local) </a:t>
            </a:r>
            <a:r>
              <a:rPr lang="en-US" sz="2400" b="1" i="1" dirty="0">
                <a:solidFill>
                  <a:schemeClr val="accent2"/>
                </a:solidFill>
                <a:effectLst/>
                <a:ea typeface="Times New Roman" panose="02020603050405020304" pitchFamily="18" charset="0"/>
                <a:cs typeface="Aptos" panose="020B0004020202020204" pitchFamily="34" charset="0"/>
              </a:rPr>
              <a:t>Edits</a:t>
            </a:r>
            <a:endParaRPr lang="en-US" sz="2400" b="1" i="1" dirty="0">
              <a:solidFill>
                <a:schemeClr val="accent2"/>
              </a:solidFill>
              <a:effectLst/>
              <a:ea typeface="Aptos" panose="020B0004020202020204" pitchFamily="34" charset="0"/>
              <a:cs typeface="Aptos" panose="020B0004020202020204" pitchFamily="34" charset="0"/>
            </a:endParaRPr>
          </a:p>
          <a:p>
            <a:pPr marL="742950" marR="0" lvl="1" indent="-285750">
              <a:spcBef>
                <a:spcPts val="0"/>
              </a:spcBef>
              <a:spcAft>
                <a:spcPts val="0"/>
              </a:spcAft>
              <a:buFont typeface="Courier New" panose="02070309020205020404" pitchFamily="49" charset="0"/>
              <a:buChar char="o"/>
            </a:pPr>
            <a:r>
              <a:rPr lang="en-US" sz="2000" dirty="0">
                <a:ea typeface="Times New Roman" panose="02020603050405020304" pitchFamily="18" charset="0"/>
                <a:cs typeface="Aptos" panose="020B0004020202020204" pitchFamily="34" charset="0"/>
              </a:rPr>
              <a:t>Recommended revisions incorporate SB 37, requiring the college’s chief executive officer to develop procedures addressing a Low-Enrollment Certificate Program Review.</a:t>
            </a:r>
          </a:p>
        </p:txBody>
      </p:sp>
      <p:sp>
        <p:nvSpPr>
          <p:cNvPr id="6" name="Title 1">
            <a:extLst>
              <a:ext uri="{FF2B5EF4-FFF2-40B4-BE49-F238E27FC236}">
                <a16:creationId xmlns:a16="http://schemas.microsoft.com/office/drawing/2014/main" id="{62989200-1110-CB70-2418-2095E086BC52}"/>
              </a:ext>
            </a:extLst>
          </p:cNvPr>
          <p:cNvSpPr txBox="1">
            <a:spLocks/>
          </p:cNvSpPr>
          <p:nvPr/>
        </p:nvSpPr>
        <p:spPr>
          <a:xfrm>
            <a:off x="1477718" y="296301"/>
            <a:ext cx="8995275" cy="664917"/>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rgbClr val="003366"/>
                </a:solidFill>
                <a:effectLst/>
                <a:uLnTx/>
                <a:uFillTx/>
                <a:latin typeface="Century Gothic" panose="020B0502020202020204" pitchFamily="34" charset="0"/>
                <a:ea typeface="+mj-ea"/>
                <a:cs typeface="+mj-cs"/>
              </a:rPr>
              <a:t>Section E – Instruction</a:t>
            </a:r>
          </a:p>
        </p:txBody>
      </p:sp>
      <p:sp>
        <p:nvSpPr>
          <p:cNvPr id="7" name="Rectangle 6">
            <a:extLst>
              <a:ext uri="{FF2B5EF4-FFF2-40B4-BE49-F238E27FC236}">
                <a16:creationId xmlns:a16="http://schemas.microsoft.com/office/drawing/2014/main" id="{A1F3560A-634A-E923-5254-8DF8CB6FBFD8}"/>
              </a:ext>
            </a:extLst>
          </p:cNvPr>
          <p:cNvSpPr/>
          <p:nvPr/>
        </p:nvSpPr>
        <p:spPr>
          <a:xfrm>
            <a:off x="1586235" y="910178"/>
            <a:ext cx="8778240" cy="90158"/>
          </a:xfrm>
          <a:prstGeom prst="rect">
            <a:avLst/>
          </a:prstGeom>
          <a:solidFill>
            <a:srgbClr val="FF6600"/>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504395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14DE760F-DA42-40BC-8740-B727609EAA3A}"/>
              </a:ext>
            </a:extLst>
          </p:cNvPr>
          <p:cNvSpPr/>
          <p:nvPr/>
        </p:nvSpPr>
        <p:spPr>
          <a:xfrm>
            <a:off x="0" y="5878286"/>
            <a:ext cx="12192000" cy="979714"/>
          </a:xfrm>
          <a:prstGeom prst="rect">
            <a:avLst/>
          </a:prstGeom>
          <a:gradFill>
            <a:gsLst>
              <a:gs pos="0">
                <a:srgbClr val="003C71"/>
              </a:gs>
              <a:gs pos="100000">
                <a:srgbClr val="00203E"/>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a:extLst>
              <a:ext uri="{FF2B5EF4-FFF2-40B4-BE49-F238E27FC236}">
                <a16:creationId xmlns:a16="http://schemas.microsoft.com/office/drawing/2014/main" id="{CB1FC540-0844-4E4B-A557-D0292217ACC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0547" y="6021207"/>
            <a:ext cx="3914792" cy="599734"/>
          </a:xfrm>
          <a:prstGeom prst="rect">
            <a:avLst/>
          </a:prstGeom>
        </p:spPr>
      </p:pic>
      <p:sp>
        <p:nvSpPr>
          <p:cNvPr id="3" name="TextBox 2">
            <a:extLst>
              <a:ext uri="{FF2B5EF4-FFF2-40B4-BE49-F238E27FC236}">
                <a16:creationId xmlns:a16="http://schemas.microsoft.com/office/drawing/2014/main" id="{21C8E929-6FF5-BD46-388F-CFDE6E3B1024}"/>
              </a:ext>
            </a:extLst>
          </p:cNvPr>
          <p:cNvSpPr txBox="1"/>
          <p:nvPr/>
        </p:nvSpPr>
        <p:spPr>
          <a:xfrm>
            <a:off x="486335" y="1198277"/>
            <a:ext cx="11391900" cy="2923877"/>
          </a:xfrm>
          <a:prstGeom prst="rect">
            <a:avLst/>
          </a:prstGeom>
          <a:noFill/>
        </p:spPr>
        <p:txBody>
          <a:bodyPr wrap="square">
            <a:spAutoFit/>
          </a:bodyPr>
          <a:lstStyle/>
          <a:p>
            <a:pPr marL="342900" marR="0" lvl="0" indent="-342900">
              <a:spcBef>
                <a:spcPts val="0"/>
              </a:spcBef>
              <a:spcAft>
                <a:spcPts val="0"/>
              </a:spcAft>
              <a:buFont typeface="Symbol" panose="05050102010706020507" pitchFamily="18" charset="2"/>
              <a:buChar char=""/>
            </a:pPr>
            <a:r>
              <a:rPr lang="en-US" sz="2400" b="1" dirty="0">
                <a:solidFill>
                  <a:srgbClr val="003C71"/>
                </a:solidFill>
                <a:effectLst/>
                <a:ea typeface="Times New Roman" panose="02020603050405020304" pitchFamily="18" charset="0"/>
                <a:cs typeface="Aptos" panose="020B0004020202020204" pitchFamily="34" charset="0"/>
              </a:rPr>
              <a:t>Admissions (FB Local) </a:t>
            </a:r>
            <a:r>
              <a:rPr lang="en-US" sz="2400" b="1" i="1" dirty="0">
                <a:solidFill>
                  <a:schemeClr val="accent2"/>
                </a:solidFill>
                <a:effectLst/>
                <a:ea typeface="Times New Roman" panose="02020603050405020304" pitchFamily="18" charset="0"/>
                <a:cs typeface="Aptos" panose="020B0004020202020204" pitchFamily="34" charset="0"/>
              </a:rPr>
              <a:t>Edits</a:t>
            </a:r>
            <a:endParaRPr lang="en-US" sz="2400" b="1" i="1" dirty="0">
              <a:solidFill>
                <a:schemeClr val="accent2"/>
              </a:solidFill>
              <a:effectLst/>
              <a:ea typeface="Aptos" panose="020B0004020202020204" pitchFamily="34" charset="0"/>
              <a:cs typeface="Aptos" panose="020B0004020202020204" pitchFamily="34" charset="0"/>
            </a:endParaRPr>
          </a:p>
          <a:p>
            <a:pPr marL="742950" marR="0" lvl="1" indent="-285750">
              <a:spcBef>
                <a:spcPts val="0"/>
              </a:spcBef>
              <a:spcAft>
                <a:spcPts val="0"/>
              </a:spcAft>
              <a:buFont typeface="Courier New" panose="02070309020205020404" pitchFamily="49" charset="0"/>
              <a:buChar char="o"/>
            </a:pPr>
            <a:r>
              <a:rPr lang="en-US" sz="2000" dirty="0">
                <a:ea typeface="Times New Roman" panose="02020603050405020304" pitchFamily="18" charset="0"/>
                <a:cs typeface="Aptos" panose="020B0004020202020204" pitchFamily="34" charset="0"/>
              </a:rPr>
              <a:t>Recommended revisions address SB 37, clarifying that the board must develop admission procedures in collaboration with the college’s chief executive officer.</a:t>
            </a:r>
          </a:p>
          <a:p>
            <a:pPr marL="742950" marR="0" lvl="1" indent="-285750">
              <a:spcBef>
                <a:spcPts val="0"/>
              </a:spcBef>
              <a:spcAft>
                <a:spcPts val="0"/>
              </a:spcAft>
              <a:buFont typeface="Courier New" panose="02070309020205020404" pitchFamily="49" charset="0"/>
              <a:buChar char="o"/>
            </a:pPr>
            <a:r>
              <a:rPr lang="en-US" sz="2000" dirty="0">
                <a:ea typeface="Times New Roman" panose="02020603050405020304" pitchFamily="18" charset="0"/>
                <a:cs typeface="Aptos" panose="020B0004020202020204" pitchFamily="34" charset="0"/>
              </a:rPr>
              <a:t>The recommended revisions address SB 365, permitting the college to disregard course credits and grades earned by an applicant for admission 5-10 years prior to the start of the semester if chosen by the applicant, at Academic Fresh Start. Existing law requires a college to disregard credits earned 10 years prior to the start of the semester for an applicant under the Academic Fresh Start program. The number of years prior to admission at which credits will be disregarded reflects information submitted by the college.</a:t>
            </a:r>
          </a:p>
        </p:txBody>
      </p:sp>
      <p:sp>
        <p:nvSpPr>
          <p:cNvPr id="6" name="Title 1">
            <a:extLst>
              <a:ext uri="{FF2B5EF4-FFF2-40B4-BE49-F238E27FC236}">
                <a16:creationId xmlns:a16="http://schemas.microsoft.com/office/drawing/2014/main" id="{62989200-1110-CB70-2418-2095E086BC52}"/>
              </a:ext>
            </a:extLst>
          </p:cNvPr>
          <p:cNvSpPr txBox="1">
            <a:spLocks/>
          </p:cNvSpPr>
          <p:nvPr/>
        </p:nvSpPr>
        <p:spPr>
          <a:xfrm>
            <a:off x="1477718" y="296301"/>
            <a:ext cx="8995275" cy="664917"/>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rgbClr val="003366"/>
                </a:solidFill>
                <a:effectLst/>
                <a:uLnTx/>
                <a:uFillTx/>
                <a:latin typeface="Century Gothic" panose="020B0502020202020204" pitchFamily="34" charset="0"/>
                <a:ea typeface="+mj-ea"/>
                <a:cs typeface="+mj-cs"/>
              </a:rPr>
              <a:t>Section F – Students</a:t>
            </a:r>
          </a:p>
        </p:txBody>
      </p:sp>
      <p:sp>
        <p:nvSpPr>
          <p:cNvPr id="7" name="Rectangle 6">
            <a:extLst>
              <a:ext uri="{FF2B5EF4-FFF2-40B4-BE49-F238E27FC236}">
                <a16:creationId xmlns:a16="http://schemas.microsoft.com/office/drawing/2014/main" id="{A1F3560A-634A-E923-5254-8DF8CB6FBFD8}"/>
              </a:ext>
            </a:extLst>
          </p:cNvPr>
          <p:cNvSpPr/>
          <p:nvPr/>
        </p:nvSpPr>
        <p:spPr>
          <a:xfrm>
            <a:off x="1586235" y="910178"/>
            <a:ext cx="8778240" cy="90158"/>
          </a:xfrm>
          <a:prstGeom prst="rect">
            <a:avLst/>
          </a:prstGeom>
          <a:solidFill>
            <a:srgbClr val="FF6600"/>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928147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407DE78D-FE79-4F31-8775-B7D8A8CDD7F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9624" y="5763041"/>
            <a:ext cx="2465294" cy="912916"/>
          </a:xfrm>
          <a:prstGeom prst="rect">
            <a:avLst/>
          </a:prstGeom>
        </p:spPr>
      </p:pic>
      <p:sp>
        <p:nvSpPr>
          <p:cNvPr id="2" name="TextBox 1">
            <a:extLst>
              <a:ext uri="{FF2B5EF4-FFF2-40B4-BE49-F238E27FC236}">
                <a16:creationId xmlns:a16="http://schemas.microsoft.com/office/drawing/2014/main" id="{5F2BC8EC-D450-5738-141A-4A57CE731656}"/>
              </a:ext>
            </a:extLst>
          </p:cNvPr>
          <p:cNvSpPr txBox="1"/>
          <p:nvPr/>
        </p:nvSpPr>
        <p:spPr>
          <a:xfrm>
            <a:off x="3377685" y="2359080"/>
            <a:ext cx="5113900" cy="1569660"/>
          </a:xfrm>
          <a:prstGeom prst="rect">
            <a:avLst/>
          </a:prstGeom>
          <a:noFill/>
        </p:spPr>
        <p:txBody>
          <a:bodyPr wrap="none" rtlCol="0">
            <a:spAutoFit/>
          </a:bodyPr>
          <a:lstStyle/>
          <a:p>
            <a:pPr algn="ctr"/>
            <a:r>
              <a:rPr lang="en-US" sz="4800" b="1" dirty="0">
                <a:solidFill>
                  <a:schemeClr val="bg1"/>
                </a:solidFill>
                <a:latin typeface="Century Gothic" panose="020B0502020202020204" pitchFamily="34" charset="0"/>
              </a:rPr>
              <a:t>Senate Bill 2972</a:t>
            </a:r>
          </a:p>
          <a:p>
            <a:pPr algn="ctr"/>
            <a:r>
              <a:rPr lang="en-US" sz="4800" b="1" dirty="0">
                <a:solidFill>
                  <a:schemeClr val="bg1"/>
                </a:solidFill>
                <a:latin typeface="Century Gothic" panose="020B0502020202020204" pitchFamily="34" charset="0"/>
              </a:rPr>
              <a:t>Related Updates</a:t>
            </a:r>
          </a:p>
        </p:txBody>
      </p:sp>
    </p:spTree>
    <p:extLst>
      <p:ext uri="{BB962C8B-B14F-4D97-AF65-F5344CB8AC3E}">
        <p14:creationId xmlns:p14="http://schemas.microsoft.com/office/powerpoint/2010/main" val="27585208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14DE760F-DA42-40BC-8740-B727609EAA3A}"/>
              </a:ext>
            </a:extLst>
          </p:cNvPr>
          <p:cNvSpPr/>
          <p:nvPr/>
        </p:nvSpPr>
        <p:spPr>
          <a:xfrm>
            <a:off x="0" y="5878286"/>
            <a:ext cx="12192000" cy="979714"/>
          </a:xfrm>
          <a:prstGeom prst="rect">
            <a:avLst/>
          </a:prstGeom>
          <a:gradFill>
            <a:gsLst>
              <a:gs pos="0">
                <a:srgbClr val="003C71"/>
              </a:gs>
              <a:gs pos="100000">
                <a:srgbClr val="00203E"/>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a:extLst>
              <a:ext uri="{FF2B5EF4-FFF2-40B4-BE49-F238E27FC236}">
                <a16:creationId xmlns:a16="http://schemas.microsoft.com/office/drawing/2014/main" id="{CB1FC540-0844-4E4B-A557-D0292217ACC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0547" y="6021207"/>
            <a:ext cx="3914792" cy="599734"/>
          </a:xfrm>
          <a:prstGeom prst="rect">
            <a:avLst/>
          </a:prstGeom>
        </p:spPr>
      </p:pic>
      <p:sp>
        <p:nvSpPr>
          <p:cNvPr id="3" name="TextBox 2">
            <a:extLst>
              <a:ext uri="{FF2B5EF4-FFF2-40B4-BE49-F238E27FC236}">
                <a16:creationId xmlns:a16="http://schemas.microsoft.com/office/drawing/2014/main" id="{21C8E929-6FF5-BD46-388F-CFDE6E3B1024}"/>
              </a:ext>
            </a:extLst>
          </p:cNvPr>
          <p:cNvSpPr txBox="1"/>
          <p:nvPr/>
        </p:nvSpPr>
        <p:spPr>
          <a:xfrm>
            <a:off x="486335" y="1198277"/>
            <a:ext cx="11391900" cy="4431983"/>
          </a:xfrm>
          <a:prstGeom prst="rect">
            <a:avLst/>
          </a:prstGeom>
          <a:noFill/>
        </p:spPr>
        <p:txBody>
          <a:bodyPr wrap="square">
            <a:spAutoFit/>
          </a:bodyPr>
          <a:lstStyle/>
          <a:p>
            <a:pPr marL="342900" marR="0" lvl="0" indent="-342900">
              <a:spcBef>
                <a:spcPts val="0"/>
              </a:spcBef>
              <a:spcAft>
                <a:spcPts val="0"/>
              </a:spcAft>
              <a:buFont typeface="Symbol" panose="05050102010706020507" pitchFamily="18" charset="2"/>
              <a:buChar char=""/>
            </a:pPr>
            <a:r>
              <a:rPr lang="en-US" sz="2400" b="1" dirty="0">
                <a:solidFill>
                  <a:srgbClr val="003C71"/>
                </a:solidFill>
                <a:effectLst/>
                <a:ea typeface="Times New Roman" panose="02020603050405020304" pitchFamily="18" charset="0"/>
                <a:cs typeface="Aptos" panose="020B0004020202020204" pitchFamily="34" charset="0"/>
              </a:rPr>
              <a:t>Employee Rights and Privileges: Employee Expression and Use of College Facilities (DGC Local) </a:t>
            </a:r>
            <a:r>
              <a:rPr lang="en-US" sz="2400" b="1" i="1" dirty="0">
                <a:solidFill>
                  <a:schemeClr val="accent2"/>
                </a:solidFill>
                <a:effectLst/>
                <a:ea typeface="Times New Roman" panose="02020603050405020304" pitchFamily="18" charset="0"/>
                <a:cs typeface="Aptos" panose="020B0004020202020204" pitchFamily="34" charset="0"/>
              </a:rPr>
              <a:t>Edits</a:t>
            </a:r>
            <a:endParaRPr lang="en-US" sz="2400" b="1" i="1" dirty="0">
              <a:solidFill>
                <a:schemeClr val="accent2"/>
              </a:solidFill>
              <a:effectLst/>
              <a:ea typeface="Aptos" panose="020B0004020202020204" pitchFamily="34" charset="0"/>
              <a:cs typeface="Aptos" panose="020B0004020202020204" pitchFamily="34" charset="0"/>
            </a:endParaRPr>
          </a:p>
          <a:p>
            <a:pPr marL="742950" marR="0" lvl="1" indent="-285750">
              <a:spcBef>
                <a:spcPts val="0"/>
              </a:spcBef>
              <a:spcAft>
                <a:spcPts val="0"/>
              </a:spcAft>
              <a:buFont typeface="Courier New" panose="02070309020205020404" pitchFamily="49" charset="0"/>
              <a:buChar char="o"/>
            </a:pPr>
            <a:r>
              <a:rPr lang="en-US" dirty="0">
                <a:ea typeface="Times New Roman" panose="02020603050405020304" pitchFamily="18" charset="0"/>
                <a:cs typeface="Aptos" panose="020B0004020202020204" pitchFamily="34" charset="0"/>
              </a:rPr>
              <a:t>Recommended revisions throughout this policy incorporate SB 2972, which addresses the regulation of expressive activities on college campuses. </a:t>
            </a:r>
          </a:p>
          <a:p>
            <a:pPr marL="742950" marR="0" lvl="1" indent="-285750">
              <a:spcBef>
                <a:spcPts val="0"/>
              </a:spcBef>
              <a:spcAft>
                <a:spcPts val="0"/>
              </a:spcAft>
              <a:buFont typeface="Courier New" panose="02070309020205020404" pitchFamily="49" charset="0"/>
              <a:buChar char="o"/>
            </a:pPr>
            <a:r>
              <a:rPr lang="en-US" dirty="0">
                <a:ea typeface="Times New Roman" panose="02020603050405020304" pitchFamily="18" charset="0"/>
                <a:cs typeface="Aptos" panose="020B0004020202020204" pitchFamily="34" charset="0"/>
              </a:rPr>
              <a:t>A definition of Expressive Activities has been added. </a:t>
            </a:r>
          </a:p>
          <a:p>
            <a:pPr marL="742950" marR="0" lvl="1" indent="-285750">
              <a:spcBef>
                <a:spcPts val="0"/>
              </a:spcBef>
              <a:spcAft>
                <a:spcPts val="0"/>
              </a:spcAft>
              <a:buFont typeface="Courier New" panose="02070309020205020404" pitchFamily="49" charset="0"/>
              <a:buChar char="o"/>
            </a:pPr>
            <a:r>
              <a:rPr lang="en-US" dirty="0">
                <a:ea typeface="Times New Roman" panose="02020603050405020304" pitchFamily="18" charset="0"/>
                <a:cs typeface="Aptos" panose="020B0004020202020204" pitchFamily="34" charset="0"/>
              </a:rPr>
              <a:t>At Prohibited Speech and Conduct, existing content from Limitations on Content, Approval, and Common Outdoor Areas has been consolidated and updated to reflect language from the bill prohibiting certain expressive activities on campus.</a:t>
            </a:r>
          </a:p>
          <a:p>
            <a:pPr marL="742950" marR="0" lvl="1" indent="-285750">
              <a:spcBef>
                <a:spcPts val="0"/>
              </a:spcBef>
              <a:spcAft>
                <a:spcPts val="0"/>
              </a:spcAft>
              <a:buFont typeface="Courier New" panose="02070309020205020404" pitchFamily="49" charset="0"/>
              <a:buChar char="o"/>
            </a:pPr>
            <a:r>
              <a:rPr lang="en-US" dirty="0">
                <a:ea typeface="Times New Roman" panose="02020603050405020304" pitchFamily="18" charset="0"/>
                <a:cs typeface="Aptos" panose="020B0004020202020204" pitchFamily="34" charset="0"/>
              </a:rPr>
              <a:t>Also, from SB 2972, language has been added at Time, Place, and Manner Restrictions prohibiting the distribution of materials in a manner that is materially and substantially disruptive to college operations. Language has been added to clarify when Identification must be provided. Employees and employee organizations distributing materials or using college facilities must provide identification to a college representative.</a:t>
            </a:r>
          </a:p>
          <a:p>
            <a:pPr marL="742950" marR="0" lvl="1" indent="-285750">
              <a:spcBef>
                <a:spcPts val="0"/>
              </a:spcBef>
              <a:spcAft>
                <a:spcPts val="0"/>
              </a:spcAft>
              <a:buFont typeface="Courier New" panose="02070309020205020404" pitchFamily="49" charset="0"/>
              <a:buChar char="o"/>
            </a:pPr>
            <a:r>
              <a:rPr lang="en-US" dirty="0">
                <a:ea typeface="Times New Roman" panose="02020603050405020304" pitchFamily="18" charset="0"/>
                <a:cs typeface="Aptos" panose="020B0004020202020204" pitchFamily="34" charset="0"/>
              </a:rPr>
              <a:t>Recommended revisions provide that the Distribution of Literature by faculty and other instructional personnel as part of instruction or other classroom activities is not governed by that section.</a:t>
            </a:r>
          </a:p>
        </p:txBody>
      </p:sp>
      <p:sp>
        <p:nvSpPr>
          <p:cNvPr id="6" name="Title 1">
            <a:extLst>
              <a:ext uri="{FF2B5EF4-FFF2-40B4-BE49-F238E27FC236}">
                <a16:creationId xmlns:a16="http://schemas.microsoft.com/office/drawing/2014/main" id="{62989200-1110-CB70-2418-2095E086BC52}"/>
              </a:ext>
            </a:extLst>
          </p:cNvPr>
          <p:cNvSpPr txBox="1">
            <a:spLocks/>
          </p:cNvSpPr>
          <p:nvPr/>
        </p:nvSpPr>
        <p:spPr>
          <a:xfrm>
            <a:off x="1477718" y="296301"/>
            <a:ext cx="8995275" cy="664917"/>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rgbClr val="003366"/>
                </a:solidFill>
                <a:effectLst/>
                <a:uLnTx/>
                <a:uFillTx/>
                <a:latin typeface="Century Gothic" panose="020B0502020202020204" pitchFamily="34" charset="0"/>
                <a:ea typeface="+mj-ea"/>
                <a:cs typeface="+mj-cs"/>
              </a:rPr>
              <a:t>Section D – Personnel</a:t>
            </a:r>
          </a:p>
        </p:txBody>
      </p:sp>
      <p:sp>
        <p:nvSpPr>
          <p:cNvPr id="7" name="Rectangle 6">
            <a:extLst>
              <a:ext uri="{FF2B5EF4-FFF2-40B4-BE49-F238E27FC236}">
                <a16:creationId xmlns:a16="http://schemas.microsoft.com/office/drawing/2014/main" id="{A1F3560A-634A-E923-5254-8DF8CB6FBFD8}"/>
              </a:ext>
            </a:extLst>
          </p:cNvPr>
          <p:cNvSpPr/>
          <p:nvPr/>
        </p:nvSpPr>
        <p:spPr>
          <a:xfrm>
            <a:off x="1586235" y="910178"/>
            <a:ext cx="8778240" cy="90158"/>
          </a:xfrm>
          <a:prstGeom prst="rect">
            <a:avLst/>
          </a:prstGeom>
          <a:solidFill>
            <a:srgbClr val="FF6600"/>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775180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246</TotalTime>
  <Words>2319</Words>
  <Application>Microsoft Office PowerPoint</Application>
  <PresentationFormat>Widescreen</PresentationFormat>
  <Paragraphs>145</Paragraphs>
  <Slides>23</Slides>
  <Notes>6</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23</vt:i4>
      </vt:variant>
    </vt:vector>
  </HeadingPairs>
  <TitlesOfParts>
    <vt:vector size="33" baseType="lpstr">
      <vt:lpstr>Aptos</vt:lpstr>
      <vt:lpstr>Arial</vt:lpstr>
      <vt:lpstr>Calibri</vt:lpstr>
      <vt:lpstr>Calibri Light</vt:lpstr>
      <vt:lpstr>Century Gothic</vt:lpstr>
      <vt:lpstr>Courier New</vt:lpstr>
      <vt:lpstr>Symbol</vt:lpstr>
      <vt:lpstr>Times New Roman</vt:lpstr>
      <vt:lpstr>Verdana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Elizabeth Perez</dc:creator>
  <cp:lastModifiedBy>Laura E. Wichman</cp:lastModifiedBy>
  <cp:revision>13</cp:revision>
  <dcterms:created xsi:type="dcterms:W3CDTF">2025-09-17T19:44:19Z</dcterms:created>
  <dcterms:modified xsi:type="dcterms:W3CDTF">2026-01-13T17:51:56Z</dcterms:modified>
</cp:coreProperties>
</file>