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8" r:id="rId6"/>
    <p:sldId id="384" r:id="rId7"/>
    <p:sldId id="371" r:id="rId8"/>
    <p:sldId id="367" r:id="rId9"/>
    <p:sldId id="369" r:id="rId10"/>
    <p:sldId id="370" r:id="rId11"/>
    <p:sldId id="379" r:id="rId12"/>
    <p:sldId id="376" r:id="rId13"/>
    <p:sldId id="378" r:id="rId14"/>
    <p:sldId id="383" r:id="rId15"/>
    <p:sldId id="374" r:id="rId16"/>
    <p:sldId id="377" r:id="rId17"/>
    <p:sldId id="380" r:id="rId18"/>
    <p:sldId id="382" r:id="rId19"/>
    <p:sldId id="381" r:id="rId20"/>
    <p:sldId id="373" r:id="rId21"/>
    <p:sldId id="375" r:id="rId22"/>
    <p:sldId id="385" r:id="rId23"/>
    <p:sldId id="386"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0020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225" autoAdjust="0"/>
  </p:normalViewPr>
  <p:slideViewPr>
    <p:cSldViewPr snapToGrid="0">
      <p:cViewPr varScale="1">
        <p:scale>
          <a:sx n="107" d="100"/>
          <a:sy n="107" d="100"/>
        </p:scale>
        <p:origin x="6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E5D02-E4F7-4F28-997F-05CEFBB8BF36}" type="doc">
      <dgm:prSet loTypeId="urn:microsoft.com/office/officeart/2011/layout/HexagonRadial" loCatId="officeonline" qsTypeId="urn:microsoft.com/office/officeart/2005/8/quickstyle/simple3" qsCatId="simple" csTypeId="urn:microsoft.com/office/officeart/2005/8/colors/colorful5" csCatId="colorful" phldr="1"/>
      <dgm:spPr/>
      <dgm:t>
        <a:bodyPr/>
        <a:lstStyle/>
        <a:p>
          <a:endParaRPr lang="en-US"/>
        </a:p>
      </dgm:t>
    </dgm:pt>
    <dgm:pt modelId="{1F1E6C0E-24C3-4CC1-9252-BAEDCFCA3365}">
      <dgm:prSet phldrT="[Text]"/>
      <dgm:spPr/>
      <dgm:t>
        <a:bodyPr/>
        <a:lstStyle/>
        <a:p>
          <a:r>
            <a:rPr lang="en-US" dirty="0"/>
            <a:t>Institutional Program Data</a:t>
          </a:r>
        </a:p>
      </dgm:t>
    </dgm:pt>
    <dgm:pt modelId="{3ED1E0CA-5832-4C10-BB47-80EC582E91DE}" type="parTrans" cxnId="{412EC6A3-BA2B-4095-B609-A95817BED72E}">
      <dgm:prSet/>
      <dgm:spPr/>
      <dgm:t>
        <a:bodyPr/>
        <a:lstStyle/>
        <a:p>
          <a:endParaRPr lang="en-US"/>
        </a:p>
      </dgm:t>
    </dgm:pt>
    <dgm:pt modelId="{FCCF79D9-739E-42D3-8FCD-69E547F1ACB7}" type="sibTrans" cxnId="{412EC6A3-BA2B-4095-B609-A95817BED72E}">
      <dgm:prSet/>
      <dgm:spPr/>
      <dgm:t>
        <a:bodyPr/>
        <a:lstStyle/>
        <a:p>
          <a:endParaRPr lang="en-US"/>
        </a:p>
      </dgm:t>
    </dgm:pt>
    <dgm:pt modelId="{819C8138-ABF3-4654-83E8-4F4A2D8320A3}">
      <dgm:prSet phldrT="[Text]"/>
      <dgm:spPr/>
      <dgm:t>
        <a:bodyPr/>
        <a:lstStyle/>
        <a:p>
          <a:r>
            <a:rPr lang="en-US" dirty="0"/>
            <a:t>Texas Higher Ed Coord. Board</a:t>
          </a:r>
        </a:p>
      </dgm:t>
    </dgm:pt>
    <dgm:pt modelId="{3F281B37-396E-4168-9F3B-05F1B61542EF}" type="parTrans" cxnId="{BA464C5F-349A-4A88-9263-80C947ED0F59}">
      <dgm:prSet/>
      <dgm:spPr/>
      <dgm:t>
        <a:bodyPr/>
        <a:lstStyle/>
        <a:p>
          <a:endParaRPr lang="en-US"/>
        </a:p>
      </dgm:t>
    </dgm:pt>
    <dgm:pt modelId="{2D166F4B-1AA8-4078-A657-F3A7E1A9885E}" type="sibTrans" cxnId="{BA464C5F-349A-4A88-9263-80C947ED0F59}">
      <dgm:prSet/>
      <dgm:spPr/>
      <dgm:t>
        <a:bodyPr/>
        <a:lstStyle/>
        <a:p>
          <a:endParaRPr lang="en-US"/>
        </a:p>
      </dgm:t>
    </dgm:pt>
    <dgm:pt modelId="{DF697898-2DB3-4ED9-AC77-B559F0DBF159}">
      <dgm:prSet phldrT="[Text]"/>
      <dgm:spPr/>
      <dgm:t>
        <a:bodyPr/>
        <a:lstStyle/>
        <a:p>
          <a:r>
            <a:rPr lang="en-US" dirty="0"/>
            <a:t>Texas Workforce Commission</a:t>
          </a:r>
        </a:p>
      </dgm:t>
    </dgm:pt>
    <dgm:pt modelId="{FE66961D-FB21-4A89-A3E4-874223A44EF4}" type="parTrans" cxnId="{B98DCBE8-B086-491D-80E2-8626051FAA94}">
      <dgm:prSet/>
      <dgm:spPr/>
      <dgm:t>
        <a:bodyPr/>
        <a:lstStyle/>
        <a:p>
          <a:endParaRPr lang="en-US"/>
        </a:p>
      </dgm:t>
    </dgm:pt>
    <dgm:pt modelId="{4EAF7E54-0345-4DBC-870D-BCFEEB109DE3}" type="sibTrans" cxnId="{B98DCBE8-B086-491D-80E2-8626051FAA94}">
      <dgm:prSet/>
      <dgm:spPr/>
      <dgm:t>
        <a:bodyPr/>
        <a:lstStyle/>
        <a:p>
          <a:endParaRPr lang="en-US"/>
        </a:p>
      </dgm:t>
    </dgm:pt>
    <dgm:pt modelId="{6974C7D3-CF53-4AA6-B455-CE03B37C945A}">
      <dgm:prSet phldrT="[Text]"/>
      <dgm:spPr/>
      <dgm:t>
        <a:bodyPr/>
        <a:lstStyle/>
        <a:p>
          <a:r>
            <a:rPr lang="en-US" dirty="0"/>
            <a:t>Dept. Labor Statistics</a:t>
          </a:r>
        </a:p>
      </dgm:t>
    </dgm:pt>
    <dgm:pt modelId="{00FE5BD1-5FB1-4F3B-84B6-C6AEEA0C41E1}" type="parTrans" cxnId="{DFF63A3E-2139-4364-91D3-69771AFA4FAD}">
      <dgm:prSet/>
      <dgm:spPr/>
      <dgm:t>
        <a:bodyPr/>
        <a:lstStyle/>
        <a:p>
          <a:endParaRPr lang="en-US"/>
        </a:p>
      </dgm:t>
    </dgm:pt>
    <dgm:pt modelId="{42255EB7-6604-41EB-A301-05874E4E2DF1}" type="sibTrans" cxnId="{DFF63A3E-2139-4364-91D3-69771AFA4FAD}">
      <dgm:prSet/>
      <dgm:spPr/>
      <dgm:t>
        <a:bodyPr/>
        <a:lstStyle/>
        <a:p>
          <a:endParaRPr lang="en-US"/>
        </a:p>
      </dgm:t>
    </dgm:pt>
    <dgm:pt modelId="{AA49B59F-4F66-4781-88C3-1D9BE023F45D}">
      <dgm:prSet phldrT="[Text]"/>
      <dgm:spPr/>
      <dgm:t>
        <a:bodyPr/>
        <a:lstStyle/>
        <a:p>
          <a:r>
            <a:rPr lang="en-US" dirty="0"/>
            <a:t>Texas Labor Market</a:t>
          </a:r>
        </a:p>
      </dgm:t>
    </dgm:pt>
    <dgm:pt modelId="{2907867B-F104-434C-8B70-0A2D322F211B}" type="parTrans" cxnId="{A08A163B-B757-4878-980E-4458B13E299C}">
      <dgm:prSet/>
      <dgm:spPr/>
      <dgm:t>
        <a:bodyPr/>
        <a:lstStyle/>
        <a:p>
          <a:endParaRPr lang="en-US"/>
        </a:p>
      </dgm:t>
    </dgm:pt>
    <dgm:pt modelId="{D7B5D75B-846A-4D2F-BFBE-657FC778C80F}" type="sibTrans" cxnId="{A08A163B-B757-4878-980E-4458B13E299C}">
      <dgm:prSet/>
      <dgm:spPr/>
      <dgm:t>
        <a:bodyPr/>
        <a:lstStyle/>
        <a:p>
          <a:endParaRPr lang="en-US"/>
        </a:p>
      </dgm:t>
    </dgm:pt>
    <dgm:pt modelId="{FAFA88A3-51D6-4BCF-907C-CE96A3D69CA8}">
      <dgm:prSet phldrT="[Text]"/>
      <dgm:spPr/>
      <dgm:t>
        <a:bodyPr/>
        <a:lstStyle/>
        <a:p>
          <a:r>
            <a:rPr lang="en-US" dirty="0"/>
            <a:t>Local Workforce Advisory Boards</a:t>
          </a:r>
        </a:p>
      </dgm:t>
    </dgm:pt>
    <dgm:pt modelId="{7F152C75-9ACC-4F77-996F-C6F5F6A97D2B}" type="parTrans" cxnId="{7069A45F-4508-4018-B3DC-F84391474C64}">
      <dgm:prSet/>
      <dgm:spPr/>
      <dgm:t>
        <a:bodyPr/>
        <a:lstStyle/>
        <a:p>
          <a:endParaRPr lang="en-US"/>
        </a:p>
      </dgm:t>
    </dgm:pt>
    <dgm:pt modelId="{DF6C1D61-1D0B-4C4C-A930-B44A4BDABD04}" type="sibTrans" cxnId="{7069A45F-4508-4018-B3DC-F84391474C64}">
      <dgm:prSet/>
      <dgm:spPr/>
      <dgm:t>
        <a:bodyPr/>
        <a:lstStyle/>
        <a:p>
          <a:endParaRPr lang="en-US"/>
        </a:p>
      </dgm:t>
    </dgm:pt>
    <dgm:pt modelId="{75FBC4A1-84D6-4274-976A-9BF7FFA05923}">
      <dgm:prSet phldrT="[Text]"/>
      <dgm:spPr/>
      <dgm:t>
        <a:bodyPr/>
        <a:lstStyle/>
        <a:p>
          <a:r>
            <a:rPr lang="en-US" dirty="0"/>
            <a:t>Third-Party Reports</a:t>
          </a:r>
        </a:p>
      </dgm:t>
    </dgm:pt>
    <dgm:pt modelId="{FAA4FA51-D7DE-4CFB-9B50-3FCE4A87C025}" type="parTrans" cxnId="{6D584FF1-0815-40A7-BD38-86A99E2252F7}">
      <dgm:prSet/>
      <dgm:spPr/>
      <dgm:t>
        <a:bodyPr/>
        <a:lstStyle/>
        <a:p>
          <a:endParaRPr lang="en-US"/>
        </a:p>
      </dgm:t>
    </dgm:pt>
    <dgm:pt modelId="{144532B7-0668-4129-B42E-5CF3DCA1A861}" type="sibTrans" cxnId="{6D584FF1-0815-40A7-BD38-86A99E2252F7}">
      <dgm:prSet/>
      <dgm:spPr/>
      <dgm:t>
        <a:bodyPr/>
        <a:lstStyle/>
        <a:p>
          <a:endParaRPr lang="en-US"/>
        </a:p>
      </dgm:t>
    </dgm:pt>
    <dgm:pt modelId="{145EC3B2-0C0B-40F7-8375-93EA386A8F42}" type="pres">
      <dgm:prSet presAssocID="{925E5D02-E4F7-4F28-997F-05CEFBB8BF36}" presName="Name0" presStyleCnt="0">
        <dgm:presLayoutVars>
          <dgm:chMax val="1"/>
          <dgm:chPref val="1"/>
          <dgm:dir/>
          <dgm:animOne val="branch"/>
          <dgm:animLvl val="lvl"/>
        </dgm:presLayoutVars>
      </dgm:prSet>
      <dgm:spPr/>
    </dgm:pt>
    <dgm:pt modelId="{7DA235FC-A470-4CC3-AB0B-43F3D74EECDC}" type="pres">
      <dgm:prSet presAssocID="{1F1E6C0E-24C3-4CC1-9252-BAEDCFCA3365}" presName="Parent" presStyleLbl="node0" presStyleIdx="0" presStyleCnt="1">
        <dgm:presLayoutVars>
          <dgm:chMax val="6"/>
          <dgm:chPref val="6"/>
        </dgm:presLayoutVars>
      </dgm:prSet>
      <dgm:spPr/>
    </dgm:pt>
    <dgm:pt modelId="{AFC08357-8805-4217-8F7A-D0A038842FF1}" type="pres">
      <dgm:prSet presAssocID="{819C8138-ABF3-4654-83E8-4F4A2D8320A3}" presName="Accent1" presStyleCnt="0"/>
      <dgm:spPr/>
    </dgm:pt>
    <dgm:pt modelId="{9F834980-B77D-48D2-862C-5F419B6DBBC3}" type="pres">
      <dgm:prSet presAssocID="{819C8138-ABF3-4654-83E8-4F4A2D8320A3}" presName="Accent" presStyleLbl="bgShp" presStyleIdx="0" presStyleCnt="6"/>
      <dgm:spPr/>
    </dgm:pt>
    <dgm:pt modelId="{1EF81D6A-E6A4-4B64-9203-2D8CA0FC306E}" type="pres">
      <dgm:prSet presAssocID="{819C8138-ABF3-4654-83E8-4F4A2D8320A3}" presName="Child1" presStyleLbl="node1" presStyleIdx="0" presStyleCnt="6">
        <dgm:presLayoutVars>
          <dgm:chMax val="0"/>
          <dgm:chPref val="0"/>
          <dgm:bulletEnabled val="1"/>
        </dgm:presLayoutVars>
      </dgm:prSet>
      <dgm:spPr/>
    </dgm:pt>
    <dgm:pt modelId="{A87C754B-B8AB-448B-A591-FDE2155C3C2F}" type="pres">
      <dgm:prSet presAssocID="{DF697898-2DB3-4ED9-AC77-B559F0DBF159}" presName="Accent2" presStyleCnt="0"/>
      <dgm:spPr/>
    </dgm:pt>
    <dgm:pt modelId="{FECB3436-9A15-4532-A872-2A1C7E5B9E13}" type="pres">
      <dgm:prSet presAssocID="{DF697898-2DB3-4ED9-AC77-B559F0DBF159}" presName="Accent" presStyleLbl="bgShp" presStyleIdx="1" presStyleCnt="6"/>
      <dgm:spPr/>
    </dgm:pt>
    <dgm:pt modelId="{A4C828FF-0B27-4333-AA4A-888D7F0C4A43}" type="pres">
      <dgm:prSet presAssocID="{DF697898-2DB3-4ED9-AC77-B559F0DBF159}" presName="Child2" presStyleLbl="node1" presStyleIdx="1" presStyleCnt="6">
        <dgm:presLayoutVars>
          <dgm:chMax val="0"/>
          <dgm:chPref val="0"/>
          <dgm:bulletEnabled val="1"/>
        </dgm:presLayoutVars>
      </dgm:prSet>
      <dgm:spPr/>
    </dgm:pt>
    <dgm:pt modelId="{70688B1E-8F17-410B-93F4-1E0DA85C8F99}" type="pres">
      <dgm:prSet presAssocID="{6974C7D3-CF53-4AA6-B455-CE03B37C945A}" presName="Accent3" presStyleCnt="0"/>
      <dgm:spPr/>
    </dgm:pt>
    <dgm:pt modelId="{1CCF598B-024A-4DC5-BF30-B6EA7E3AFFC6}" type="pres">
      <dgm:prSet presAssocID="{6974C7D3-CF53-4AA6-B455-CE03B37C945A}" presName="Accent" presStyleLbl="bgShp" presStyleIdx="2" presStyleCnt="6"/>
      <dgm:spPr/>
    </dgm:pt>
    <dgm:pt modelId="{9A0C5EB4-E783-4BB3-B0B8-2558FC98A58E}" type="pres">
      <dgm:prSet presAssocID="{6974C7D3-CF53-4AA6-B455-CE03B37C945A}" presName="Child3" presStyleLbl="node1" presStyleIdx="2" presStyleCnt="6">
        <dgm:presLayoutVars>
          <dgm:chMax val="0"/>
          <dgm:chPref val="0"/>
          <dgm:bulletEnabled val="1"/>
        </dgm:presLayoutVars>
      </dgm:prSet>
      <dgm:spPr/>
    </dgm:pt>
    <dgm:pt modelId="{7FF61D1F-0E71-43E7-9BD6-30583828A2A5}" type="pres">
      <dgm:prSet presAssocID="{AA49B59F-4F66-4781-88C3-1D9BE023F45D}" presName="Accent4" presStyleCnt="0"/>
      <dgm:spPr/>
    </dgm:pt>
    <dgm:pt modelId="{B6EC1A3D-EED7-4620-9EFA-DC9C9B6E9CF7}" type="pres">
      <dgm:prSet presAssocID="{AA49B59F-4F66-4781-88C3-1D9BE023F45D}" presName="Accent" presStyleLbl="bgShp" presStyleIdx="3" presStyleCnt="6"/>
      <dgm:spPr/>
    </dgm:pt>
    <dgm:pt modelId="{40847C62-4D21-4B98-975B-5D3EB8F59B55}" type="pres">
      <dgm:prSet presAssocID="{AA49B59F-4F66-4781-88C3-1D9BE023F45D}" presName="Child4" presStyleLbl="node1" presStyleIdx="3" presStyleCnt="6">
        <dgm:presLayoutVars>
          <dgm:chMax val="0"/>
          <dgm:chPref val="0"/>
          <dgm:bulletEnabled val="1"/>
        </dgm:presLayoutVars>
      </dgm:prSet>
      <dgm:spPr/>
    </dgm:pt>
    <dgm:pt modelId="{1E866CC2-08BF-43FA-8D1C-A2C6895697D0}" type="pres">
      <dgm:prSet presAssocID="{FAFA88A3-51D6-4BCF-907C-CE96A3D69CA8}" presName="Accent5" presStyleCnt="0"/>
      <dgm:spPr/>
    </dgm:pt>
    <dgm:pt modelId="{718B5726-2D74-470B-BBAB-F998F6999CBD}" type="pres">
      <dgm:prSet presAssocID="{FAFA88A3-51D6-4BCF-907C-CE96A3D69CA8}" presName="Accent" presStyleLbl="bgShp" presStyleIdx="4" presStyleCnt="6"/>
      <dgm:spPr/>
    </dgm:pt>
    <dgm:pt modelId="{B00B399D-5919-4373-A45C-23438C27BDDA}" type="pres">
      <dgm:prSet presAssocID="{FAFA88A3-51D6-4BCF-907C-CE96A3D69CA8}" presName="Child5" presStyleLbl="node1" presStyleIdx="4" presStyleCnt="6">
        <dgm:presLayoutVars>
          <dgm:chMax val="0"/>
          <dgm:chPref val="0"/>
          <dgm:bulletEnabled val="1"/>
        </dgm:presLayoutVars>
      </dgm:prSet>
      <dgm:spPr/>
    </dgm:pt>
    <dgm:pt modelId="{825B80BC-57E1-4AE4-B2A8-5D48F6BE36BF}" type="pres">
      <dgm:prSet presAssocID="{75FBC4A1-84D6-4274-976A-9BF7FFA05923}" presName="Accent6" presStyleCnt="0"/>
      <dgm:spPr/>
    </dgm:pt>
    <dgm:pt modelId="{F531F409-3674-4C2C-9BB4-4DAB952C9A1A}" type="pres">
      <dgm:prSet presAssocID="{75FBC4A1-84D6-4274-976A-9BF7FFA05923}" presName="Accent" presStyleLbl="bgShp" presStyleIdx="5" presStyleCnt="6"/>
      <dgm:spPr/>
    </dgm:pt>
    <dgm:pt modelId="{462B5B21-45B6-4470-BAC2-D25C704DE6F7}" type="pres">
      <dgm:prSet presAssocID="{75FBC4A1-84D6-4274-976A-9BF7FFA05923}" presName="Child6" presStyleLbl="node1" presStyleIdx="5" presStyleCnt="6">
        <dgm:presLayoutVars>
          <dgm:chMax val="0"/>
          <dgm:chPref val="0"/>
          <dgm:bulletEnabled val="1"/>
        </dgm:presLayoutVars>
      </dgm:prSet>
      <dgm:spPr/>
    </dgm:pt>
  </dgm:ptLst>
  <dgm:cxnLst>
    <dgm:cxn modelId="{A9DCAA16-EFF5-4999-9D3B-BE7ACFF5CA1D}" type="presOf" srcId="{6974C7D3-CF53-4AA6-B455-CE03B37C945A}" destId="{9A0C5EB4-E783-4BB3-B0B8-2558FC98A58E}" srcOrd="0" destOrd="0" presId="urn:microsoft.com/office/officeart/2011/layout/HexagonRadial"/>
    <dgm:cxn modelId="{F0A3E432-F18B-401B-95CE-F63E9DFB3279}" type="presOf" srcId="{925E5D02-E4F7-4F28-997F-05CEFBB8BF36}" destId="{145EC3B2-0C0B-40F7-8375-93EA386A8F42}" srcOrd="0" destOrd="0" presId="urn:microsoft.com/office/officeart/2011/layout/HexagonRadial"/>
    <dgm:cxn modelId="{A08A163B-B757-4878-980E-4458B13E299C}" srcId="{1F1E6C0E-24C3-4CC1-9252-BAEDCFCA3365}" destId="{AA49B59F-4F66-4781-88C3-1D9BE023F45D}" srcOrd="3" destOrd="0" parTransId="{2907867B-F104-434C-8B70-0A2D322F211B}" sibTransId="{D7B5D75B-846A-4D2F-BFBE-657FC778C80F}"/>
    <dgm:cxn modelId="{DFF63A3E-2139-4364-91D3-69771AFA4FAD}" srcId="{1F1E6C0E-24C3-4CC1-9252-BAEDCFCA3365}" destId="{6974C7D3-CF53-4AA6-B455-CE03B37C945A}" srcOrd="2" destOrd="0" parTransId="{00FE5BD1-5FB1-4F3B-84B6-C6AEEA0C41E1}" sibTransId="{42255EB7-6604-41EB-A301-05874E4E2DF1}"/>
    <dgm:cxn modelId="{BA464C5F-349A-4A88-9263-80C947ED0F59}" srcId="{1F1E6C0E-24C3-4CC1-9252-BAEDCFCA3365}" destId="{819C8138-ABF3-4654-83E8-4F4A2D8320A3}" srcOrd="0" destOrd="0" parTransId="{3F281B37-396E-4168-9F3B-05F1B61542EF}" sibTransId="{2D166F4B-1AA8-4078-A657-F3A7E1A9885E}"/>
    <dgm:cxn modelId="{7069A45F-4508-4018-B3DC-F84391474C64}" srcId="{1F1E6C0E-24C3-4CC1-9252-BAEDCFCA3365}" destId="{FAFA88A3-51D6-4BCF-907C-CE96A3D69CA8}" srcOrd="4" destOrd="0" parTransId="{7F152C75-9ACC-4F77-996F-C6F5F6A97D2B}" sibTransId="{DF6C1D61-1D0B-4C4C-A930-B44A4BDABD04}"/>
    <dgm:cxn modelId="{02EFB762-E825-4220-8875-2D5E2C55AEA1}" type="presOf" srcId="{DF697898-2DB3-4ED9-AC77-B559F0DBF159}" destId="{A4C828FF-0B27-4333-AA4A-888D7F0C4A43}" srcOrd="0" destOrd="0" presId="urn:microsoft.com/office/officeart/2011/layout/HexagonRadial"/>
    <dgm:cxn modelId="{F028748C-59AE-45EA-B1DE-68ECDB3DFC69}" type="presOf" srcId="{1F1E6C0E-24C3-4CC1-9252-BAEDCFCA3365}" destId="{7DA235FC-A470-4CC3-AB0B-43F3D74EECDC}" srcOrd="0" destOrd="0" presId="urn:microsoft.com/office/officeart/2011/layout/HexagonRadial"/>
    <dgm:cxn modelId="{6EEF6E91-B093-4221-BF18-E9D68734AB8B}" type="presOf" srcId="{75FBC4A1-84D6-4274-976A-9BF7FFA05923}" destId="{462B5B21-45B6-4470-BAC2-D25C704DE6F7}" srcOrd="0" destOrd="0" presId="urn:microsoft.com/office/officeart/2011/layout/HexagonRadial"/>
    <dgm:cxn modelId="{412EC6A3-BA2B-4095-B609-A95817BED72E}" srcId="{925E5D02-E4F7-4F28-997F-05CEFBB8BF36}" destId="{1F1E6C0E-24C3-4CC1-9252-BAEDCFCA3365}" srcOrd="0" destOrd="0" parTransId="{3ED1E0CA-5832-4C10-BB47-80EC582E91DE}" sibTransId="{FCCF79D9-739E-42D3-8FCD-69E547F1ACB7}"/>
    <dgm:cxn modelId="{2E422EA9-587A-43F2-AD46-7024AA7FB6C8}" type="presOf" srcId="{FAFA88A3-51D6-4BCF-907C-CE96A3D69CA8}" destId="{B00B399D-5919-4373-A45C-23438C27BDDA}" srcOrd="0" destOrd="0" presId="urn:microsoft.com/office/officeart/2011/layout/HexagonRadial"/>
    <dgm:cxn modelId="{293D03B4-8F7C-4615-967D-7603795176A8}" type="presOf" srcId="{AA49B59F-4F66-4781-88C3-1D9BE023F45D}" destId="{40847C62-4D21-4B98-975B-5D3EB8F59B55}" srcOrd="0" destOrd="0" presId="urn:microsoft.com/office/officeart/2011/layout/HexagonRadial"/>
    <dgm:cxn modelId="{B98DCBE8-B086-491D-80E2-8626051FAA94}" srcId="{1F1E6C0E-24C3-4CC1-9252-BAEDCFCA3365}" destId="{DF697898-2DB3-4ED9-AC77-B559F0DBF159}" srcOrd="1" destOrd="0" parTransId="{FE66961D-FB21-4A89-A3E4-874223A44EF4}" sibTransId="{4EAF7E54-0345-4DBC-870D-BCFEEB109DE3}"/>
    <dgm:cxn modelId="{6D584FF1-0815-40A7-BD38-86A99E2252F7}" srcId="{1F1E6C0E-24C3-4CC1-9252-BAEDCFCA3365}" destId="{75FBC4A1-84D6-4274-976A-9BF7FFA05923}" srcOrd="5" destOrd="0" parTransId="{FAA4FA51-D7DE-4CFB-9B50-3FCE4A87C025}" sibTransId="{144532B7-0668-4129-B42E-5CF3DCA1A861}"/>
    <dgm:cxn modelId="{C53049F3-69E2-48B6-8905-88823216FE2F}" type="presOf" srcId="{819C8138-ABF3-4654-83E8-4F4A2D8320A3}" destId="{1EF81D6A-E6A4-4B64-9203-2D8CA0FC306E}" srcOrd="0" destOrd="0" presId="urn:microsoft.com/office/officeart/2011/layout/HexagonRadial"/>
    <dgm:cxn modelId="{B4DF0BE1-48F8-4C35-B873-20D8313C2AA4}" type="presParOf" srcId="{145EC3B2-0C0B-40F7-8375-93EA386A8F42}" destId="{7DA235FC-A470-4CC3-AB0B-43F3D74EECDC}" srcOrd="0" destOrd="0" presId="urn:microsoft.com/office/officeart/2011/layout/HexagonRadial"/>
    <dgm:cxn modelId="{42706C86-0678-44B6-A0B7-234F80985337}" type="presParOf" srcId="{145EC3B2-0C0B-40F7-8375-93EA386A8F42}" destId="{AFC08357-8805-4217-8F7A-D0A038842FF1}" srcOrd="1" destOrd="0" presId="urn:microsoft.com/office/officeart/2011/layout/HexagonRadial"/>
    <dgm:cxn modelId="{9BF5C9BE-35EF-4443-8073-0FC4A0ECFA52}" type="presParOf" srcId="{AFC08357-8805-4217-8F7A-D0A038842FF1}" destId="{9F834980-B77D-48D2-862C-5F419B6DBBC3}" srcOrd="0" destOrd="0" presId="urn:microsoft.com/office/officeart/2011/layout/HexagonRadial"/>
    <dgm:cxn modelId="{55559747-694E-4805-80D5-438FD9DD26A0}" type="presParOf" srcId="{145EC3B2-0C0B-40F7-8375-93EA386A8F42}" destId="{1EF81D6A-E6A4-4B64-9203-2D8CA0FC306E}" srcOrd="2" destOrd="0" presId="urn:microsoft.com/office/officeart/2011/layout/HexagonRadial"/>
    <dgm:cxn modelId="{A41B3E4C-53F5-4295-A45A-26135AAF577D}" type="presParOf" srcId="{145EC3B2-0C0B-40F7-8375-93EA386A8F42}" destId="{A87C754B-B8AB-448B-A591-FDE2155C3C2F}" srcOrd="3" destOrd="0" presId="urn:microsoft.com/office/officeart/2011/layout/HexagonRadial"/>
    <dgm:cxn modelId="{0D150A3A-C885-4938-8A20-645A845A0EFA}" type="presParOf" srcId="{A87C754B-B8AB-448B-A591-FDE2155C3C2F}" destId="{FECB3436-9A15-4532-A872-2A1C7E5B9E13}" srcOrd="0" destOrd="0" presId="urn:microsoft.com/office/officeart/2011/layout/HexagonRadial"/>
    <dgm:cxn modelId="{F01CDCC3-A41A-42BD-8861-76790BA45D1B}" type="presParOf" srcId="{145EC3B2-0C0B-40F7-8375-93EA386A8F42}" destId="{A4C828FF-0B27-4333-AA4A-888D7F0C4A43}" srcOrd="4" destOrd="0" presId="urn:microsoft.com/office/officeart/2011/layout/HexagonRadial"/>
    <dgm:cxn modelId="{57F69B71-83F4-4FED-B285-C19F8D312930}" type="presParOf" srcId="{145EC3B2-0C0B-40F7-8375-93EA386A8F42}" destId="{70688B1E-8F17-410B-93F4-1E0DA85C8F99}" srcOrd="5" destOrd="0" presId="urn:microsoft.com/office/officeart/2011/layout/HexagonRadial"/>
    <dgm:cxn modelId="{25774929-B035-4D8E-AEA1-6C15153CB81B}" type="presParOf" srcId="{70688B1E-8F17-410B-93F4-1E0DA85C8F99}" destId="{1CCF598B-024A-4DC5-BF30-B6EA7E3AFFC6}" srcOrd="0" destOrd="0" presId="urn:microsoft.com/office/officeart/2011/layout/HexagonRadial"/>
    <dgm:cxn modelId="{048F70FB-1677-4D14-B68F-CB460B1EE137}" type="presParOf" srcId="{145EC3B2-0C0B-40F7-8375-93EA386A8F42}" destId="{9A0C5EB4-E783-4BB3-B0B8-2558FC98A58E}" srcOrd="6" destOrd="0" presId="urn:microsoft.com/office/officeart/2011/layout/HexagonRadial"/>
    <dgm:cxn modelId="{DE8AB45C-F64D-41F8-A508-7FEE9AEDEDD8}" type="presParOf" srcId="{145EC3B2-0C0B-40F7-8375-93EA386A8F42}" destId="{7FF61D1F-0E71-43E7-9BD6-30583828A2A5}" srcOrd="7" destOrd="0" presId="urn:microsoft.com/office/officeart/2011/layout/HexagonRadial"/>
    <dgm:cxn modelId="{8B6FA4A5-8CBD-4980-88A4-C62581924885}" type="presParOf" srcId="{7FF61D1F-0E71-43E7-9BD6-30583828A2A5}" destId="{B6EC1A3D-EED7-4620-9EFA-DC9C9B6E9CF7}" srcOrd="0" destOrd="0" presId="urn:microsoft.com/office/officeart/2011/layout/HexagonRadial"/>
    <dgm:cxn modelId="{426E995D-49E5-4297-8E8D-150F4FA5EEC6}" type="presParOf" srcId="{145EC3B2-0C0B-40F7-8375-93EA386A8F42}" destId="{40847C62-4D21-4B98-975B-5D3EB8F59B55}" srcOrd="8" destOrd="0" presId="urn:microsoft.com/office/officeart/2011/layout/HexagonRadial"/>
    <dgm:cxn modelId="{11F9BE78-FE0D-4255-B37C-649C0C356FCA}" type="presParOf" srcId="{145EC3B2-0C0B-40F7-8375-93EA386A8F42}" destId="{1E866CC2-08BF-43FA-8D1C-A2C6895697D0}" srcOrd="9" destOrd="0" presId="urn:microsoft.com/office/officeart/2011/layout/HexagonRadial"/>
    <dgm:cxn modelId="{D6313485-42BA-4027-BB16-4B62C5A934B6}" type="presParOf" srcId="{1E866CC2-08BF-43FA-8D1C-A2C6895697D0}" destId="{718B5726-2D74-470B-BBAB-F998F6999CBD}" srcOrd="0" destOrd="0" presId="urn:microsoft.com/office/officeart/2011/layout/HexagonRadial"/>
    <dgm:cxn modelId="{EDC312C7-F3C9-4C2F-8671-FA072332260A}" type="presParOf" srcId="{145EC3B2-0C0B-40F7-8375-93EA386A8F42}" destId="{B00B399D-5919-4373-A45C-23438C27BDDA}" srcOrd="10" destOrd="0" presId="urn:microsoft.com/office/officeart/2011/layout/HexagonRadial"/>
    <dgm:cxn modelId="{B320F6F4-E64E-4017-B1F3-3D3C9DE107BB}" type="presParOf" srcId="{145EC3B2-0C0B-40F7-8375-93EA386A8F42}" destId="{825B80BC-57E1-4AE4-B2A8-5D48F6BE36BF}" srcOrd="11" destOrd="0" presId="urn:microsoft.com/office/officeart/2011/layout/HexagonRadial"/>
    <dgm:cxn modelId="{F49E501D-A59B-43AA-9B80-485AFE988E9C}" type="presParOf" srcId="{825B80BC-57E1-4AE4-B2A8-5D48F6BE36BF}" destId="{F531F409-3674-4C2C-9BB4-4DAB952C9A1A}" srcOrd="0" destOrd="0" presId="urn:microsoft.com/office/officeart/2011/layout/HexagonRadial"/>
    <dgm:cxn modelId="{6BF6E3E9-1C5D-4C6E-AF4C-6840A757238A}" type="presParOf" srcId="{145EC3B2-0C0B-40F7-8375-93EA386A8F42}" destId="{462B5B21-45B6-4470-BAC2-D25C704DE6F7}"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235FC-A470-4CC3-AB0B-43F3D74EECDC}">
      <dsp:nvSpPr>
        <dsp:cNvPr id="0" name=""/>
        <dsp:cNvSpPr/>
      </dsp:nvSpPr>
      <dsp:spPr>
        <a:xfrm>
          <a:off x="2952810" y="1748061"/>
          <a:ext cx="2221862" cy="1922001"/>
        </a:xfrm>
        <a:prstGeom prst="hexagon">
          <a:avLst>
            <a:gd name="adj" fmla="val 2857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Institutional Program Data</a:t>
          </a:r>
        </a:p>
      </dsp:txBody>
      <dsp:txXfrm>
        <a:off x="3321004" y="2066564"/>
        <a:ext cx="1485474" cy="1284995"/>
      </dsp:txXfrm>
    </dsp:sp>
    <dsp:sp modelId="{FECB3436-9A15-4532-A872-2A1C7E5B9E13}">
      <dsp:nvSpPr>
        <dsp:cNvPr id="0" name=""/>
        <dsp:cNvSpPr/>
      </dsp:nvSpPr>
      <dsp:spPr>
        <a:xfrm>
          <a:off x="4344123" y="828514"/>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EF81D6A-E6A4-4B64-9203-2D8CA0FC306E}">
      <dsp:nvSpPr>
        <dsp:cNvPr id="0" name=""/>
        <dsp:cNvSpPr/>
      </dsp:nvSpPr>
      <dsp:spPr>
        <a:xfrm>
          <a:off x="3157475" y="0"/>
          <a:ext cx="1820800" cy="1575206"/>
        </a:xfrm>
        <a:prstGeom prst="hexagon">
          <a:avLst>
            <a:gd name="adj" fmla="val 28570"/>
            <a:gd name="vf" fmla="val 1154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Texas Higher Ed Coord. Board</a:t>
          </a:r>
        </a:p>
      </dsp:txBody>
      <dsp:txXfrm>
        <a:off x="3459220" y="261045"/>
        <a:ext cx="1217310" cy="1053116"/>
      </dsp:txXfrm>
    </dsp:sp>
    <dsp:sp modelId="{1CCF598B-024A-4DC5-BF30-B6EA7E3AFFC6}">
      <dsp:nvSpPr>
        <dsp:cNvPr id="0" name=""/>
        <dsp:cNvSpPr/>
      </dsp:nvSpPr>
      <dsp:spPr>
        <a:xfrm>
          <a:off x="5322487" y="2178846"/>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4C828FF-0B27-4333-AA4A-888D7F0C4A43}">
      <dsp:nvSpPr>
        <dsp:cNvPr id="0" name=""/>
        <dsp:cNvSpPr/>
      </dsp:nvSpPr>
      <dsp:spPr>
        <a:xfrm>
          <a:off x="4827361" y="968857"/>
          <a:ext cx="1820800" cy="1575206"/>
        </a:xfrm>
        <a:prstGeom prst="hexagon">
          <a:avLst>
            <a:gd name="adj" fmla="val 28570"/>
            <a:gd name="vf" fmla="val 115470"/>
          </a:avLst>
        </a:prstGeom>
        <a:gradFill rotWithShape="0">
          <a:gsLst>
            <a:gs pos="0">
              <a:schemeClr val="accent5">
                <a:hueOff val="-1351709"/>
                <a:satOff val="-3484"/>
                <a:lumOff val="-2353"/>
                <a:alphaOff val="0"/>
                <a:lumMod val="110000"/>
                <a:satMod val="105000"/>
                <a:tint val="67000"/>
              </a:schemeClr>
            </a:gs>
            <a:gs pos="50000">
              <a:schemeClr val="accent5">
                <a:hueOff val="-1351709"/>
                <a:satOff val="-3484"/>
                <a:lumOff val="-2353"/>
                <a:alphaOff val="0"/>
                <a:lumMod val="105000"/>
                <a:satMod val="103000"/>
                <a:tint val="73000"/>
              </a:schemeClr>
            </a:gs>
            <a:gs pos="100000">
              <a:schemeClr val="accent5">
                <a:hueOff val="-1351709"/>
                <a:satOff val="-348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Texas Workforce Commission</a:t>
          </a:r>
        </a:p>
      </dsp:txBody>
      <dsp:txXfrm>
        <a:off x="5129106" y="1229902"/>
        <a:ext cx="1217310" cy="1053116"/>
      </dsp:txXfrm>
    </dsp:sp>
    <dsp:sp modelId="{B6EC1A3D-EED7-4620-9EFA-DC9C9B6E9CF7}">
      <dsp:nvSpPr>
        <dsp:cNvPr id="0" name=""/>
        <dsp:cNvSpPr/>
      </dsp:nvSpPr>
      <dsp:spPr>
        <a:xfrm>
          <a:off x="4642852" y="3703117"/>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A0C5EB4-E783-4BB3-B0B8-2558FC98A58E}">
      <dsp:nvSpPr>
        <dsp:cNvPr id="0" name=""/>
        <dsp:cNvSpPr/>
      </dsp:nvSpPr>
      <dsp:spPr>
        <a:xfrm>
          <a:off x="4827361" y="2873519"/>
          <a:ext cx="1820800" cy="1575206"/>
        </a:xfrm>
        <a:prstGeom prst="hexagon">
          <a:avLst>
            <a:gd name="adj" fmla="val 28570"/>
            <a:gd name="vf" fmla="val 115470"/>
          </a:avLst>
        </a:prstGeom>
        <a:gradFill rotWithShape="0">
          <a:gsLst>
            <a:gs pos="0">
              <a:schemeClr val="accent5">
                <a:hueOff val="-2703417"/>
                <a:satOff val="-6968"/>
                <a:lumOff val="-4706"/>
                <a:alphaOff val="0"/>
                <a:lumMod val="110000"/>
                <a:satMod val="105000"/>
                <a:tint val="67000"/>
              </a:schemeClr>
            </a:gs>
            <a:gs pos="50000">
              <a:schemeClr val="accent5">
                <a:hueOff val="-2703417"/>
                <a:satOff val="-6968"/>
                <a:lumOff val="-4706"/>
                <a:alphaOff val="0"/>
                <a:lumMod val="105000"/>
                <a:satMod val="103000"/>
                <a:tint val="73000"/>
              </a:schemeClr>
            </a:gs>
            <a:gs pos="100000">
              <a:schemeClr val="accent5">
                <a:hueOff val="-2703417"/>
                <a:satOff val="-696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Dept. Labor Statistics</a:t>
          </a:r>
        </a:p>
      </dsp:txBody>
      <dsp:txXfrm>
        <a:off x="5129106" y="3134564"/>
        <a:ext cx="1217310" cy="1053116"/>
      </dsp:txXfrm>
    </dsp:sp>
    <dsp:sp modelId="{718B5726-2D74-470B-BBAB-F998F6999CBD}">
      <dsp:nvSpPr>
        <dsp:cNvPr id="0" name=""/>
        <dsp:cNvSpPr/>
      </dsp:nvSpPr>
      <dsp:spPr>
        <a:xfrm>
          <a:off x="2956944" y="3861342"/>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0847C62-4D21-4B98-975B-5D3EB8F59B55}">
      <dsp:nvSpPr>
        <dsp:cNvPr id="0" name=""/>
        <dsp:cNvSpPr/>
      </dsp:nvSpPr>
      <dsp:spPr>
        <a:xfrm>
          <a:off x="3157475" y="3843460"/>
          <a:ext cx="1820800" cy="1575206"/>
        </a:xfrm>
        <a:prstGeom prst="hexagon">
          <a:avLst>
            <a:gd name="adj" fmla="val 28570"/>
            <a:gd name="vf" fmla="val 115470"/>
          </a:avLst>
        </a:prstGeom>
        <a:gradFill rotWithShape="0">
          <a:gsLst>
            <a:gs pos="0">
              <a:schemeClr val="accent5">
                <a:hueOff val="-4055126"/>
                <a:satOff val="-10451"/>
                <a:lumOff val="-7059"/>
                <a:alphaOff val="0"/>
                <a:lumMod val="110000"/>
                <a:satMod val="105000"/>
                <a:tint val="67000"/>
              </a:schemeClr>
            </a:gs>
            <a:gs pos="50000">
              <a:schemeClr val="accent5">
                <a:hueOff val="-4055126"/>
                <a:satOff val="-10451"/>
                <a:lumOff val="-7059"/>
                <a:alphaOff val="0"/>
                <a:lumMod val="105000"/>
                <a:satMod val="103000"/>
                <a:tint val="73000"/>
              </a:schemeClr>
            </a:gs>
            <a:gs pos="100000">
              <a:schemeClr val="accent5">
                <a:hueOff val="-4055126"/>
                <a:satOff val="-10451"/>
                <a:lumOff val="-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Texas Labor Market</a:t>
          </a:r>
        </a:p>
      </dsp:txBody>
      <dsp:txXfrm>
        <a:off x="3459220" y="4104505"/>
        <a:ext cx="1217310" cy="1053116"/>
      </dsp:txXfrm>
    </dsp:sp>
    <dsp:sp modelId="{F531F409-3674-4C2C-9BB4-4DAB952C9A1A}">
      <dsp:nvSpPr>
        <dsp:cNvPr id="0" name=""/>
        <dsp:cNvSpPr/>
      </dsp:nvSpPr>
      <dsp:spPr>
        <a:xfrm>
          <a:off x="1962559" y="2511552"/>
          <a:ext cx="838302" cy="72230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00B399D-5919-4373-A45C-23438C27BDDA}">
      <dsp:nvSpPr>
        <dsp:cNvPr id="0" name=""/>
        <dsp:cNvSpPr/>
      </dsp:nvSpPr>
      <dsp:spPr>
        <a:xfrm>
          <a:off x="1479837" y="2874602"/>
          <a:ext cx="1820800" cy="1575206"/>
        </a:xfrm>
        <a:prstGeom prst="hexagon">
          <a:avLst>
            <a:gd name="adj" fmla="val 28570"/>
            <a:gd name="vf" fmla="val 115470"/>
          </a:avLst>
        </a:prstGeom>
        <a:gradFill rotWithShape="0">
          <a:gsLst>
            <a:gs pos="0">
              <a:schemeClr val="accent5">
                <a:hueOff val="-5406834"/>
                <a:satOff val="-13935"/>
                <a:lumOff val="-9412"/>
                <a:alphaOff val="0"/>
                <a:lumMod val="110000"/>
                <a:satMod val="105000"/>
                <a:tint val="67000"/>
              </a:schemeClr>
            </a:gs>
            <a:gs pos="50000">
              <a:schemeClr val="accent5">
                <a:hueOff val="-5406834"/>
                <a:satOff val="-13935"/>
                <a:lumOff val="-9412"/>
                <a:alphaOff val="0"/>
                <a:lumMod val="105000"/>
                <a:satMod val="103000"/>
                <a:tint val="73000"/>
              </a:schemeClr>
            </a:gs>
            <a:gs pos="100000">
              <a:schemeClr val="accent5">
                <a:hueOff val="-5406834"/>
                <a:satOff val="-1393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Local Workforce Advisory Boards</a:t>
          </a:r>
        </a:p>
      </dsp:txBody>
      <dsp:txXfrm>
        <a:off x="1781582" y="3135647"/>
        <a:ext cx="1217310" cy="1053116"/>
      </dsp:txXfrm>
    </dsp:sp>
    <dsp:sp modelId="{462B5B21-45B6-4470-BAC2-D25C704DE6F7}">
      <dsp:nvSpPr>
        <dsp:cNvPr id="0" name=""/>
        <dsp:cNvSpPr/>
      </dsp:nvSpPr>
      <dsp:spPr>
        <a:xfrm>
          <a:off x="1479837" y="966690"/>
          <a:ext cx="1820800" cy="1575206"/>
        </a:xfrm>
        <a:prstGeom prst="hexagon">
          <a:avLst>
            <a:gd name="adj" fmla="val 28570"/>
            <a:gd name="vf" fmla="val 11547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Third-Party Reports</a:t>
          </a:r>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403BD-3B52-461B-B390-FBE532FD0C35}" type="datetimeFigureOut">
              <a:rPr lang="en-US" smtClean="0"/>
              <a:t>3/5/2026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FDF4F-2492-497F-9999-AB03F11AA61D}" type="slidenum">
              <a:rPr lang="en-US" smtClean="0"/>
              <a:t>‹#›</a:t>
            </a:fld>
            <a:endParaRPr lang="en-US" dirty="0"/>
          </a:p>
        </p:txBody>
      </p:sp>
    </p:spTree>
    <p:extLst>
      <p:ext uri="{BB962C8B-B14F-4D97-AF65-F5344CB8AC3E}">
        <p14:creationId xmlns:p14="http://schemas.microsoft.com/office/powerpoint/2010/main" val="216206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2</a:t>
            </a:fld>
            <a:endParaRPr lang="en-US" dirty="0"/>
          </a:p>
        </p:txBody>
      </p:sp>
    </p:spTree>
    <p:extLst>
      <p:ext uri="{BB962C8B-B14F-4D97-AF65-F5344CB8AC3E}">
        <p14:creationId xmlns:p14="http://schemas.microsoft.com/office/powerpoint/2010/main" val="2634154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Keeping this in mind we see that Nursing Assistant/Aide has a significant gap of 85, while the Medication Aide program has a gap that is not significant. While both of these programs have gaps, neither commands a wage above the living wage in the region ($21.67); in fact, both of these programs have median hourly wages below $15.00. Due to this dichotomy of demand and offered wages it is likely that this gap will remain until wages rise to incentivize students to pursue these opportunities. </a:t>
            </a:r>
            <a:endParaRPr lang="en-US" dirty="0"/>
          </a:p>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13</a:t>
            </a:fld>
            <a:endParaRPr lang="en-US" dirty="0"/>
          </a:p>
        </p:txBody>
      </p:sp>
    </p:spTree>
    <p:extLst>
      <p:ext uri="{BB962C8B-B14F-4D97-AF65-F5344CB8AC3E}">
        <p14:creationId xmlns:p14="http://schemas.microsoft.com/office/powerpoint/2010/main" val="56564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14</a:t>
            </a:fld>
            <a:endParaRPr lang="en-US" dirty="0"/>
          </a:p>
        </p:txBody>
      </p:sp>
    </p:spTree>
    <p:extLst>
      <p:ext uri="{BB962C8B-B14F-4D97-AF65-F5344CB8AC3E}">
        <p14:creationId xmlns:p14="http://schemas.microsoft.com/office/powerpoint/2010/main" val="431992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The largest certificate level gap, at 436 job openings, is for the Business Administration &amp; Management, General program. On average, the college has 18 annual completions and is the only postsecondary educational institution in the region offering the program at this award level. There are no programs with a significant surplus of program completions above the 50-openings level of significance.</a:t>
            </a:r>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15</a:t>
            </a:fld>
            <a:endParaRPr lang="en-US" dirty="0"/>
          </a:p>
        </p:txBody>
      </p:sp>
    </p:spTree>
    <p:extLst>
      <p:ext uri="{BB962C8B-B14F-4D97-AF65-F5344CB8AC3E}">
        <p14:creationId xmlns:p14="http://schemas.microsoft.com/office/powerpoint/2010/main" val="9941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As shown in Figure 3.7, three programs have a significant gap above the 50-openings level of significance. The Business Administration &amp; Management, General program has the largest, followed by the Medical Administrative/Executive Assistant &amp; Medical Secretary and Child Development programs. Business Administration &amp; Management, General program has 429 average annual job openings, considering the region’s labor market. On average, the college has 52 annual completions, and, combined with the other postsecondary educational institutions in the region, there are a total of 53 annual completions. </a:t>
            </a:r>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16</a:t>
            </a:fld>
            <a:endParaRPr lang="en-US" dirty="0"/>
          </a:p>
        </p:txBody>
      </p:sp>
    </p:spTree>
    <p:extLst>
      <p:ext uri="{BB962C8B-B14F-4D97-AF65-F5344CB8AC3E}">
        <p14:creationId xmlns:p14="http://schemas.microsoft.com/office/powerpoint/2010/main" val="151565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Recommendations are based solely on the gap and whether or not the occupation looks promising (job growth, wages, etc.). These are initial findings and should serve as a starting point for further research. MCC’s administration will still need to undergo steps before deciding whether these programs would be a good fit for the college and the region. This future work could include surveying local employers, analyzing skills and similar programs offered elsewhere, calculating program specific economic impacts, and looking at capacity and capital requirements for building these programs. </a:t>
            </a:r>
            <a:endParaRPr lang="en-US" dirty="0"/>
          </a:p>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17</a:t>
            </a:fld>
            <a:endParaRPr lang="en-US" dirty="0"/>
          </a:p>
        </p:txBody>
      </p:sp>
    </p:spTree>
    <p:extLst>
      <p:ext uri="{BB962C8B-B14F-4D97-AF65-F5344CB8AC3E}">
        <p14:creationId xmlns:p14="http://schemas.microsoft.com/office/powerpoint/2010/main" val="211192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18</a:t>
            </a:fld>
            <a:endParaRPr lang="en-US" dirty="0"/>
          </a:p>
        </p:txBody>
      </p:sp>
    </p:spTree>
    <p:extLst>
      <p:ext uri="{BB962C8B-B14F-4D97-AF65-F5344CB8AC3E}">
        <p14:creationId xmlns:p14="http://schemas.microsoft.com/office/powerpoint/2010/main" val="73324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19</a:t>
            </a:fld>
            <a:endParaRPr lang="en-US" dirty="0"/>
          </a:p>
        </p:txBody>
      </p:sp>
    </p:spTree>
    <p:extLst>
      <p:ext uri="{BB962C8B-B14F-4D97-AF65-F5344CB8AC3E}">
        <p14:creationId xmlns:p14="http://schemas.microsoft.com/office/powerpoint/2010/main" val="84177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20</a:t>
            </a:fld>
            <a:endParaRPr lang="en-US" dirty="0"/>
          </a:p>
        </p:txBody>
      </p:sp>
    </p:spTree>
    <p:extLst>
      <p:ext uri="{BB962C8B-B14F-4D97-AF65-F5344CB8AC3E}">
        <p14:creationId xmlns:p14="http://schemas.microsoft.com/office/powerpoint/2010/main" val="106869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at a piece of data, not the entire data story. The data we review today is only a portion of the data available that we will use in determining programming needs.</a:t>
            </a:r>
          </a:p>
        </p:txBody>
      </p:sp>
      <p:sp>
        <p:nvSpPr>
          <p:cNvPr id="4" name="Slide Number Placeholder 3"/>
          <p:cNvSpPr>
            <a:spLocks noGrp="1"/>
          </p:cNvSpPr>
          <p:nvPr>
            <p:ph type="sldNum" sz="quarter" idx="5"/>
          </p:nvPr>
        </p:nvSpPr>
        <p:spPr/>
        <p:txBody>
          <a:bodyPr/>
          <a:lstStyle/>
          <a:p>
            <a:fld id="{786FDF4F-2492-497F-9999-AB03F11AA61D}" type="slidenum">
              <a:rPr lang="en-US" smtClean="0"/>
              <a:t>3</a:t>
            </a:fld>
            <a:endParaRPr lang="en-US" dirty="0"/>
          </a:p>
        </p:txBody>
      </p:sp>
    </p:spTree>
    <p:extLst>
      <p:ext uri="{BB962C8B-B14F-4D97-AF65-F5344CB8AC3E}">
        <p14:creationId xmlns:p14="http://schemas.microsoft.com/office/powerpoint/2010/main" val="223339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McLennan County has a poverty rate 3.3 points higher than the state rate and 4.7 points higher than the national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The data in Table 1 show several of the region’s socioeconomic indicators. Household income, reported as a median annual value, includes the income of all individuals in a household, 15 years and over, whether they are related to the householder or not. Per capita income is calculated as the mean income for every person in the area divided by the aggregate income of the total population. </a:t>
            </a:r>
            <a:endParaRPr lang="en-US" dirty="0"/>
          </a:p>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5</a:t>
            </a:fld>
            <a:endParaRPr lang="en-US" dirty="0"/>
          </a:p>
        </p:txBody>
      </p:sp>
    </p:spTree>
    <p:extLst>
      <p:ext uri="{BB962C8B-B14F-4D97-AF65-F5344CB8AC3E}">
        <p14:creationId xmlns:p14="http://schemas.microsoft.com/office/powerpoint/2010/main" val="320988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In 2014, 260,390 people lived in the McLennan County Junior College District, and 312,760 people are projected to live in the region by 2034 (Figure 2.2). Using 2014 as the base year, this reflects a growth rate of 20.1% (Figure 2.3). Texas’s population is projected to increase by 34.6% over the same 20-year period, and the population in the U.S. is projected to increase by 12.9%. </a:t>
            </a:r>
            <a:endParaRPr lang="en-US" dirty="0"/>
          </a:p>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6</a:t>
            </a:fld>
            <a:endParaRPr lang="en-US" dirty="0"/>
          </a:p>
        </p:txBody>
      </p:sp>
    </p:spTree>
    <p:extLst>
      <p:ext uri="{BB962C8B-B14F-4D97-AF65-F5344CB8AC3E}">
        <p14:creationId xmlns:p14="http://schemas.microsoft.com/office/powerpoint/2010/main" val="339307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As shown in Figure 2.5, the McLennan County Junior College District supported 125,080 jobs in 2014. By 2024, that number increased to 140,600 jobs for an increase of 12.4%. For context, in 2024 Texas supported 16 million jobs, and the U.S. supported 174 million jobs. In addition, the region is projected to add another 9,460 jobs from 2024 to 2034 for a growth of 6.7%. </a:t>
            </a:r>
            <a:endParaRPr lang="en-US" dirty="0"/>
          </a:p>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7</a:t>
            </a:fld>
            <a:endParaRPr lang="en-US" dirty="0"/>
          </a:p>
        </p:txBody>
      </p:sp>
    </p:spTree>
    <p:extLst>
      <p:ext uri="{BB962C8B-B14F-4D97-AF65-F5344CB8AC3E}">
        <p14:creationId xmlns:p14="http://schemas.microsoft.com/office/powerpoint/2010/main" val="385302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Figure 2.8 presents the 15 largest industry subsectors in the McLennan County Junior College District, by their 2024 job counts and also shows the industry subsectors’ projected change over the next decade. The region supported 140,600 jobs in 2024, and by 2034, it is projected to add 9,460 new jobs for a 6.7% job increase. As shown in the figure, Local Government is the largest employer, with 13,570 jobs in 2024, and it is expected to remain the top regional employer. The Food Services &amp; Drinking Places and Ambulatory Health Care Services industry subsectors are the next largest, with 11,790 and 7,570 jobs in 2024, respectively. As for growth, Professional, Scientific, &amp; Technical Services is projected to add the most jobs of the top 15 industry subsectors, with a 10-year increase of 1,530 new jobs for 27.1% job growth. On the other hand, four of the top 15 industry subsectors are expected to contract between 2024 and 2034. The top two contracting industry subsectors are Educational Services and Administrative &amp; Support Services. </a:t>
            </a:r>
            <a:endParaRPr lang="en-US" dirty="0"/>
          </a:p>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8</a:t>
            </a:fld>
            <a:endParaRPr lang="en-US" dirty="0"/>
          </a:p>
        </p:txBody>
      </p:sp>
    </p:spTree>
    <p:extLst>
      <p:ext uri="{BB962C8B-B14F-4D97-AF65-F5344CB8AC3E}">
        <p14:creationId xmlns:p14="http://schemas.microsoft.com/office/powerpoint/2010/main" val="1654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Figure 2.13 presents the inflow and outflow of jobs to and from the McLennan County Junior College District. 140,600 jobs in the region, with 86,830 jobs filled by residents and 53,770 jobs filled by people living outside the region. In addition, 56,320 jobs are held by the region’s residents outside the McLennan County Junior College District. In other words, 56,320 residents commute outside the region for work. </a:t>
            </a:r>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9</a:t>
            </a:fld>
            <a:endParaRPr lang="en-US" dirty="0"/>
          </a:p>
        </p:txBody>
      </p:sp>
    </p:spTree>
    <p:extLst>
      <p:ext uri="{BB962C8B-B14F-4D97-AF65-F5344CB8AC3E}">
        <p14:creationId xmlns:p14="http://schemas.microsoft.com/office/powerpoint/2010/main" val="336070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THECB Self-Sustaining Wage = $30,000 annually or $14.42 per hour</a:t>
            </a:r>
          </a:p>
          <a:p>
            <a:r>
              <a:rPr lang="en-US" dirty="0"/>
              <a:t>TWC Self-Sufficient Wage for McLennan County = $31,213 annually or $14.78 per hour</a:t>
            </a:r>
          </a:p>
        </p:txBody>
      </p:sp>
      <p:sp>
        <p:nvSpPr>
          <p:cNvPr id="4" name="Slide Number Placeholder 3"/>
          <p:cNvSpPr>
            <a:spLocks noGrp="1"/>
          </p:cNvSpPr>
          <p:nvPr>
            <p:ph type="sldNum" sz="quarter" idx="5"/>
          </p:nvPr>
        </p:nvSpPr>
        <p:spPr/>
        <p:txBody>
          <a:bodyPr/>
          <a:lstStyle/>
          <a:p>
            <a:fld id="{786FDF4F-2492-497F-9999-AB03F11AA61D}" type="slidenum">
              <a:rPr lang="en-US" smtClean="0"/>
              <a:t>10</a:t>
            </a:fld>
            <a:endParaRPr lang="en-US" dirty="0"/>
          </a:p>
        </p:txBody>
      </p:sp>
    </p:spTree>
    <p:extLst>
      <p:ext uri="{BB962C8B-B14F-4D97-AF65-F5344CB8AC3E}">
        <p14:creationId xmlns:p14="http://schemas.microsoft.com/office/powerpoint/2010/main" val="353605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FDF4F-2492-497F-9999-AB03F11AA61D}" type="slidenum">
              <a:rPr lang="en-US" smtClean="0"/>
              <a:t>12</a:t>
            </a:fld>
            <a:endParaRPr lang="en-US" dirty="0"/>
          </a:p>
        </p:txBody>
      </p:sp>
    </p:spTree>
    <p:extLst>
      <p:ext uri="{BB962C8B-B14F-4D97-AF65-F5344CB8AC3E}">
        <p14:creationId xmlns:p14="http://schemas.microsoft.com/office/powerpoint/2010/main" val="346360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8A42-9611-4BA1-BBB1-32C11FE6C5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50D92C-1CBA-44A0-ADB7-88DE04FC00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B8A18F-A06F-4604-B6F6-1C6D11441005}"/>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5" name="Footer Placeholder 4">
            <a:extLst>
              <a:ext uri="{FF2B5EF4-FFF2-40B4-BE49-F238E27FC236}">
                <a16:creationId xmlns:a16="http://schemas.microsoft.com/office/drawing/2014/main" id="{8A9DD557-123F-41F8-916A-CED787E4EA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48CDA7-E2FA-4EF7-8C3F-019B2F678E6B}"/>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301321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3FE0-3801-41B8-B199-8FF3DC3E7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530113-9C70-4A87-B4EB-98D650B787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8A1F1-AE58-4390-8072-8821EB6CC98C}"/>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5" name="Footer Placeholder 4">
            <a:extLst>
              <a:ext uri="{FF2B5EF4-FFF2-40B4-BE49-F238E27FC236}">
                <a16:creationId xmlns:a16="http://schemas.microsoft.com/office/drawing/2014/main" id="{ED80460A-B241-4E13-B3D6-B410B730B0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F9F95F-BAD1-492F-97F3-567E777F879B}"/>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120045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4354D-EE33-4FD9-A40A-D7ACCA4A0F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A6C99-980C-43BA-8EA0-FA6314E619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D7340-8D87-451E-9D13-1425C8C3CF91}"/>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5" name="Footer Placeholder 4">
            <a:extLst>
              <a:ext uri="{FF2B5EF4-FFF2-40B4-BE49-F238E27FC236}">
                <a16:creationId xmlns:a16="http://schemas.microsoft.com/office/drawing/2014/main" id="{D216ADE0-BE20-48E5-86DD-7C79B1A4E5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CE55D0-D632-4787-869F-069156B84861}"/>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256682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3B50-DEAC-410C-986E-1F7FBAD59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A60B0-A796-4C66-BC32-B7A4D2DE95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9A5C8-6453-4ABA-B144-AB37B555B58E}"/>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5" name="Footer Placeholder 4">
            <a:extLst>
              <a:ext uri="{FF2B5EF4-FFF2-40B4-BE49-F238E27FC236}">
                <a16:creationId xmlns:a16="http://schemas.microsoft.com/office/drawing/2014/main" id="{4B99E381-4F7C-4725-A326-D146DC9A5F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C1F5CB-7136-4BF4-8C17-2C5046EE7A3C}"/>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10225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BD43-926C-448A-987C-1A28FDDBB1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12E0E-B2D3-4296-8485-F582C4DC6F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A952D0-5AF2-4DAF-A61E-866885A16A61}"/>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5" name="Footer Placeholder 4">
            <a:extLst>
              <a:ext uri="{FF2B5EF4-FFF2-40B4-BE49-F238E27FC236}">
                <a16:creationId xmlns:a16="http://schemas.microsoft.com/office/drawing/2014/main" id="{AE986548-E503-4847-A482-21DA6A034A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F2AEC7-B9CA-4E12-8330-060F590781E2}"/>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389436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DBC3-5D62-4F30-8F78-E5576D4EF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1E26B-6A16-4DB5-B6B9-21FEABB0F7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CE4E64-086D-4E0A-9B18-F89070E94B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BD5017-6321-4191-82F9-BD8C00F680CB}"/>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6" name="Footer Placeholder 5">
            <a:extLst>
              <a:ext uri="{FF2B5EF4-FFF2-40B4-BE49-F238E27FC236}">
                <a16:creationId xmlns:a16="http://schemas.microsoft.com/office/drawing/2014/main" id="{4CE093D9-2A43-4105-851B-BF0E2CA87E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71EE07-9413-4BD5-BD11-753C35A623EC}"/>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17743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FC9B-6E36-4A1D-9642-FB28EE0CB1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AC2BE-8619-48A3-94A6-7071A439D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7FBE5D-24F9-43D6-87E2-4C53680857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58AB6D-D9B9-4598-A325-8C39DA2352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9C15A4-28F2-4BBA-BF2B-E6716F487B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3970D-222F-4DBA-877C-6CA3D7FF3A87}"/>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8" name="Footer Placeholder 7">
            <a:extLst>
              <a:ext uri="{FF2B5EF4-FFF2-40B4-BE49-F238E27FC236}">
                <a16:creationId xmlns:a16="http://schemas.microsoft.com/office/drawing/2014/main" id="{BCC7AECE-94B8-48D1-AEF2-3E10731C80E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484F18B-6E9C-47BD-9D64-ABD3C96371EC}"/>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179891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AF64-EC72-43CA-B40F-9DD35A0074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3D114C-D590-4DE5-A5A3-B2FC3A3B6678}"/>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4" name="Footer Placeholder 3">
            <a:extLst>
              <a:ext uri="{FF2B5EF4-FFF2-40B4-BE49-F238E27FC236}">
                <a16:creationId xmlns:a16="http://schemas.microsoft.com/office/drawing/2014/main" id="{F010C8A3-E491-46F8-AF87-6954F2F9024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D7B207-68EE-41E3-8A7C-03E0BC996749}"/>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426446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B9FC3-09CE-4B33-A0FF-807FC86FF831}"/>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3" name="Footer Placeholder 2">
            <a:extLst>
              <a:ext uri="{FF2B5EF4-FFF2-40B4-BE49-F238E27FC236}">
                <a16:creationId xmlns:a16="http://schemas.microsoft.com/office/drawing/2014/main" id="{2B5F8B21-DC45-45C9-8E5B-C3CE5708B52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5629748-8EB1-456D-B64C-456D5C318FB8}"/>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353957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BA68-C7DB-4A29-A20F-5BE24456B8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9D029-0373-47B8-87CD-CF58384A6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192255-C175-4AAD-8A89-1A2666ADC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E040ED-6F4D-4C8A-A544-019D32F6E616}"/>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6" name="Footer Placeholder 5">
            <a:extLst>
              <a:ext uri="{FF2B5EF4-FFF2-40B4-BE49-F238E27FC236}">
                <a16:creationId xmlns:a16="http://schemas.microsoft.com/office/drawing/2014/main" id="{62E658A1-1226-4D31-B1BC-F642C89647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0F9952-6F0D-4C3C-AC86-EC21EFC700F3}"/>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373684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7A67-FC55-4C18-BA7D-0898525CF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E34363-B784-4FA9-91DE-C1A01F3B29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A5267-80B0-4FC4-9A4A-8FF4438C9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D3F091-BE34-4554-9DE5-085139428F04}"/>
              </a:ext>
            </a:extLst>
          </p:cNvPr>
          <p:cNvSpPr>
            <a:spLocks noGrp="1"/>
          </p:cNvSpPr>
          <p:nvPr>
            <p:ph type="dt" sz="half" idx="10"/>
          </p:nvPr>
        </p:nvSpPr>
        <p:spPr/>
        <p:txBody>
          <a:bodyPr/>
          <a:lstStyle/>
          <a:p>
            <a:fld id="{076B8516-777C-4CED-92CD-4038BBE03C06}" type="datetimeFigureOut">
              <a:rPr lang="en-US" smtClean="0"/>
              <a:t>3/5/2026</a:t>
            </a:fld>
            <a:endParaRPr lang="en-US" dirty="0"/>
          </a:p>
        </p:txBody>
      </p:sp>
      <p:sp>
        <p:nvSpPr>
          <p:cNvPr id="6" name="Footer Placeholder 5">
            <a:extLst>
              <a:ext uri="{FF2B5EF4-FFF2-40B4-BE49-F238E27FC236}">
                <a16:creationId xmlns:a16="http://schemas.microsoft.com/office/drawing/2014/main" id="{9E96A5B1-DAE6-4F4D-8012-E227CE6135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B2B42-3EE7-452C-8FA8-23A8659D5175}"/>
              </a:ext>
            </a:extLst>
          </p:cNvPr>
          <p:cNvSpPr>
            <a:spLocks noGrp="1"/>
          </p:cNvSpPr>
          <p:nvPr>
            <p:ph type="sldNum" sz="quarter" idx="12"/>
          </p:nvPr>
        </p:nvSpPr>
        <p:spPr/>
        <p:txBody>
          <a:bodyPr/>
          <a:lstStyle/>
          <a:p>
            <a:fld id="{3676E3AF-3E15-48E4-AEA9-614DAA37039C}" type="slidenum">
              <a:rPr lang="en-US" smtClean="0"/>
              <a:t>‹#›</a:t>
            </a:fld>
            <a:endParaRPr lang="en-US" dirty="0"/>
          </a:p>
        </p:txBody>
      </p:sp>
    </p:spTree>
    <p:extLst>
      <p:ext uri="{BB962C8B-B14F-4D97-AF65-F5344CB8AC3E}">
        <p14:creationId xmlns:p14="http://schemas.microsoft.com/office/powerpoint/2010/main" val="40040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C71"/>
            </a:gs>
            <a:gs pos="100000">
              <a:srgbClr val="00203E"/>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B5980A-CB27-490D-BE59-0E87396EF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C08069-F40D-4BDF-8E2B-2ADECF955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F4676-BC13-4E54-88CB-A700B7C0B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B8516-777C-4CED-92CD-4038BBE03C06}" type="datetimeFigureOut">
              <a:rPr lang="en-US" smtClean="0"/>
              <a:t>3/5/2026</a:t>
            </a:fld>
            <a:endParaRPr lang="en-US" dirty="0"/>
          </a:p>
        </p:txBody>
      </p:sp>
      <p:sp>
        <p:nvSpPr>
          <p:cNvPr id="5" name="Footer Placeholder 4">
            <a:extLst>
              <a:ext uri="{FF2B5EF4-FFF2-40B4-BE49-F238E27FC236}">
                <a16:creationId xmlns:a16="http://schemas.microsoft.com/office/drawing/2014/main" id="{2F404618-64BE-44C9-A4EA-8AF5B68B7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8C0537-55F8-4B44-BA67-49E7A7026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6E3AF-3E15-48E4-AEA9-614DAA37039C}" type="slidenum">
              <a:rPr lang="en-US" smtClean="0"/>
              <a:t>‹#›</a:t>
            </a:fld>
            <a:endParaRPr lang="en-US" dirty="0"/>
          </a:p>
        </p:txBody>
      </p:sp>
    </p:spTree>
    <p:extLst>
      <p:ext uri="{BB962C8B-B14F-4D97-AF65-F5344CB8AC3E}">
        <p14:creationId xmlns:p14="http://schemas.microsoft.com/office/powerpoint/2010/main" val="3882980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DE78D-FE79-4F31-8775-B7D8A8CDD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24" y="5763041"/>
            <a:ext cx="2465294" cy="912916"/>
          </a:xfrm>
          <a:prstGeom prst="rect">
            <a:avLst/>
          </a:prstGeom>
        </p:spPr>
      </p:pic>
      <p:sp>
        <p:nvSpPr>
          <p:cNvPr id="2" name="TextBox 1">
            <a:extLst>
              <a:ext uri="{FF2B5EF4-FFF2-40B4-BE49-F238E27FC236}">
                <a16:creationId xmlns:a16="http://schemas.microsoft.com/office/drawing/2014/main" id="{5F2BC8EC-D450-5738-141A-4A57CE731656}"/>
              </a:ext>
            </a:extLst>
          </p:cNvPr>
          <p:cNvSpPr txBox="1"/>
          <p:nvPr/>
        </p:nvSpPr>
        <p:spPr>
          <a:xfrm>
            <a:off x="1482140" y="1967194"/>
            <a:ext cx="8905003" cy="2739211"/>
          </a:xfrm>
          <a:prstGeom prst="rect">
            <a:avLst/>
          </a:prstGeom>
          <a:noFill/>
        </p:spPr>
        <p:txBody>
          <a:bodyPr wrap="none" rtlCol="0">
            <a:spAutoFit/>
          </a:bodyPr>
          <a:lstStyle/>
          <a:p>
            <a:pPr algn="ctr"/>
            <a:r>
              <a:rPr lang="en-US" sz="6600" b="1" dirty="0" err="1">
                <a:solidFill>
                  <a:schemeClr val="bg1"/>
                </a:solidFill>
                <a:latin typeface="Century Gothic" panose="020B0502020202020204" pitchFamily="34" charset="0"/>
              </a:rPr>
              <a:t>Lightcast</a:t>
            </a:r>
            <a:r>
              <a:rPr lang="en-US" sz="6600" b="1" dirty="0">
                <a:solidFill>
                  <a:schemeClr val="bg1"/>
                </a:solidFill>
                <a:latin typeface="Century Gothic" panose="020B0502020202020204" pitchFamily="34" charset="0"/>
              </a:rPr>
              <a:t> Data Report</a:t>
            </a:r>
          </a:p>
          <a:p>
            <a:pPr algn="ctr"/>
            <a:endParaRPr lang="en-US" sz="6600" b="1" dirty="0">
              <a:solidFill>
                <a:schemeClr val="bg1"/>
              </a:solidFill>
              <a:latin typeface="Century Gothic" panose="020B0502020202020204" pitchFamily="34" charset="0"/>
            </a:endParaRPr>
          </a:p>
          <a:p>
            <a:pPr algn="ctr"/>
            <a:r>
              <a:rPr lang="en-US" sz="4000" b="1" dirty="0">
                <a:solidFill>
                  <a:schemeClr val="bg1"/>
                </a:solidFill>
                <a:latin typeface="Century Gothic" panose="020B0502020202020204" pitchFamily="34" charset="0"/>
              </a:rPr>
              <a:t>March 5, 2026</a:t>
            </a:r>
          </a:p>
        </p:txBody>
      </p:sp>
    </p:spTree>
    <p:extLst>
      <p:ext uri="{BB962C8B-B14F-4D97-AF65-F5344CB8AC3E}">
        <p14:creationId xmlns:p14="http://schemas.microsoft.com/office/powerpoint/2010/main" val="71230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8" name="Picture 7">
            <a:extLst>
              <a:ext uri="{FF2B5EF4-FFF2-40B4-BE49-F238E27FC236}">
                <a16:creationId xmlns:a16="http://schemas.microsoft.com/office/drawing/2014/main" id="{99229F4C-8764-66F2-9E87-233C2980B8A9}"/>
              </a:ext>
            </a:extLst>
          </p:cNvPr>
          <p:cNvPicPr>
            <a:picLocks noChangeAspect="1"/>
          </p:cNvPicPr>
          <p:nvPr/>
        </p:nvPicPr>
        <p:blipFill>
          <a:blip r:embed="rId4"/>
          <a:stretch>
            <a:fillRect/>
          </a:stretch>
        </p:blipFill>
        <p:spPr>
          <a:xfrm>
            <a:off x="1644532" y="203700"/>
            <a:ext cx="9147494" cy="5586892"/>
          </a:xfrm>
          <a:prstGeom prst="rect">
            <a:avLst/>
          </a:prstGeom>
        </p:spPr>
      </p:pic>
    </p:spTree>
    <p:extLst>
      <p:ext uri="{BB962C8B-B14F-4D97-AF65-F5344CB8AC3E}">
        <p14:creationId xmlns:p14="http://schemas.microsoft.com/office/powerpoint/2010/main" val="29348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DE78D-FE79-4F31-8775-B7D8A8CDD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24" y="5763041"/>
            <a:ext cx="2465294" cy="912916"/>
          </a:xfrm>
          <a:prstGeom prst="rect">
            <a:avLst/>
          </a:prstGeom>
        </p:spPr>
      </p:pic>
      <p:sp>
        <p:nvSpPr>
          <p:cNvPr id="2" name="TextBox 1">
            <a:extLst>
              <a:ext uri="{FF2B5EF4-FFF2-40B4-BE49-F238E27FC236}">
                <a16:creationId xmlns:a16="http://schemas.microsoft.com/office/drawing/2014/main" id="{5F2BC8EC-D450-5738-141A-4A57CE731656}"/>
              </a:ext>
            </a:extLst>
          </p:cNvPr>
          <p:cNvSpPr txBox="1"/>
          <p:nvPr/>
        </p:nvSpPr>
        <p:spPr>
          <a:xfrm>
            <a:off x="1882099" y="1515018"/>
            <a:ext cx="8105104" cy="3416320"/>
          </a:xfrm>
          <a:prstGeom prst="rect">
            <a:avLst/>
          </a:prstGeom>
          <a:noFill/>
        </p:spPr>
        <p:txBody>
          <a:bodyPr wrap="none" rtlCol="0">
            <a:spAutoFit/>
          </a:bodyPr>
          <a:lstStyle/>
          <a:p>
            <a:pPr algn="ctr"/>
            <a:r>
              <a:rPr lang="en-US" sz="7200" b="1" dirty="0">
                <a:solidFill>
                  <a:schemeClr val="bg1"/>
                </a:solidFill>
                <a:latin typeface="Century Gothic" panose="020B0502020202020204" pitchFamily="34" charset="0"/>
              </a:rPr>
              <a:t>Program Demand</a:t>
            </a:r>
          </a:p>
          <a:p>
            <a:pPr algn="ctr"/>
            <a:r>
              <a:rPr lang="en-US" sz="7200" b="1" dirty="0">
                <a:solidFill>
                  <a:schemeClr val="bg1"/>
                </a:solidFill>
                <a:latin typeface="Century Gothic" panose="020B0502020202020204" pitchFamily="34" charset="0"/>
              </a:rPr>
              <a:t>and</a:t>
            </a:r>
          </a:p>
          <a:p>
            <a:pPr algn="ctr"/>
            <a:r>
              <a:rPr lang="en-US" sz="7200" b="1" dirty="0">
                <a:solidFill>
                  <a:schemeClr val="bg1"/>
                </a:solidFill>
                <a:latin typeface="Century Gothic" panose="020B0502020202020204" pitchFamily="34" charset="0"/>
              </a:rPr>
              <a:t>Gap Analysis</a:t>
            </a:r>
          </a:p>
        </p:txBody>
      </p:sp>
    </p:spTree>
    <p:extLst>
      <p:ext uri="{BB962C8B-B14F-4D97-AF65-F5344CB8AC3E}">
        <p14:creationId xmlns:p14="http://schemas.microsoft.com/office/powerpoint/2010/main" val="307034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10" name="Picture 9">
            <a:extLst>
              <a:ext uri="{FF2B5EF4-FFF2-40B4-BE49-F238E27FC236}">
                <a16:creationId xmlns:a16="http://schemas.microsoft.com/office/drawing/2014/main" id="{15B610B3-56AF-6021-3818-0DC810E97DCA}"/>
              </a:ext>
            </a:extLst>
          </p:cNvPr>
          <p:cNvPicPr>
            <a:picLocks noChangeAspect="1"/>
          </p:cNvPicPr>
          <p:nvPr/>
        </p:nvPicPr>
        <p:blipFill>
          <a:blip r:embed="rId4"/>
          <a:stretch>
            <a:fillRect/>
          </a:stretch>
        </p:blipFill>
        <p:spPr>
          <a:xfrm>
            <a:off x="1361551" y="289813"/>
            <a:ext cx="9468897" cy="5145711"/>
          </a:xfrm>
          <a:prstGeom prst="rect">
            <a:avLst/>
          </a:prstGeom>
        </p:spPr>
      </p:pic>
    </p:spTree>
    <p:extLst>
      <p:ext uri="{BB962C8B-B14F-4D97-AF65-F5344CB8AC3E}">
        <p14:creationId xmlns:p14="http://schemas.microsoft.com/office/powerpoint/2010/main" val="127773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9" name="Picture 8">
            <a:extLst>
              <a:ext uri="{FF2B5EF4-FFF2-40B4-BE49-F238E27FC236}">
                <a16:creationId xmlns:a16="http://schemas.microsoft.com/office/drawing/2014/main" id="{7B18D016-E36E-EED4-1945-B314CDA761DE}"/>
              </a:ext>
            </a:extLst>
          </p:cNvPr>
          <p:cNvPicPr>
            <a:picLocks noChangeAspect="1"/>
          </p:cNvPicPr>
          <p:nvPr/>
        </p:nvPicPr>
        <p:blipFill>
          <a:blip r:embed="rId4"/>
          <a:stretch>
            <a:fillRect/>
          </a:stretch>
        </p:blipFill>
        <p:spPr>
          <a:xfrm>
            <a:off x="547635" y="237059"/>
            <a:ext cx="11096730" cy="5392294"/>
          </a:xfrm>
          <a:prstGeom prst="rect">
            <a:avLst/>
          </a:prstGeom>
        </p:spPr>
      </p:pic>
    </p:spTree>
    <p:extLst>
      <p:ext uri="{BB962C8B-B14F-4D97-AF65-F5344CB8AC3E}">
        <p14:creationId xmlns:p14="http://schemas.microsoft.com/office/powerpoint/2010/main" val="49965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3" name="Picture 2">
            <a:extLst>
              <a:ext uri="{FF2B5EF4-FFF2-40B4-BE49-F238E27FC236}">
                <a16:creationId xmlns:a16="http://schemas.microsoft.com/office/drawing/2014/main" id="{1778F180-4F9A-8532-3392-04DAE4F1BC64}"/>
              </a:ext>
            </a:extLst>
          </p:cNvPr>
          <p:cNvPicPr>
            <a:picLocks noChangeAspect="1"/>
          </p:cNvPicPr>
          <p:nvPr/>
        </p:nvPicPr>
        <p:blipFill>
          <a:blip r:embed="rId4"/>
          <a:stretch>
            <a:fillRect/>
          </a:stretch>
        </p:blipFill>
        <p:spPr>
          <a:xfrm>
            <a:off x="205273" y="643478"/>
            <a:ext cx="11781453" cy="4918471"/>
          </a:xfrm>
          <a:prstGeom prst="rect">
            <a:avLst/>
          </a:prstGeom>
        </p:spPr>
      </p:pic>
    </p:spTree>
    <p:extLst>
      <p:ext uri="{BB962C8B-B14F-4D97-AF65-F5344CB8AC3E}">
        <p14:creationId xmlns:p14="http://schemas.microsoft.com/office/powerpoint/2010/main" val="401631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2" name="Picture 1">
            <a:extLst>
              <a:ext uri="{FF2B5EF4-FFF2-40B4-BE49-F238E27FC236}">
                <a16:creationId xmlns:a16="http://schemas.microsoft.com/office/drawing/2014/main" id="{A78D145B-C9D8-23BA-19D2-81F2624ACAD8}"/>
              </a:ext>
            </a:extLst>
          </p:cNvPr>
          <p:cNvPicPr>
            <a:picLocks noChangeAspect="1"/>
          </p:cNvPicPr>
          <p:nvPr/>
        </p:nvPicPr>
        <p:blipFill>
          <a:blip r:embed="rId4"/>
          <a:stretch>
            <a:fillRect/>
          </a:stretch>
        </p:blipFill>
        <p:spPr>
          <a:xfrm>
            <a:off x="2510176" y="120203"/>
            <a:ext cx="7171648" cy="5758083"/>
          </a:xfrm>
          <a:prstGeom prst="rect">
            <a:avLst/>
          </a:prstGeom>
        </p:spPr>
      </p:pic>
    </p:spTree>
    <p:extLst>
      <p:ext uri="{BB962C8B-B14F-4D97-AF65-F5344CB8AC3E}">
        <p14:creationId xmlns:p14="http://schemas.microsoft.com/office/powerpoint/2010/main" val="120122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2" name="Picture 1">
            <a:extLst>
              <a:ext uri="{FF2B5EF4-FFF2-40B4-BE49-F238E27FC236}">
                <a16:creationId xmlns:a16="http://schemas.microsoft.com/office/drawing/2014/main" id="{E3AB37C9-F7EE-7B31-9446-09049A22FBB6}"/>
              </a:ext>
            </a:extLst>
          </p:cNvPr>
          <p:cNvPicPr>
            <a:picLocks noChangeAspect="1"/>
          </p:cNvPicPr>
          <p:nvPr/>
        </p:nvPicPr>
        <p:blipFill>
          <a:blip r:embed="rId4"/>
          <a:stretch>
            <a:fillRect/>
          </a:stretch>
        </p:blipFill>
        <p:spPr>
          <a:xfrm>
            <a:off x="2478784" y="40681"/>
            <a:ext cx="7234432" cy="5837605"/>
          </a:xfrm>
          <a:prstGeom prst="rect">
            <a:avLst/>
          </a:prstGeom>
        </p:spPr>
      </p:pic>
    </p:spTree>
    <p:extLst>
      <p:ext uri="{BB962C8B-B14F-4D97-AF65-F5344CB8AC3E}">
        <p14:creationId xmlns:p14="http://schemas.microsoft.com/office/powerpoint/2010/main" val="225447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DE78D-FE79-4F31-8775-B7D8A8CDD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24" y="5763041"/>
            <a:ext cx="2465294" cy="912916"/>
          </a:xfrm>
          <a:prstGeom prst="rect">
            <a:avLst/>
          </a:prstGeom>
        </p:spPr>
      </p:pic>
      <p:sp>
        <p:nvSpPr>
          <p:cNvPr id="2" name="TextBox 1">
            <a:extLst>
              <a:ext uri="{FF2B5EF4-FFF2-40B4-BE49-F238E27FC236}">
                <a16:creationId xmlns:a16="http://schemas.microsoft.com/office/drawing/2014/main" id="{5F2BC8EC-D450-5738-141A-4A57CE731656}"/>
              </a:ext>
            </a:extLst>
          </p:cNvPr>
          <p:cNvSpPr txBox="1"/>
          <p:nvPr/>
        </p:nvSpPr>
        <p:spPr>
          <a:xfrm>
            <a:off x="2814248" y="2138016"/>
            <a:ext cx="6240811" cy="2308324"/>
          </a:xfrm>
          <a:prstGeom prst="rect">
            <a:avLst/>
          </a:prstGeom>
          <a:noFill/>
        </p:spPr>
        <p:txBody>
          <a:bodyPr wrap="none" rtlCol="0">
            <a:spAutoFit/>
          </a:bodyPr>
          <a:lstStyle/>
          <a:p>
            <a:pPr algn="ctr"/>
            <a:r>
              <a:rPr lang="en-US" sz="7200" b="1" dirty="0">
                <a:solidFill>
                  <a:schemeClr val="bg1"/>
                </a:solidFill>
                <a:latin typeface="Century Gothic" panose="020B0502020202020204" pitchFamily="34" charset="0"/>
              </a:rPr>
              <a:t>New Program</a:t>
            </a:r>
          </a:p>
          <a:p>
            <a:pPr algn="ctr"/>
            <a:r>
              <a:rPr lang="en-US" sz="7200" b="1" dirty="0">
                <a:solidFill>
                  <a:schemeClr val="bg1"/>
                </a:solidFill>
                <a:latin typeface="Century Gothic" panose="020B0502020202020204" pitchFamily="34" charset="0"/>
              </a:rPr>
              <a:t>Opportunities</a:t>
            </a:r>
          </a:p>
        </p:txBody>
      </p:sp>
    </p:spTree>
    <p:extLst>
      <p:ext uri="{BB962C8B-B14F-4D97-AF65-F5344CB8AC3E}">
        <p14:creationId xmlns:p14="http://schemas.microsoft.com/office/powerpoint/2010/main" val="410761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7" name="Picture 6">
            <a:extLst>
              <a:ext uri="{FF2B5EF4-FFF2-40B4-BE49-F238E27FC236}">
                <a16:creationId xmlns:a16="http://schemas.microsoft.com/office/drawing/2014/main" id="{F8675F87-4BFD-6A56-006B-AC3DE755ABD0}"/>
              </a:ext>
            </a:extLst>
          </p:cNvPr>
          <p:cNvPicPr>
            <a:picLocks noChangeAspect="1"/>
          </p:cNvPicPr>
          <p:nvPr/>
        </p:nvPicPr>
        <p:blipFill>
          <a:blip r:embed="rId4"/>
          <a:stretch>
            <a:fillRect/>
          </a:stretch>
        </p:blipFill>
        <p:spPr>
          <a:xfrm>
            <a:off x="2557799" y="81758"/>
            <a:ext cx="7223547" cy="5702390"/>
          </a:xfrm>
          <a:prstGeom prst="rect">
            <a:avLst/>
          </a:prstGeom>
        </p:spPr>
      </p:pic>
      <p:sp>
        <p:nvSpPr>
          <p:cNvPr id="2" name="Rectangle 1">
            <a:extLst>
              <a:ext uri="{FF2B5EF4-FFF2-40B4-BE49-F238E27FC236}">
                <a16:creationId xmlns:a16="http://schemas.microsoft.com/office/drawing/2014/main" id="{0D7E6958-0229-7864-61CC-35733D2EEDED}"/>
              </a:ext>
            </a:extLst>
          </p:cNvPr>
          <p:cNvSpPr/>
          <p:nvPr/>
        </p:nvSpPr>
        <p:spPr>
          <a:xfrm>
            <a:off x="2557799" y="834013"/>
            <a:ext cx="7223547" cy="633046"/>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3" name="Rectangle 2">
            <a:extLst>
              <a:ext uri="{FF2B5EF4-FFF2-40B4-BE49-F238E27FC236}">
                <a16:creationId xmlns:a16="http://schemas.microsoft.com/office/drawing/2014/main" id="{F384BC86-5F40-A819-017D-84A0E8F4C0E1}"/>
              </a:ext>
            </a:extLst>
          </p:cNvPr>
          <p:cNvSpPr/>
          <p:nvPr/>
        </p:nvSpPr>
        <p:spPr>
          <a:xfrm>
            <a:off x="2557799" y="1729991"/>
            <a:ext cx="7223547" cy="339969"/>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6" name="Rectangle 5">
            <a:extLst>
              <a:ext uri="{FF2B5EF4-FFF2-40B4-BE49-F238E27FC236}">
                <a16:creationId xmlns:a16="http://schemas.microsoft.com/office/drawing/2014/main" id="{EE274229-CDAB-5FA1-8AF7-422F3A929FB8}"/>
              </a:ext>
            </a:extLst>
          </p:cNvPr>
          <p:cNvSpPr/>
          <p:nvPr/>
        </p:nvSpPr>
        <p:spPr>
          <a:xfrm>
            <a:off x="2557799" y="3982497"/>
            <a:ext cx="7223547" cy="639745"/>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 name="Oval 7">
            <a:extLst>
              <a:ext uri="{FF2B5EF4-FFF2-40B4-BE49-F238E27FC236}">
                <a16:creationId xmlns:a16="http://schemas.microsoft.com/office/drawing/2014/main" id="{0C5B8F99-B126-2E40-3F37-E1F0F3EF764E}"/>
              </a:ext>
            </a:extLst>
          </p:cNvPr>
          <p:cNvSpPr/>
          <p:nvPr/>
        </p:nvSpPr>
        <p:spPr>
          <a:xfrm>
            <a:off x="7606602" y="3898760"/>
            <a:ext cx="663191" cy="79382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062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7C188A-3FAA-6937-B1EC-035B6C8A0046}"/>
              </a:ext>
            </a:extLst>
          </p:cNvPr>
          <p:cNvPicPr>
            <a:picLocks noChangeAspect="1"/>
          </p:cNvPicPr>
          <p:nvPr/>
        </p:nvPicPr>
        <p:blipFill>
          <a:blip r:embed="rId3"/>
          <a:stretch>
            <a:fillRect/>
          </a:stretch>
        </p:blipFill>
        <p:spPr>
          <a:xfrm>
            <a:off x="1709125" y="0"/>
            <a:ext cx="8773749" cy="6382641"/>
          </a:xfrm>
          <a:prstGeom prst="rect">
            <a:avLst/>
          </a:prstGeom>
        </p:spPr>
      </p:pic>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sp>
        <p:nvSpPr>
          <p:cNvPr id="6" name="Rectangle 5">
            <a:extLst>
              <a:ext uri="{FF2B5EF4-FFF2-40B4-BE49-F238E27FC236}">
                <a16:creationId xmlns:a16="http://schemas.microsoft.com/office/drawing/2014/main" id="{EE274229-CDAB-5FA1-8AF7-422F3A929FB8}"/>
              </a:ext>
            </a:extLst>
          </p:cNvPr>
          <p:cNvSpPr/>
          <p:nvPr/>
        </p:nvSpPr>
        <p:spPr>
          <a:xfrm>
            <a:off x="1568129" y="5547792"/>
            <a:ext cx="8992689" cy="339970"/>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Arrow: Right 10">
            <a:extLst>
              <a:ext uri="{FF2B5EF4-FFF2-40B4-BE49-F238E27FC236}">
                <a16:creationId xmlns:a16="http://schemas.microsoft.com/office/drawing/2014/main" id="{1DA2B620-0EBC-D1C0-8A29-252183AAB97C}"/>
              </a:ext>
            </a:extLst>
          </p:cNvPr>
          <p:cNvSpPr/>
          <p:nvPr/>
        </p:nvSpPr>
        <p:spPr>
          <a:xfrm>
            <a:off x="507922" y="5476382"/>
            <a:ext cx="974690" cy="48279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Arrow: Right 11">
            <a:extLst>
              <a:ext uri="{FF2B5EF4-FFF2-40B4-BE49-F238E27FC236}">
                <a16:creationId xmlns:a16="http://schemas.microsoft.com/office/drawing/2014/main" id="{64424C48-8E84-9045-E61A-44EE21618BDA}"/>
              </a:ext>
            </a:extLst>
          </p:cNvPr>
          <p:cNvSpPr/>
          <p:nvPr/>
        </p:nvSpPr>
        <p:spPr>
          <a:xfrm rot="10800000">
            <a:off x="10646335" y="5437112"/>
            <a:ext cx="974690" cy="48279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CCE5907-386E-EEB0-360A-EE1C568A74B3}"/>
              </a:ext>
            </a:extLst>
          </p:cNvPr>
          <p:cNvSpPr/>
          <p:nvPr/>
        </p:nvSpPr>
        <p:spPr>
          <a:xfrm>
            <a:off x="1588226" y="970238"/>
            <a:ext cx="8842162" cy="717885"/>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6" name="Rectangle 15">
            <a:extLst>
              <a:ext uri="{FF2B5EF4-FFF2-40B4-BE49-F238E27FC236}">
                <a16:creationId xmlns:a16="http://schemas.microsoft.com/office/drawing/2014/main" id="{84748FAF-D27F-0B61-B219-18EBACCE4632}"/>
              </a:ext>
            </a:extLst>
          </p:cNvPr>
          <p:cNvSpPr/>
          <p:nvPr/>
        </p:nvSpPr>
        <p:spPr>
          <a:xfrm>
            <a:off x="1588226" y="2010244"/>
            <a:ext cx="8842162" cy="421458"/>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7" name="Rectangle 16">
            <a:extLst>
              <a:ext uri="{FF2B5EF4-FFF2-40B4-BE49-F238E27FC236}">
                <a16:creationId xmlns:a16="http://schemas.microsoft.com/office/drawing/2014/main" id="{E3965E1A-EF3B-70F7-A8F5-C6BA7CFE3327}"/>
              </a:ext>
            </a:extLst>
          </p:cNvPr>
          <p:cNvSpPr/>
          <p:nvPr/>
        </p:nvSpPr>
        <p:spPr>
          <a:xfrm>
            <a:off x="1588226" y="4752603"/>
            <a:ext cx="8842162" cy="421458"/>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8" name="Arrow: Right 17">
            <a:extLst>
              <a:ext uri="{FF2B5EF4-FFF2-40B4-BE49-F238E27FC236}">
                <a16:creationId xmlns:a16="http://schemas.microsoft.com/office/drawing/2014/main" id="{14604D6B-2271-0C7A-A885-4426196D5504}"/>
              </a:ext>
            </a:extLst>
          </p:cNvPr>
          <p:cNvSpPr/>
          <p:nvPr/>
        </p:nvSpPr>
        <p:spPr>
          <a:xfrm rot="1932897">
            <a:off x="638015" y="5075586"/>
            <a:ext cx="974690" cy="48279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Arrow: Right 18">
            <a:extLst>
              <a:ext uri="{FF2B5EF4-FFF2-40B4-BE49-F238E27FC236}">
                <a16:creationId xmlns:a16="http://schemas.microsoft.com/office/drawing/2014/main" id="{4991A09A-8C8E-4987-E335-641E20AD2CC0}"/>
              </a:ext>
            </a:extLst>
          </p:cNvPr>
          <p:cNvSpPr/>
          <p:nvPr/>
        </p:nvSpPr>
        <p:spPr>
          <a:xfrm rot="8411352">
            <a:off x="10502401" y="4922678"/>
            <a:ext cx="974690" cy="48279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287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sp>
        <p:nvSpPr>
          <p:cNvPr id="2" name="Title 1">
            <a:extLst>
              <a:ext uri="{FF2B5EF4-FFF2-40B4-BE49-F238E27FC236}">
                <a16:creationId xmlns:a16="http://schemas.microsoft.com/office/drawing/2014/main" id="{94371BD0-7DA2-6513-E41B-47A5C1AAB951}"/>
              </a:ext>
            </a:extLst>
          </p:cNvPr>
          <p:cNvSpPr txBox="1">
            <a:spLocks/>
          </p:cNvSpPr>
          <p:nvPr/>
        </p:nvSpPr>
        <p:spPr>
          <a:xfrm>
            <a:off x="2929196" y="379122"/>
            <a:ext cx="6333607" cy="6649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366"/>
                </a:solidFill>
                <a:effectLst/>
                <a:uLnTx/>
                <a:uFillTx/>
                <a:latin typeface="Century Gothic" panose="020B0502020202020204" pitchFamily="34" charset="0"/>
                <a:ea typeface="+mj-ea"/>
                <a:cs typeface="+mj-cs"/>
              </a:rPr>
              <a:t>Overview</a:t>
            </a:r>
          </a:p>
        </p:txBody>
      </p:sp>
      <p:sp>
        <p:nvSpPr>
          <p:cNvPr id="6" name="TextBox 5">
            <a:extLst>
              <a:ext uri="{FF2B5EF4-FFF2-40B4-BE49-F238E27FC236}">
                <a16:creationId xmlns:a16="http://schemas.microsoft.com/office/drawing/2014/main" id="{106AFA9A-DCCF-F3CA-42A1-200EB464DD59}"/>
              </a:ext>
            </a:extLst>
          </p:cNvPr>
          <p:cNvSpPr txBox="1"/>
          <p:nvPr/>
        </p:nvSpPr>
        <p:spPr>
          <a:xfrm>
            <a:off x="627529" y="1239004"/>
            <a:ext cx="10954871"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Data Informed Decision Making</a:t>
            </a:r>
          </a:p>
          <a:p>
            <a:pPr marL="457200" indent="-457200">
              <a:buFont typeface="Arial" panose="020B0604020202020204" pitchFamily="34" charset="0"/>
              <a:buChar char="•"/>
            </a:pPr>
            <a:r>
              <a:rPr lang="en-US" sz="3200" dirty="0"/>
              <a:t>Environmental Scan</a:t>
            </a:r>
          </a:p>
          <a:p>
            <a:pPr marL="457200" indent="-457200">
              <a:buFont typeface="Arial" panose="020B0604020202020204" pitchFamily="34" charset="0"/>
              <a:buChar char="•"/>
            </a:pPr>
            <a:r>
              <a:rPr lang="en-US" sz="3200" dirty="0"/>
              <a:t>Program Demand Gap Analysis</a:t>
            </a:r>
          </a:p>
          <a:p>
            <a:pPr marL="457200" indent="-457200">
              <a:buFont typeface="Arial" panose="020B0604020202020204" pitchFamily="34" charset="0"/>
              <a:buChar char="•"/>
            </a:pPr>
            <a:r>
              <a:rPr lang="en-US" sz="3200" dirty="0"/>
              <a:t>New Program Opportunities</a:t>
            </a:r>
          </a:p>
        </p:txBody>
      </p:sp>
      <p:sp>
        <p:nvSpPr>
          <p:cNvPr id="7" name="Rectangle 6">
            <a:extLst>
              <a:ext uri="{FF2B5EF4-FFF2-40B4-BE49-F238E27FC236}">
                <a16:creationId xmlns:a16="http://schemas.microsoft.com/office/drawing/2014/main" id="{69E90A0A-25D2-75C8-4E53-AC45EAF9B22F}"/>
              </a:ext>
            </a:extLst>
          </p:cNvPr>
          <p:cNvSpPr/>
          <p:nvPr/>
        </p:nvSpPr>
        <p:spPr>
          <a:xfrm>
            <a:off x="1586235" y="910178"/>
            <a:ext cx="8778240" cy="90158"/>
          </a:xfrm>
          <a:prstGeom prst="rect">
            <a:avLst/>
          </a:prstGeom>
          <a:solidFill>
            <a:srgbClr val="FF66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22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6D763C-73F8-FB20-7719-2FF473F6CF12}"/>
              </a:ext>
            </a:extLst>
          </p:cNvPr>
          <p:cNvPicPr>
            <a:picLocks noChangeAspect="1"/>
          </p:cNvPicPr>
          <p:nvPr/>
        </p:nvPicPr>
        <p:blipFill>
          <a:blip r:embed="rId3"/>
          <a:stretch>
            <a:fillRect/>
          </a:stretch>
        </p:blipFill>
        <p:spPr>
          <a:xfrm>
            <a:off x="1672835" y="365469"/>
            <a:ext cx="8783276" cy="5182323"/>
          </a:xfrm>
          <a:prstGeom prst="rect">
            <a:avLst/>
          </a:prstGeom>
        </p:spPr>
      </p:pic>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sp>
        <p:nvSpPr>
          <p:cNvPr id="15" name="Rectangle 14">
            <a:extLst>
              <a:ext uri="{FF2B5EF4-FFF2-40B4-BE49-F238E27FC236}">
                <a16:creationId xmlns:a16="http://schemas.microsoft.com/office/drawing/2014/main" id="{6CCE5907-386E-EEB0-360A-EE1C568A74B3}"/>
              </a:ext>
            </a:extLst>
          </p:cNvPr>
          <p:cNvSpPr/>
          <p:nvPr/>
        </p:nvSpPr>
        <p:spPr>
          <a:xfrm>
            <a:off x="1588226" y="1244514"/>
            <a:ext cx="8842162" cy="717885"/>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6" name="Rectangle 15">
            <a:extLst>
              <a:ext uri="{FF2B5EF4-FFF2-40B4-BE49-F238E27FC236}">
                <a16:creationId xmlns:a16="http://schemas.microsoft.com/office/drawing/2014/main" id="{84748FAF-D27F-0B61-B219-18EBACCE4632}"/>
              </a:ext>
            </a:extLst>
          </p:cNvPr>
          <p:cNvSpPr/>
          <p:nvPr/>
        </p:nvSpPr>
        <p:spPr>
          <a:xfrm>
            <a:off x="1588226" y="2292893"/>
            <a:ext cx="8842162" cy="379969"/>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7" name="Rectangle 16">
            <a:extLst>
              <a:ext uri="{FF2B5EF4-FFF2-40B4-BE49-F238E27FC236}">
                <a16:creationId xmlns:a16="http://schemas.microsoft.com/office/drawing/2014/main" id="{E3965E1A-EF3B-70F7-A8F5-C6BA7CFE3327}"/>
              </a:ext>
            </a:extLst>
          </p:cNvPr>
          <p:cNvSpPr/>
          <p:nvPr/>
        </p:nvSpPr>
        <p:spPr>
          <a:xfrm>
            <a:off x="1588226" y="4713249"/>
            <a:ext cx="8842162" cy="379969"/>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139000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DE78D-FE79-4F31-8775-B7D8A8CDD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24" y="5852673"/>
            <a:ext cx="2223247" cy="823284"/>
          </a:xfrm>
          <a:prstGeom prst="rect">
            <a:avLst/>
          </a:prstGeom>
        </p:spPr>
      </p:pic>
      <p:sp>
        <p:nvSpPr>
          <p:cNvPr id="2" name="TextBox 1">
            <a:extLst>
              <a:ext uri="{FF2B5EF4-FFF2-40B4-BE49-F238E27FC236}">
                <a16:creationId xmlns:a16="http://schemas.microsoft.com/office/drawing/2014/main" id="{5F2BC8EC-D450-5738-141A-4A57CE731656}"/>
              </a:ext>
            </a:extLst>
          </p:cNvPr>
          <p:cNvSpPr txBox="1"/>
          <p:nvPr/>
        </p:nvSpPr>
        <p:spPr>
          <a:xfrm>
            <a:off x="3571111" y="2767280"/>
            <a:ext cx="5049780" cy="1323439"/>
          </a:xfrm>
          <a:prstGeom prst="rect">
            <a:avLst/>
          </a:prstGeom>
          <a:noFill/>
        </p:spPr>
        <p:txBody>
          <a:bodyPr wrap="none" rtlCol="0">
            <a:spAutoFit/>
          </a:bodyPr>
          <a:lstStyle/>
          <a:p>
            <a:pPr algn="ctr"/>
            <a:r>
              <a:rPr lang="en-US" sz="8000" b="1" dirty="0">
                <a:solidFill>
                  <a:schemeClr val="bg1"/>
                </a:solidFill>
                <a:latin typeface="Century Gothic" panose="020B0502020202020204" pitchFamily="34" charset="0"/>
              </a:rPr>
              <a:t>Questions</a:t>
            </a:r>
          </a:p>
        </p:txBody>
      </p:sp>
    </p:spTree>
    <p:extLst>
      <p:ext uri="{BB962C8B-B14F-4D97-AF65-F5344CB8AC3E}">
        <p14:creationId xmlns:p14="http://schemas.microsoft.com/office/powerpoint/2010/main" val="68885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sp>
        <p:nvSpPr>
          <p:cNvPr id="2" name="Title 1">
            <a:extLst>
              <a:ext uri="{FF2B5EF4-FFF2-40B4-BE49-F238E27FC236}">
                <a16:creationId xmlns:a16="http://schemas.microsoft.com/office/drawing/2014/main" id="{94371BD0-7DA2-6513-E41B-47A5C1AAB951}"/>
              </a:ext>
            </a:extLst>
          </p:cNvPr>
          <p:cNvSpPr txBox="1">
            <a:spLocks/>
          </p:cNvSpPr>
          <p:nvPr/>
        </p:nvSpPr>
        <p:spPr>
          <a:xfrm>
            <a:off x="1586235" y="379122"/>
            <a:ext cx="8778239" cy="6649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366"/>
                </a:solidFill>
                <a:effectLst/>
                <a:uLnTx/>
                <a:uFillTx/>
                <a:latin typeface="Century Gothic" panose="020B0502020202020204" pitchFamily="34" charset="0"/>
                <a:ea typeface="+mj-ea"/>
                <a:cs typeface="+mj-cs"/>
              </a:rPr>
              <a:t>Data Informed Decision Making</a:t>
            </a:r>
          </a:p>
        </p:txBody>
      </p:sp>
      <p:sp>
        <p:nvSpPr>
          <p:cNvPr id="7" name="Rectangle 6">
            <a:extLst>
              <a:ext uri="{FF2B5EF4-FFF2-40B4-BE49-F238E27FC236}">
                <a16:creationId xmlns:a16="http://schemas.microsoft.com/office/drawing/2014/main" id="{69E90A0A-25D2-75C8-4E53-AC45EAF9B22F}"/>
              </a:ext>
            </a:extLst>
          </p:cNvPr>
          <p:cNvSpPr/>
          <p:nvPr/>
        </p:nvSpPr>
        <p:spPr>
          <a:xfrm>
            <a:off x="1586235" y="910178"/>
            <a:ext cx="8778240" cy="90158"/>
          </a:xfrm>
          <a:prstGeom prst="rect">
            <a:avLst/>
          </a:prstGeom>
          <a:solidFill>
            <a:srgbClr val="FF66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2" name="Diagram 11">
            <a:extLst>
              <a:ext uri="{FF2B5EF4-FFF2-40B4-BE49-F238E27FC236}">
                <a16:creationId xmlns:a16="http://schemas.microsoft.com/office/drawing/2014/main" id="{F1545A24-985B-6DE0-BA72-923A4AA484BA}"/>
              </a:ext>
            </a:extLst>
          </p:cNvPr>
          <p:cNvGraphicFramePr/>
          <p:nvPr>
            <p:extLst>
              <p:ext uri="{D42A27DB-BD31-4B8C-83A1-F6EECF244321}">
                <p14:modId xmlns:p14="http://schemas.microsoft.com/office/powerpoint/2010/main" val="892137909"/>
              </p:ext>
            </p:extLst>
          </p:nvPr>
        </p:nvGraphicFramePr>
        <p:xfrm>
          <a:off x="1911354" y="106021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Arrow: Right 12">
            <a:extLst>
              <a:ext uri="{FF2B5EF4-FFF2-40B4-BE49-F238E27FC236}">
                <a16:creationId xmlns:a16="http://schemas.microsoft.com/office/drawing/2014/main" id="{1AB2AC50-B13E-7D60-E272-56547B4EA3E3}"/>
              </a:ext>
            </a:extLst>
          </p:cNvPr>
          <p:cNvSpPr/>
          <p:nvPr/>
        </p:nvSpPr>
        <p:spPr>
          <a:xfrm>
            <a:off x="1307435" y="2341266"/>
            <a:ext cx="1949380" cy="80386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Lightcast</a:t>
            </a:r>
            <a:endParaRPr lang="en-US" dirty="0"/>
          </a:p>
        </p:txBody>
      </p:sp>
    </p:spTree>
    <p:extLst>
      <p:ext uri="{BB962C8B-B14F-4D97-AF65-F5344CB8AC3E}">
        <p14:creationId xmlns:p14="http://schemas.microsoft.com/office/powerpoint/2010/main" val="396222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DE78D-FE79-4F31-8775-B7D8A8CDD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24" y="5763041"/>
            <a:ext cx="2465294" cy="912916"/>
          </a:xfrm>
          <a:prstGeom prst="rect">
            <a:avLst/>
          </a:prstGeom>
        </p:spPr>
      </p:pic>
      <p:sp>
        <p:nvSpPr>
          <p:cNvPr id="2" name="TextBox 1">
            <a:extLst>
              <a:ext uri="{FF2B5EF4-FFF2-40B4-BE49-F238E27FC236}">
                <a16:creationId xmlns:a16="http://schemas.microsoft.com/office/drawing/2014/main" id="{5F2BC8EC-D450-5738-141A-4A57CE731656}"/>
              </a:ext>
            </a:extLst>
          </p:cNvPr>
          <p:cNvSpPr txBox="1"/>
          <p:nvPr/>
        </p:nvSpPr>
        <p:spPr>
          <a:xfrm>
            <a:off x="1793929" y="2570095"/>
            <a:ext cx="8281434" cy="1107996"/>
          </a:xfrm>
          <a:prstGeom prst="rect">
            <a:avLst/>
          </a:prstGeom>
          <a:noFill/>
        </p:spPr>
        <p:txBody>
          <a:bodyPr wrap="none" rtlCol="0">
            <a:spAutoFit/>
          </a:bodyPr>
          <a:lstStyle/>
          <a:p>
            <a:pPr algn="ctr"/>
            <a:r>
              <a:rPr lang="en-US" sz="6600" b="1" dirty="0">
                <a:solidFill>
                  <a:schemeClr val="bg1"/>
                </a:solidFill>
                <a:latin typeface="Century Gothic" panose="020B0502020202020204" pitchFamily="34" charset="0"/>
              </a:rPr>
              <a:t>Environmental Scan</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1126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7" name="Picture 6">
            <a:extLst>
              <a:ext uri="{FF2B5EF4-FFF2-40B4-BE49-F238E27FC236}">
                <a16:creationId xmlns:a16="http://schemas.microsoft.com/office/drawing/2014/main" id="{D2755D6D-65F0-EF59-DB05-C0832AD77493}"/>
              </a:ext>
            </a:extLst>
          </p:cNvPr>
          <p:cNvPicPr>
            <a:picLocks noChangeAspect="1"/>
          </p:cNvPicPr>
          <p:nvPr/>
        </p:nvPicPr>
        <p:blipFill>
          <a:blip r:embed="rId4"/>
          <a:stretch>
            <a:fillRect/>
          </a:stretch>
        </p:blipFill>
        <p:spPr>
          <a:xfrm>
            <a:off x="815639" y="1429407"/>
            <a:ext cx="10560721" cy="3253133"/>
          </a:xfrm>
          <a:prstGeom prst="rect">
            <a:avLst/>
          </a:prstGeom>
        </p:spPr>
      </p:pic>
    </p:spTree>
    <p:extLst>
      <p:ext uri="{BB962C8B-B14F-4D97-AF65-F5344CB8AC3E}">
        <p14:creationId xmlns:p14="http://schemas.microsoft.com/office/powerpoint/2010/main" val="348548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8" name="Picture 7">
            <a:extLst>
              <a:ext uri="{FF2B5EF4-FFF2-40B4-BE49-F238E27FC236}">
                <a16:creationId xmlns:a16="http://schemas.microsoft.com/office/drawing/2014/main" id="{0F01B473-0304-754A-7951-040F29FEEFF5}"/>
              </a:ext>
            </a:extLst>
          </p:cNvPr>
          <p:cNvPicPr>
            <a:picLocks noChangeAspect="1"/>
          </p:cNvPicPr>
          <p:nvPr/>
        </p:nvPicPr>
        <p:blipFill>
          <a:blip r:embed="rId4"/>
          <a:stretch>
            <a:fillRect/>
          </a:stretch>
        </p:blipFill>
        <p:spPr>
          <a:xfrm>
            <a:off x="1566230" y="110080"/>
            <a:ext cx="9059539" cy="5696745"/>
          </a:xfrm>
          <a:prstGeom prst="rect">
            <a:avLst/>
          </a:prstGeom>
        </p:spPr>
      </p:pic>
    </p:spTree>
    <p:extLst>
      <p:ext uri="{BB962C8B-B14F-4D97-AF65-F5344CB8AC3E}">
        <p14:creationId xmlns:p14="http://schemas.microsoft.com/office/powerpoint/2010/main" val="355523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7" name="Picture 6">
            <a:extLst>
              <a:ext uri="{FF2B5EF4-FFF2-40B4-BE49-F238E27FC236}">
                <a16:creationId xmlns:a16="http://schemas.microsoft.com/office/drawing/2014/main" id="{3F67CBCB-D6AF-D34A-87ED-3D62010BE781}"/>
              </a:ext>
            </a:extLst>
          </p:cNvPr>
          <p:cNvPicPr>
            <a:picLocks noChangeAspect="1"/>
          </p:cNvPicPr>
          <p:nvPr/>
        </p:nvPicPr>
        <p:blipFill>
          <a:blip r:embed="rId4"/>
          <a:stretch>
            <a:fillRect/>
          </a:stretch>
        </p:blipFill>
        <p:spPr>
          <a:xfrm>
            <a:off x="1666257" y="87377"/>
            <a:ext cx="8859486" cy="5553850"/>
          </a:xfrm>
          <a:prstGeom prst="rect">
            <a:avLst/>
          </a:prstGeom>
        </p:spPr>
      </p:pic>
    </p:spTree>
    <p:extLst>
      <p:ext uri="{BB962C8B-B14F-4D97-AF65-F5344CB8AC3E}">
        <p14:creationId xmlns:p14="http://schemas.microsoft.com/office/powerpoint/2010/main" val="20353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2" name="Picture 1">
            <a:extLst>
              <a:ext uri="{FF2B5EF4-FFF2-40B4-BE49-F238E27FC236}">
                <a16:creationId xmlns:a16="http://schemas.microsoft.com/office/drawing/2014/main" id="{82BEE55A-B794-110B-1850-CD091C6280A9}"/>
              </a:ext>
            </a:extLst>
          </p:cNvPr>
          <p:cNvPicPr>
            <a:picLocks noChangeAspect="1"/>
          </p:cNvPicPr>
          <p:nvPr/>
        </p:nvPicPr>
        <p:blipFill>
          <a:blip r:embed="rId4"/>
          <a:stretch>
            <a:fillRect/>
          </a:stretch>
        </p:blipFill>
        <p:spPr>
          <a:xfrm>
            <a:off x="2609263" y="98792"/>
            <a:ext cx="6973474" cy="5542435"/>
          </a:xfrm>
          <a:prstGeom prst="rect">
            <a:avLst/>
          </a:prstGeom>
        </p:spPr>
      </p:pic>
    </p:spTree>
    <p:extLst>
      <p:ext uri="{BB962C8B-B14F-4D97-AF65-F5344CB8AC3E}">
        <p14:creationId xmlns:p14="http://schemas.microsoft.com/office/powerpoint/2010/main" val="359134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E760F-DA42-40BC-8740-B727609EAA3A}"/>
              </a:ext>
            </a:extLst>
          </p:cNvPr>
          <p:cNvSpPr/>
          <p:nvPr/>
        </p:nvSpPr>
        <p:spPr>
          <a:xfrm>
            <a:off x="0" y="5878286"/>
            <a:ext cx="12192000" cy="979714"/>
          </a:xfrm>
          <a:prstGeom prst="rect">
            <a:avLst/>
          </a:prstGeom>
          <a:gradFill>
            <a:gsLst>
              <a:gs pos="0">
                <a:srgbClr val="003C71"/>
              </a:gs>
              <a:gs pos="100000">
                <a:srgbClr val="00203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FC540-0844-4E4B-A557-D0292217A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7" y="6021207"/>
            <a:ext cx="3914792" cy="599734"/>
          </a:xfrm>
          <a:prstGeom prst="rect">
            <a:avLst/>
          </a:prstGeom>
        </p:spPr>
      </p:pic>
      <p:pic>
        <p:nvPicPr>
          <p:cNvPr id="8" name="Picture 7">
            <a:extLst>
              <a:ext uri="{FF2B5EF4-FFF2-40B4-BE49-F238E27FC236}">
                <a16:creationId xmlns:a16="http://schemas.microsoft.com/office/drawing/2014/main" id="{4164405E-E572-54A7-4CB9-729A6D968072}"/>
              </a:ext>
            </a:extLst>
          </p:cNvPr>
          <p:cNvPicPr>
            <a:picLocks noChangeAspect="1"/>
          </p:cNvPicPr>
          <p:nvPr/>
        </p:nvPicPr>
        <p:blipFill>
          <a:blip r:embed="rId4"/>
          <a:stretch>
            <a:fillRect/>
          </a:stretch>
        </p:blipFill>
        <p:spPr>
          <a:xfrm>
            <a:off x="3123785" y="0"/>
            <a:ext cx="5944430" cy="5858693"/>
          </a:xfrm>
          <a:prstGeom prst="rect">
            <a:avLst/>
          </a:prstGeom>
        </p:spPr>
      </p:pic>
    </p:spTree>
    <p:extLst>
      <p:ext uri="{BB962C8B-B14F-4D97-AF65-F5344CB8AC3E}">
        <p14:creationId xmlns:p14="http://schemas.microsoft.com/office/powerpoint/2010/main" val="1719281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F0F2CBD8FA6B429C715D5B5D143AB1" ma:contentTypeVersion="3" ma:contentTypeDescription="Create a new document." ma:contentTypeScope="" ma:versionID="4d34bb24ccae9e34957950de1858bb37">
  <xsd:schema xmlns:xsd="http://www.w3.org/2001/XMLSchema" xmlns:xs="http://www.w3.org/2001/XMLSchema" xmlns:p="http://schemas.microsoft.com/office/2006/metadata/properties" xmlns:ns1="http://schemas.microsoft.com/sharepoint/v3" xmlns:ns2="f35bbfaa-726b-4cd5-abc2-07e08ccd3195" targetNamespace="http://schemas.microsoft.com/office/2006/metadata/properties" ma:root="true" ma:fieldsID="2eb9c1cdae4d90cdb8564109812a8684" ns1:_="" ns2:_="">
    <xsd:import namespace="http://schemas.microsoft.com/sharepoint/v3"/>
    <xsd:import namespace="f35bbfaa-726b-4cd5-abc2-07e08ccd319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5bbfaa-726b-4cd5-abc2-07e08ccd319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7391565-B25A-4239-93CC-0EA9A80C584E}">
  <ds:schemaRefs>
    <ds:schemaRef ds:uri="http://schemas.microsoft.com/sharepoint/v3/contenttype/forms"/>
  </ds:schemaRefs>
</ds:datastoreItem>
</file>

<file path=customXml/itemProps2.xml><?xml version="1.0" encoding="utf-8"?>
<ds:datastoreItem xmlns:ds="http://schemas.openxmlformats.org/officeDocument/2006/customXml" ds:itemID="{27A037D6-8278-4A50-BAF5-D9190A6D6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5bbfaa-726b-4cd5-abc2-07e08ccd31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602BB2-3350-4AFD-8721-0D7440E7575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727</TotalTime>
  <Words>1024</Words>
  <Application>Microsoft Office PowerPoint</Application>
  <PresentationFormat>Widescreen</PresentationFormat>
  <Paragraphs>55</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Perez</dc:creator>
  <cp:lastModifiedBy>MCLENNAN\lvanek</cp:lastModifiedBy>
  <cp:revision>66</cp:revision>
  <dcterms:created xsi:type="dcterms:W3CDTF">2025-09-17T19:44:19Z</dcterms:created>
  <dcterms:modified xsi:type="dcterms:W3CDTF">2026-03-05T19:03:58Z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0x0101002FF0F2CBD8FA6B429C715D5B5D143AB1</vt:lpwstr>
  </property>
</Properties>
</file>