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sldIdLst>
    <p:sldId id="256" r:id="rId5"/>
    <p:sldId id="292" r:id="rId6"/>
    <p:sldId id="293" r:id="rId7"/>
    <p:sldId id="294" r:id="rId8"/>
    <p:sldId id="295" r:id="rId9"/>
    <p:sldId id="296" r:id="rId10"/>
    <p:sldId id="297" r:id="rId11"/>
    <p:sldId id="298" r:id="rId12"/>
    <p:sldId id="299" r:id="rId13"/>
    <p:sldId id="300" r:id="rId14"/>
    <p:sldId id="289" r:id="rId15"/>
    <p:sldId id="290" r:id="rId16"/>
    <p:sldId id="281" r:id="rId17"/>
    <p:sldId id="265" r:id="rId18"/>
    <p:sldId id="301" r:id="rId19"/>
    <p:sldId id="287" r:id="rId20"/>
    <p:sldId id="283" r:id="rId21"/>
    <p:sldId id="266" r:id="rId22"/>
    <p:sldId id="268" r:id="rId23"/>
    <p:sldId id="270" r:id="rId24"/>
    <p:sldId id="282" r:id="rId25"/>
    <p:sldId id="275" r:id="rId26"/>
    <p:sldId id="271" r:id="rId27"/>
    <p:sldId id="280" r:id="rId28"/>
    <p:sldId id="284" r:id="rId29"/>
    <p:sldId id="285" r:id="rId30"/>
    <p:sldId id="279" r:id="rId31"/>
    <p:sldId id="272" r:id="rId32"/>
    <p:sldId id="286" r:id="rId33"/>
    <p:sldId id="259" r:id="rId34"/>
    <p:sldId id="264" r:id="rId35"/>
    <p:sldId id="288" r:id="rId36"/>
    <p:sldId id="267" r:id="rId37"/>
    <p:sldId id="269" r:id="rId38"/>
    <p:sldId id="278" r:id="rId39"/>
    <p:sldId id="26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1"/>
    <a:srgbClr val="0020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225" autoAdjust="0"/>
  </p:normalViewPr>
  <p:slideViewPr>
    <p:cSldViewPr snapToGrid="0">
      <p:cViewPr varScale="1">
        <p:scale>
          <a:sx n="107" d="100"/>
          <a:sy n="107" d="100"/>
        </p:scale>
        <p:origin x="69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403BD-3B52-461B-B390-FBE532FD0C35}" type="datetimeFigureOut">
              <a:rPr lang="en-US" smtClean="0"/>
              <a:t>3/5/2026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6FDF4F-2492-497F-9999-AB03F11AA61D}" type="slidenum">
              <a:rPr lang="en-US" smtClean="0"/>
              <a:t>‹#›</a:t>
            </a:fld>
            <a:endParaRPr lang="en-US" dirty="0"/>
          </a:p>
        </p:txBody>
      </p:sp>
    </p:spTree>
    <p:extLst>
      <p:ext uri="{BB962C8B-B14F-4D97-AF65-F5344CB8AC3E}">
        <p14:creationId xmlns:p14="http://schemas.microsoft.com/office/powerpoint/2010/main" val="2162063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Symbol" panose="05050102010706020507" pitchFamily="18" charset="2"/>
              <a:buChar char=""/>
            </a:pPr>
            <a:r>
              <a:rPr lang="en-US" sz="2400" dirty="0">
                <a:effectLst/>
                <a:ea typeface="Times New Roman" panose="02020603050405020304" pitchFamily="18" charset="0"/>
                <a:cs typeface="Aptos" panose="020B0004020202020204" pitchFamily="34" charset="0"/>
              </a:rPr>
              <a:t>Breakout of Changes:</a:t>
            </a:r>
          </a:p>
          <a:p>
            <a:pPr marL="800100" lvl="1" indent="-342900">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Deletion of Policies: 1</a:t>
            </a:r>
          </a:p>
          <a:p>
            <a:pPr marL="800100" lvl="1" indent="-342900">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Addition New of Policies: 5 </a:t>
            </a:r>
          </a:p>
          <a:p>
            <a:pPr marL="800100" lvl="1" indent="-342900">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Edits to Existing Policies: 22</a:t>
            </a:r>
          </a:p>
          <a:p>
            <a:pPr marL="342900" marR="0" lvl="0" indent="-342900">
              <a:spcBef>
                <a:spcPts val="0"/>
              </a:spcBef>
              <a:spcAft>
                <a:spcPts val="0"/>
              </a:spcAft>
              <a:buFont typeface="Symbol" panose="05050102010706020507" pitchFamily="18" charset="2"/>
              <a:buChar char=""/>
            </a:pPr>
            <a:r>
              <a:rPr lang="en-US" sz="2800" dirty="0">
                <a:effectLst/>
                <a:ea typeface="Times New Roman" panose="02020603050405020304" pitchFamily="18" charset="0"/>
                <a:cs typeface="Aptos" panose="020B0004020202020204" pitchFamily="34" charset="0"/>
              </a:rPr>
              <a:t>Major bills addressed in update:</a:t>
            </a:r>
          </a:p>
          <a:p>
            <a:pPr marL="800100" lvl="1" indent="-342900">
              <a:buFont typeface="Courier New" panose="02070309020205020404" pitchFamily="49" charset="0"/>
              <a:buChar char="o"/>
            </a:pPr>
            <a:r>
              <a:rPr lang="en-US" sz="2400" dirty="0">
                <a:ea typeface="Times New Roman" panose="02020603050405020304" pitchFamily="18" charset="0"/>
                <a:cs typeface="Aptos" panose="020B0004020202020204" pitchFamily="34" charset="0"/>
              </a:rPr>
              <a:t>SB 37 – Board Governance, Curriculum Changes/Review, Faculty Senate/Council</a:t>
            </a:r>
          </a:p>
          <a:p>
            <a:pPr marL="800100" lvl="1" indent="-342900">
              <a:buFont typeface="Courier New" panose="02070309020205020404" pitchFamily="49" charset="0"/>
              <a:buChar char="o"/>
            </a:pPr>
            <a:r>
              <a:rPr lang="en-US" sz="2400" dirty="0">
                <a:effectLst/>
                <a:ea typeface="Times New Roman" panose="02020603050405020304" pitchFamily="18" charset="0"/>
                <a:cs typeface="Aptos" panose="020B0004020202020204" pitchFamily="34" charset="0"/>
              </a:rPr>
              <a:t>SB 2972 – Expressive Activities on College Campuses</a:t>
            </a:r>
            <a:endParaRPr lang="en-US" sz="2000" dirty="0">
              <a:ea typeface="Times New Roman" panose="02020603050405020304" pitchFamily="18" charset="0"/>
              <a:cs typeface="Aptos" panose="020B0004020202020204" pitchFamily="34" charset="0"/>
            </a:endParaRPr>
          </a:p>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12</a:t>
            </a:fld>
            <a:endParaRPr lang="en-US" dirty="0"/>
          </a:p>
        </p:txBody>
      </p:sp>
    </p:spTree>
    <p:extLst>
      <p:ext uri="{BB962C8B-B14F-4D97-AF65-F5344CB8AC3E}">
        <p14:creationId xmlns:p14="http://schemas.microsoft.com/office/powerpoint/2010/main" val="2919187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13</a:t>
            </a:fld>
            <a:endParaRPr lang="en-US" dirty="0"/>
          </a:p>
        </p:txBody>
      </p:sp>
    </p:spTree>
    <p:extLst>
      <p:ext uri="{BB962C8B-B14F-4D97-AF65-F5344CB8AC3E}">
        <p14:creationId xmlns:p14="http://schemas.microsoft.com/office/powerpoint/2010/main" val="2539880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SB 37 addresses issues </a:t>
            </a:r>
            <a:r>
              <a:rPr lang="en-US" b="0" i="0" dirty="0">
                <a:solidFill>
                  <a:srgbClr val="000000"/>
                </a:solidFill>
                <a:effectLst/>
                <a:latin typeface="Verdana" panose="020B0604030504040204" pitchFamily="34" charset="0"/>
              </a:rPr>
              <a:t>Relating to the governance of public institutions of higher education, including review of curriculum and certain degree and certificate programs, a faculty council or senate, training for members of the governing board, and the establishment, powers, and duties of the Texas Higher Education Coordinating Board Office of the Ombudsman.</a:t>
            </a:r>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16</a:t>
            </a:fld>
            <a:endParaRPr lang="en-US" dirty="0"/>
          </a:p>
        </p:txBody>
      </p:sp>
    </p:spTree>
    <p:extLst>
      <p:ext uri="{BB962C8B-B14F-4D97-AF65-F5344CB8AC3E}">
        <p14:creationId xmlns:p14="http://schemas.microsoft.com/office/powerpoint/2010/main" val="2580319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SB 2972: </a:t>
            </a:r>
            <a:r>
              <a:rPr lang="en-US" b="0" i="0" dirty="0">
                <a:solidFill>
                  <a:srgbClr val="000000"/>
                </a:solidFill>
                <a:effectLst/>
                <a:latin typeface="Verdana" panose="020B0604030504040204" pitchFamily="34" charset="0"/>
              </a:rPr>
              <a:t>Relating to expressive activities at public institutions of higher education.</a:t>
            </a:r>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21</a:t>
            </a:fld>
            <a:endParaRPr lang="en-US" dirty="0"/>
          </a:p>
        </p:txBody>
      </p:sp>
    </p:spTree>
    <p:extLst>
      <p:ext uri="{BB962C8B-B14F-4D97-AF65-F5344CB8AC3E}">
        <p14:creationId xmlns:p14="http://schemas.microsoft.com/office/powerpoint/2010/main" val="1432607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certain complaint updates are that complaints against the President start with the Board.</a:t>
            </a:r>
          </a:p>
        </p:txBody>
      </p:sp>
      <p:sp>
        <p:nvSpPr>
          <p:cNvPr id="4" name="Slide Number Placeholder 3"/>
          <p:cNvSpPr>
            <a:spLocks noGrp="1"/>
          </p:cNvSpPr>
          <p:nvPr>
            <p:ph type="sldNum" sz="quarter" idx="5"/>
          </p:nvPr>
        </p:nvSpPr>
        <p:spPr/>
        <p:txBody>
          <a:bodyPr/>
          <a:lstStyle/>
          <a:p>
            <a:fld id="{786FDF4F-2492-497F-9999-AB03F11AA61D}" type="slidenum">
              <a:rPr lang="en-US" smtClean="0"/>
              <a:t>26</a:t>
            </a:fld>
            <a:endParaRPr lang="en-US" dirty="0"/>
          </a:p>
        </p:txBody>
      </p:sp>
    </p:spTree>
    <p:extLst>
      <p:ext uri="{BB962C8B-B14F-4D97-AF65-F5344CB8AC3E}">
        <p14:creationId xmlns:p14="http://schemas.microsoft.com/office/powerpoint/2010/main" val="2470968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certain complaint updates are that complaints against the President start with the Board.</a:t>
            </a:r>
          </a:p>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27</a:t>
            </a:fld>
            <a:endParaRPr lang="en-US" dirty="0"/>
          </a:p>
        </p:txBody>
      </p:sp>
    </p:spTree>
    <p:extLst>
      <p:ext uri="{BB962C8B-B14F-4D97-AF65-F5344CB8AC3E}">
        <p14:creationId xmlns:p14="http://schemas.microsoft.com/office/powerpoint/2010/main" val="30293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certain complaint updates are that complaints against the President start with the Board.</a:t>
            </a:r>
          </a:p>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28</a:t>
            </a:fld>
            <a:endParaRPr lang="en-US" dirty="0"/>
          </a:p>
        </p:txBody>
      </p:sp>
    </p:spTree>
    <p:extLst>
      <p:ext uri="{BB962C8B-B14F-4D97-AF65-F5344CB8AC3E}">
        <p14:creationId xmlns:p14="http://schemas.microsoft.com/office/powerpoint/2010/main" val="1536983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48A42-9611-4BA1-BBB1-32C11FE6C5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50D92C-1CBA-44A0-ADB7-88DE04FC00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B8A18F-A06F-4604-B6F6-1C6D11441005}"/>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5" name="Footer Placeholder 4">
            <a:extLst>
              <a:ext uri="{FF2B5EF4-FFF2-40B4-BE49-F238E27FC236}">
                <a16:creationId xmlns:a16="http://schemas.microsoft.com/office/drawing/2014/main" id="{8A9DD557-123F-41F8-916A-CED787E4EAA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48CDA7-E2FA-4EF7-8C3F-019B2F678E6B}"/>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01321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43FE0-3801-41B8-B199-8FF3DC3E76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530113-9C70-4A87-B4EB-98D650B787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E8A1F1-AE58-4390-8072-8821EB6CC98C}"/>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5" name="Footer Placeholder 4">
            <a:extLst>
              <a:ext uri="{FF2B5EF4-FFF2-40B4-BE49-F238E27FC236}">
                <a16:creationId xmlns:a16="http://schemas.microsoft.com/office/drawing/2014/main" id="{ED80460A-B241-4E13-B3D6-B410B730B0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F9F95F-BAD1-492F-97F3-567E777F879B}"/>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200452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64354D-EE33-4FD9-A40A-D7ACCA4A0F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5A6C99-980C-43BA-8EA0-FA6314E6193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FD7340-8D87-451E-9D13-1425C8C3CF91}"/>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5" name="Footer Placeholder 4">
            <a:extLst>
              <a:ext uri="{FF2B5EF4-FFF2-40B4-BE49-F238E27FC236}">
                <a16:creationId xmlns:a16="http://schemas.microsoft.com/office/drawing/2014/main" id="{D216ADE0-BE20-48E5-86DD-7C79B1A4E5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CE55D0-D632-4787-869F-069156B84861}"/>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256682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83B50-DEAC-410C-986E-1F7FBAD594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6A60B0-A796-4C66-BC32-B7A4D2DE95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99A5C8-6453-4ABA-B144-AB37B555B58E}"/>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5" name="Footer Placeholder 4">
            <a:extLst>
              <a:ext uri="{FF2B5EF4-FFF2-40B4-BE49-F238E27FC236}">
                <a16:creationId xmlns:a16="http://schemas.microsoft.com/office/drawing/2014/main" id="{4B99E381-4F7C-4725-A326-D146DC9A5F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C1F5CB-7136-4BF4-8C17-2C5046EE7A3C}"/>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02252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9BD43-926C-448A-987C-1A28FDDBB1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12E0E-B2D3-4296-8485-F582C4DC6F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AA952D0-5AF2-4DAF-A61E-866885A16A61}"/>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5" name="Footer Placeholder 4">
            <a:extLst>
              <a:ext uri="{FF2B5EF4-FFF2-40B4-BE49-F238E27FC236}">
                <a16:creationId xmlns:a16="http://schemas.microsoft.com/office/drawing/2014/main" id="{AE986548-E503-4847-A482-21DA6A034A9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F2AEC7-B9CA-4E12-8330-060F590781E2}"/>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894363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8DBC3-5D62-4F30-8F78-E5576D4EF2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51E26B-6A16-4DB5-B6B9-21FEABB0F7F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CE4E64-086D-4E0A-9B18-F89070E94B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BD5017-6321-4191-82F9-BD8C00F680CB}"/>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6" name="Footer Placeholder 5">
            <a:extLst>
              <a:ext uri="{FF2B5EF4-FFF2-40B4-BE49-F238E27FC236}">
                <a16:creationId xmlns:a16="http://schemas.microsoft.com/office/drawing/2014/main" id="{4CE093D9-2A43-4105-851B-BF0E2CA87E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C71EE07-9413-4BD5-BD11-753C35A623EC}"/>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7743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DFC9B-6E36-4A1D-9642-FB28EE0CB1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BAC2BE-8619-48A3-94A6-7071A439D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7FBE5D-24F9-43D6-87E2-4C53680857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58AB6D-D9B9-4598-A325-8C39DA235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89C15A4-28F2-4BBA-BF2B-E6716F487BB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3970D-222F-4DBA-877C-6CA3D7FF3A87}"/>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8" name="Footer Placeholder 7">
            <a:extLst>
              <a:ext uri="{FF2B5EF4-FFF2-40B4-BE49-F238E27FC236}">
                <a16:creationId xmlns:a16="http://schemas.microsoft.com/office/drawing/2014/main" id="{BCC7AECE-94B8-48D1-AEF2-3E10731C80E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484F18B-6E9C-47BD-9D64-ABD3C96371EC}"/>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798912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EAF64-EC72-43CA-B40F-9DD35A0074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3D114C-D590-4DE5-A5A3-B2FC3A3B6678}"/>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4" name="Footer Placeholder 3">
            <a:extLst>
              <a:ext uri="{FF2B5EF4-FFF2-40B4-BE49-F238E27FC236}">
                <a16:creationId xmlns:a16="http://schemas.microsoft.com/office/drawing/2014/main" id="{F010C8A3-E491-46F8-AF87-6954F2F9024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FD7B207-68EE-41E3-8A7C-03E0BC996749}"/>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4264468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6B9FC3-09CE-4B33-A0FF-807FC86FF831}"/>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3" name="Footer Placeholder 2">
            <a:extLst>
              <a:ext uri="{FF2B5EF4-FFF2-40B4-BE49-F238E27FC236}">
                <a16:creationId xmlns:a16="http://schemas.microsoft.com/office/drawing/2014/main" id="{2B5F8B21-DC45-45C9-8E5B-C3CE5708B52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5629748-8EB1-456D-B64C-456D5C318FB8}"/>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539572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A68-C7DB-4A29-A20F-5BE24456B8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09D029-0373-47B8-87CD-CF58384A6C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192255-C175-4AAD-8A89-1A2666ADC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E040ED-6F4D-4C8A-A544-019D32F6E616}"/>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6" name="Footer Placeholder 5">
            <a:extLst>
              <a:ext uri="{FF2B5EF4-FFF2-40B4-BE49-F238E27FC236}">
                <a16:creationId xmlns:a16="http://schemas.microsoft.com/office/drawing/2014/main" id="{62E658A1-1226-4D31-B1BC-F642C89647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00F9952-6F0D-4C3C-AC86-EC21EFC700F3}"/>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736845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D7A67-FC55-4C18-BA7D-0898525CF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E34363-B784-4FA9-91DE-C1A01F3B29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A5267-80B0-4FC4-9A4A-8FF4438C9F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D3F091-BE34-4554-9DE5-085139428F04}"/>
              </a:ext>
            </a:extLst>
          </p:cNvPr>
          <p:cNvSpPr>
            <a:spLocks noGrp="1"/>
          </p:cNvSpPr>
          <p:nvPr>
            <p:ph type="dt" sz="half" idx="10"/>
          </p:nvPr>
        </p:nvSpPr>
        <p:spPr/>
        <p:txBody>
          <a:bodyPr/>
          <a:lstStyle/>
          <a:p>
            <a:fld id="{076B8516-777C-4CED-92CD-4038BBE03C06}" type="datetimeFigureOut">
              <a:rPr lang="en-US" smtClean="0"/>
              <a:t>3/5/2026</a:t>
            </a:fld>
            <a:endParaRPr lang="en-US" dirty="0"/>
          </a:p>
        </p:txBody>
      </p:sp>
      <p:sp>
        <p:nvSpPr>
          <p:cNvPr id="6" name="Footer Placeholder 5">
            <a:extLst>
              <a:ext uri="{FF2B5EF4-FFF2-40B4-BE49-F238E27FC236}">
                <a16:creationId xmlns:a16="http://schemas.microsoft.com/office/drawing/2014/main" id="{9E96A5B1-DAE6-4F4D-8012-E227CE6135F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FB2B42-3EE7-452C-8FA8-23A8659D5175}"/>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4004003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3C71"/>
            </a:gs>
            <a:gs pos="100000">
              <a:srgbClr val="00203E"/>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B5980A-CB27-490D-BE59-0E87396EF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C08069-F40D-4BDF-8E2B-2ADECF9558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BF4676-BC13-4E54-88CB-A700B7C0B0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B8516-777C-4CED-92CD-4038BBE03C06}" type="datetimeFigureOut">
              <a:rPr lang="en-US" smtClean="0"/>
              <a:t>3/5/2026</a:t>
            </a:fld>
            <a:endParaRPr lang="en-US" dirty="0"/>
          </a:p>
        </p:txBody>
      </p:sp>
      <p:sp>
        <p:nvSpPr>
          <p:cNvPr id="5" name="Footer Placeholder 4">
            <a:extLst>
              <a:ext uri="{FF2B5EF4-FFF2-40B4-BE49-F238E27FC236}">
                <a16:creationId xmlns:a16="http://schemas.microsoft.com/office/drawing/2014/main" id="{2F404618-64BE-44C9-A4EA-8AF5B68B79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28C0537-55F8-4B44-BA67-49E7A7026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6E3AF-3E15-48E4-AEA9-614DAA37039C}" type="slidenum">
              <a:rPr lang="en-US" smtClean="0"/>
              <a:t>‹#›</a:t>
            </a:fld>
            <a:endParaRPr lang="en-US" dirty="0"/>
          </a:p>
        </p:txBody>
      </p:sp>
    </p:spTree>
    <p:extLst>
      <p:ext uri="{BB962C8B-B14F-4D97-AF65-F5344CB8AC3E}">
        <p14:creationId xmlns:p14="http://schemas.microsoft.com/office/powerpoint/2010/main" val="3882980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193067" y="1384389"/>
            <a:ext cx="7483139" cy="3754874"/>
          </a:xfrm>
          <a:prstGeom prst="rect">
            <a:avLst/>
          </a:prstGeom>
          <a:noFill/>
        </p:spPr>
        <p:txBody>
          <a:bodyPr wrap="none" rtlCol="0">
            <a:spAutoFit/>
          </a:bodyPr>
          <a:lstStyle/>
          <a:p>
            <a:pPr algn="ctr"/>
            <a:r>
              <a:rPr lang="en-US" sz="6600" b="1" dirty="0">
                <a:solidFill>
                  <a:schemeClr val="bg1"/>
                </a:solidFill>
                <a:latin typeface="Century Gothic" panose="020B0502020202020204" pitchFamily="34" charset="0"/>
              </a:rPr>
              <a:t>TASB </a:t>
            </a:r>
          </a:p>
          <a:p>
            <a:pPr algn="ctr"/>
            <a:r>
              <a:rPr lang="en-US" sz="6600" b="1" dirty="0">
                <a:solidFill>
                  <a:schemeClr val="bg1"/>
                </a:solidFill>
                <a:latin typeface="Century Gothic" panose="020B0502020202020204" pitchFamily="34" charset="0"/>
              </a:rPr>
              <a:t>Policy Site Review</a:t>
            </a:r>
          </a:p>
          <a:p>
            <a:pPr algn="ctr"/>
            <a:endParaRPr lang="en-US" sz="6600" b="1" dirty="0">
              <a:solidFill>
                <a:schemeClr val="bg1"/>
              </a:solidFill>
              <a:latin typeface="Century Gothic" panose="020B0502020202020204" pitchFamily="34" charset="0"/>
            </a:endParaRPr>
          </a:p>
          <a:p>
            <a:pPr algn="ctr"/>
            <a:r>
              <a:rPr lang="en-US" sz="4000" b="1" dirty="0">
                <a:solidFill>
                  <a:schemeClr val="bg1"/>
                </a:solidFill>
                <a:latin typeface="Century Gothic" panose="020B0502020202020204" pitchFamily="34" charset="0"/>
              </a:rPr>
              <a:t>March 5, 2026</a:t>
            </a:r>
          </a:p>
        </p:txBody>
      </p:sp>
    </p:spTree>
    <p:extLst>
      <p:ext uri="{BB962C8B-B14F-4D97-AF65-F5344CB8AC3E}">
        <p14:creationId xmlns:p14="http://schemas.microsoft.com/office/powerpoint/2010/main" val="712305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pic>
        <p:nvPicPr>
          <p:cNvPr id="7" name="Picture 6">
            <a:extLst>
              <a:ext uri="{FF2B5EF4-FFF2-40B4-BE49-F238E27FC236}">
                <a16:creationId xmlns:a16="http://schemas.microsoft.com/office/drawing/2014/main" id="{7F3498C2-D7AD-856D-86DD-94C19D8D81B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9966" y="154020"/>
            <a:ext cx="10628143" cy="2498734"/>
          </a:xfrm>
          <a:prstGeom prst="rect">
            <a:avLst/>
          </a:prstGeom>
        </p:spPr>
      </p:pic>
      <p:pic>
        <p:nvPicPr>
          <p:cNvPr id="9" name="Picture 8">
            <a:extLst>
              <a:ext uri="{FF2B5EF4-FFF2-40B4-BE49-F238E27FC236}">
                <a16:creationId xmlns:a16="http://schemas.microsoft.com/office/drawing/2014/main" id="{320CC082-75D5-D2B2-1633-89B642085FD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701521" y="2885418"/>
            <a:ext cx="10212844" cy="2669758"/>
          </a:xfrm>
          <a:prstGeom prst="rect">
            <a:avLst/>
          </a:prstGeom>
        </p:spPr>
      </p:pic>
      <p:sp>
        <p:nvSpPr>
          <p:cNvPr id="10" name="Rectangle 9">
            <a:extLst>
              <a:ext uri="{FF2B5EF4-FFF2-40B4-BE49-F238E27FC236}">
                <a16:creationId xmlns:a16="http://schemas.microsoft.com/office/drawing/2014/main" id="{8491CDBB-7775-F8F0-E728-9907BAB31502}"/>
              </a:ext>
            </a:extLst>
          </p:cNvPr>
          <p:cNvSpPr/>
          <p:nvPr/>
        </p:nvSpPr>
        <p:spPr>
          <a:xfrm>
            <a:off x="2837668" y="1591539"/>
            <a:ext cx="1905154" cy="200968"/>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4A60874-12C9-3E0D-AADC-315FCFA89566}"/>
              </a:ext>
            </a:extLst>
          </p:cNvPr>
          <p:cNvSpPr/>
          <p:nvPr/>
        </p:nvSpPr>
        <p:spPr>
          <a:xfrm>
            <a:off x="2918054" y="2392751"/>
            <a:ext cx="2498008" cy="200968"/>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24E5CDB-2264-553C-60D9-EF7D8CBA11B5}"/>
              </a:ext>
            </a:extLst>
          </p:cNvPr>
          <p:cNvSpPr/>
          <p:nvPr/>
        </p:nvSpPr>
        <p:spPr>
          <a:xfrm>
            <a:off x="4524522" y="3252997"/>
            <a:ext cx="1571478" cy="273973"/>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D83AB6C-DF55-F3F2-2071-8E778A6A2DD6}"/>
              </a:ext>
            </a:extLst>
          </p:cNvPr>
          <p:cNvSpPr/>
          <p:nvPr/>
        </p:nvSpPr>
        <p:spPr>
          <a:xfrm>
            <a:off x="8963129" y="2178774"/>
            <a:ext cx="1340772" cy="199523"/>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22A1588-600D-8100-EAE9-89677313554A}"/>
              </a:ext>
            </a:extLst>
          </p:cNvPr>
          <p:cNvSpPr/>
          <p:nvPr/>
        </p:nvSpPr>
        <p:spPr>
          <a:xfrm>
            <a:off x="6718004" y="4407601"/>
            <a:ext cx="1461354" cy="199523"/>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D09D33E-DC0D-952E-990B-CC3A2CC2EC31}"/>
              </a:ext>
            </a:extLst>
          </p:cNvPr>
          <p:cNvSpPr/>
          <p:nvPr/>
        </p:nvSpPr>
        <p:spPr>
          <a:xfrm>
            <a:off x="6718004" y="4850569"/>
            <a:ext cx="3692087" cy="199523"/>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6875770-3EA0-B49B-0A1A-777570CD75AA}"/>
              </a:ext>
            </a:extLst>
          </p:cNvPr>
          <p:cNvSpPr/>
          <p:nvPr/>
        </p:nvSpPr>
        <p:spPr>
          <a:xfrm>
            <a:off x="6960002" y="5291248"/>
            <a:ext cx="3530477" cy="263928"/>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27217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395044" y="1635599"/>
            <a:ext cx="7079181" cy="3139321"/>
          </a:xfrm>
          <a:prstGeom prst="rect">
            <a:avLst/>
          </a:prstGeom>
          <a:noFill/>
        </p:spPr>
        <p:txBody>
          <a:bodyPr wrap="none" rtlCol="0">
            <a:spAutoFit/>
          </a:bodyPr>
          <a:lstStyle/>
          <a:p>
            <a:pPr algn="ctr"/>
            <a:r>
              <a:rPr lang="en-US" sz="6600" b="1" dirty="0">
                <a:solidFill>
                  <a:schemeClr val="bg1"/>
                </a:solidFill>
                <a:latin typeface="Century Gothic" panose="020B0502020202020204" pitchFamily="34" charset="0"/>
              </a:rPr>
              <a:t>TASB </a:t>
            </a:r>
          </a:p>
          <a:p>
            <a:pPr algn="ctr"/>
            <a:r>
              <a:rPr lang="en-US" sz="6600" b="1" dirty="0">
                <a:solidFill>
                  <a:schemeClr val="bg1"/>
                </a:solidFill>
                <a:latin typeface="Century Gothic" panose="020B0502020202020204" pitchFamily="34" charset="0"/>
              </a:rPr>
              <a:t>Policy Update 50</a:t>
            </a:r>
          </a:p>
          <a:p>
            <a:pPr algn="ctr"/>
            <a:r>
              <a:rPr lang="en-US" sz="6600" b="1" dirty="0">
                <a:solidFill>
                  <a:schemeClr val="bg1"/>
                </a:solidFill>
                <a:latin typeface="Century Gothic" panose="020B0502020202020204" pitchFamily="34" charset="0"/>
              </a:rPr>
              <a:t>Second Reading</a:t>
            </a:r>
          </a:p>
        </p:txBody>
      </p:sp>
    </p:spTree>
    <p:extLst>
      <p:ext uri="{BB962C8B-B14F-4D97-AF65-F5344CB8AC3E}">
        <p14:creationId xmlns:p14="http://schemas.microsoft.com/office/powerpoint/2010/main" val="1229343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2" name="Title 1">
            <a:extLst>
              <a:ext uri="{FF2B5EF4-FFF2-40B4-BE49-F238E27FC236}">
                <a16:creationId xmlns:a16="http://schemas.microsoft.com/office/drawing/2014/main" id="{94371BD0-7DA2-6513-E41B-47A5C1AAB951}"/>
              </a:ext>
            </a:extLst>
          </p:cNvPr>
          <p:cNvSpPr txBox="1">
            <a:spLocks/>
          </p:cNvSpPr>
          <p:nvPr/>
        </p:nvSpPr>
        <p:spPr>
          <a:xfrm>
            <a:off x="2929196" y="379122"/>
            <a:ext cx="633360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TASB 50 Update Overview</a:t>
            </a:r>
          </a:p>
        </p:txBody>
      </p:sp>
      <p:sp>
        <p:nvSpPr>
          <p:cNvPr id="6" name="TextBox 5">
            <a:extLst>
              <a:ext uri="{FF2B5EF4-FFF2-40B4-BE49-F238E27FC236}">
                <a16:creationId xmlns:a16="http://schemas.microsoft.com/office/drawing/2014/main" id="{106AFA9A-DCCF-F3CA-42A1-200EB464DD59}"/>
              </a:ext>
            </a:extLst>
          </p:cNvPr>
          <p:cNvSpPr txBox="1"/>
          <p:nvPr/>
        </p:nvSpPr>
        <p:spPr>
          <a:xfrm>
            <a:off x="627529" y="2250141"/>
            <a:ext cx="10954871" cy="2062103"/>
          </a:xfrm>
          <a:prstGeom prst="rect">
            <a:avLst/>
          </a:prstGeom>
          <a:noFill/>
        </p:spPr>
        <p:txBody>
          <a:bodyPr wrap="square" rtlCol="0">
            <a:spAutoFit/>
          </a:bodyPr>
          <a:lstStyle/>
          <a:p>
            <a:pPr algn="ctr"/>
            <a:r>
              <a:rPr lang="en-US" sz="3200" dirty="0"/>
              <a:t>Revisions to legal frameworks incorporate clarification of existing materials and new materials arising from the 89th Regular Legislative Session and second special session, as well as amendments to state rules</a:t>
            </a:r>
            <a:endParaRPr lang="en-US" sz="2800" dirty="0"/>
          </a:p>
        </p:txBody>
      </p:sp>
      <p:sp>
        <p:nvSpPr>
          <p:cNvPr id="7" name="Rectangle 6">
            <a:extLst>
              <a:ext uri="{FF2B5EF4-FFF2-40B4-BE49-F238E27FC236}">
                <a16:creationId xmlns:a16="http://schemas.microsoft.com/office/drawing/2014/main" id="{69E90A0A-25D2-75C8-4E53-AC45EAF9B22F}"/>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4577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675849" y="2359080"/>
            <a:ext cx="4517583"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Changes From</a:t>
            </a:r>
          </a:p>
          <a:p>
            <a:pPr algn="ctr"/>
            <a:r>
              <a:rPr lang="en-US" sz="4800" b="1" dirty="0">
                <a:solidFill>
                  <a:schemeClr val="bg1"/>
                </a:solidFill>
                <a:latin typeface="Century Gothic" panose="020B0502020202020204" pitchFamily="34" charset="0"/>
              </a:rPr>
              <a:t>First Reading</a:t>
            </a:r>
          </a:p>
        </p:txBody>
      </p:sp>
    </p:spTree>
    <p:extLst>
      <p:ext uri="{BB962C8B-B14F-4D97-AF65-F5344CB8AC3E}">
        <p14:creationId xmlns:p14="http://schemas.microsoft.com/office/powerpoint/2010/main" val="2914369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169277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Construction Facilities (CM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1173, which increases the contract value threshold at which a community college is required to utilize a statutory competitive procurement method for Construction Contracts from $50,000 or above to $75,000 or above.</a:t>
            </a:r>
          </a:p>
          <a:p>
            <a:pPr marL="742950" lvl="1" indent="-285750">
              <a:buFont typeface="Courier New" panose="02070309020205020404" pitchFamily="49" charset="0"/>
              <a:buChar char="o"/>
            </a:pPr>
            <a:r>
              <a:rPr lang="en-US" sz="2000" b="1" dirty="0">
                <a:ea typeface="Times New Roman" panose="02020603050405020304" pitchFamily="18" charset="0"/>
                <a:cs typeface="Aptos" panose="020B0004020202020204" pitchFamily="34" charset="0"/>
              </a:rPr>
              <a:t>Updating threshold from $50,000 to </a:t>
            </a:r>
            <a:r>
              <a:rPr lang="en-US" sz="2000" b="1" dirty="0">
                <a:highlight>
                  <a:srgbClr val="FFFF00"/>
                </a:highlight>
                <a:ea typeface="Times New Roman" panose="02020603050405020304" pitchFamily="18" charset="0"/>
                <a:cs typeface="Aptos" panose="020B0004020202020204" pitchFamily="34" charset="0"/>
              </a:rPr>
              <a:t>$</a:t>
            </a:r>
            <a:r>
              <a:rPr lang="en-US" sz="2000" b="1" strike="sngStrike" dirty="0">
                <a:highlight>
                  <a:srgbClr val="FFFF00"/>
                </a:highlight>
                <a:ea typeface="Times New Roman" panose="02020603050405020304" pitchFamily="18" charset="0"/>
                <a:cs typeface="Aptos" panose="020B0004020202020204" pitchFamily="34" charset="0"/>
              </a:rPr>
              <a:t>100,000</a:t>
            </a:r>
            <a:r>
              <a:rPr lang="en-US" sz="2000" b="1" dirty="0">
                <a:highlight>
                  <a:srgbClr val="FFFF00"/>
                </a:highlight>
                <a:ea typeface="Times New Roman" panose="02020603050405020304" pitchFamily="18" charset="0"/>
                <a:cs typeface="Aptos" panose="020B0004020202020204" pitchFamily="34" charset="0"/>
              </a:rPr>
              <a:t> $75,000</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C – Business &amp; Support Services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6568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169277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Employee Standards of Conduct(DH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HB 46, which prohibits a college from restricting the storage of low-THC cannabis authorized by state law.</a:t>
            </a:r>
          </a:p>
          <a:p>
            <a:pPr marL="742950" marR="0" lvl="1" indent="-285750">
              <a:spcBef>
                <a:spcPts val="0"/>
              </a:spcBef>
              <a:spcAft>
                <a:spcPts val="0"/>
              </a:spcAft>
              <a:buFont typeface="Courier New" panose="02070309020205020404" pitchFamily="49" charset="0"/>
              <a:buChar char="o"/>
            </a:pPr>
            <a:r>
              <a:rPr lang="en-US" sz="2000" dirty="0">
                <a:highlight>
                  <a:srgbClr val="FFFF00"/>
                </a:highlight>
                <a:ea typeface="Times New Roman" panose="02020603050405020304" pitchFamily="18" charset="0"/>
                <a:cs typeface="Aptos" panose="020B0004020202020204" pitchFamily="34" charset="0"/>
              </a:rPr>
              <a:t>Addresses the distribution and consumption of alcohol at events and facilities as approved by the President</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262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377685" y="2359080"/>
            <a:ext cx="5113900"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Senate Bill 37</a:t>
            </a:r>
          </a:p>
          <a:p>
            <a:pPr algn="ctr"/>
            <a:r>
              <a:rPr lang="en-US" sz="4800" b="1" dirty="0">
                <a:solidFill>
                  <a:schemeClr val="bg1"/>
                </a:solidFill>
                <a:latin typeface="Century Gothic" panose="020B0502020202020204" pitchFamily="34" charset="0"/>
              </a:rPr>
              <a:t>Related Updates</a:t>
            </a:r>
          </a:p>
        </p:txBody>
      </p:sp>
    </p:spTree>
    <p:extLst>
      <p:ext uri="{BB962C8B-B14F-4D97-AF65-F5344CB8AC3E}">
        <p14:creationId xmlns:p14="http://schemas.microsoft.com/office/powerpoint/2010/main" val="4115569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231654"/>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Administrative Organization: Councils and Faculty Senates(BGC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Recommended revisions address SB 37, which establishes the requirements for a Faculty Senate, including requirements related to Membership, Officers, Compensation, Governing Documents, Faculty Senate Meetings, Communications, as well as the requirement that policies and procedures remain in Harmony with Law.</a:t>
            </a: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At Removal, recommended language incorporates the requirement from the bill that a member may be removed on recommendation of the provost. The title for the employee who serves in the role as provost reflects the information submitted by the college.</a:t>
            </a: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Additional revisions have been made to align the policy with applicable law.</a:t>
            </a:r>
            <a:endParaRPr lang="en-US" sz="2000" dirty="0">
              <a:ea typeface="Times New Roman" panose="02020603050405020304" pitchFamily="18" charset="0"/>
              <a:cs typeface="Aptos" panose="020B0004020202020204" pitchFamily="34" charset="0"/>
            </a:endParaRPr>
          </a:p>
          <a:p>
            <a:pPr marL="4763" marR="0" lvl="1" indent="-4763">
              <a:spcBef>
                <a:spcPts val="0"/>
              </a:spcBef>
              <a:spcAft>
                <a:spcPts val="0"/>
              </a:spcAft>
            </a:pPr>
            <a:endParaRPr lang="en-US" sz="2000" dirty="0">
              <a:effectLst/>
              <a:ea typeface="Times New Roman" panose="02020603050405020304" pitchFamily="18" charset="0"/>
              <a:cs typeface="Aptos" panose="020B0004020202020204" pitchFamily="34" charset="0"/>
            </a:endParaRP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2237501" y="379122"/>
            <a:ext cx="771699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B – Local Governance</a:t>
            </a:r>
          </a:p>
        </p:txBody>
      </p:sp>
      <p:sp>
        <p:nvSpPr>
          <p:cNvPr id="2" name="Rectangle 1">
            <a:extLst>
              <a:ext uri="{FF2B5EF4-FFF2-40B4-BE49-F238E27FC236}">
                <a16:creationId xmlns:a16="http://schemas.microsoft.com/office/drawing/2014/main" id="{E2054058-4F88-D3BD-5D94-2F2023D46BAA}"/>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584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2000548"/>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Employment Practices (DC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37, which requires the board to approve hiring decisions for certain positions and allows the board to overturn hiring decisions for certain positions. The titles for the employees who serve in the specified positions reflect the information submitted by the college. Language related to dismissal of noncontractual employees has been moved to policy DM to consolidate language related to at-will termination.</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8455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216539"/>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Instructional Programs and Courses: Academic Courses (EFAA Local) </a:t>
            </a:r>
            <a:r>
              <a:rPr lang="en-US" sz="2400" b="1" i="1" dirty="0">
                <a:solidFill>
                  <a:schemeClr val="accent2"/>
                </a:solidFill>
                <a:effectLst/>
                <a:ea typeface="Times New Roman" panose="02020603050405020304" pitchFamily="18" charset="0"/>
                <a:cs typeface="Aptos" panose="020B0004020202020204" pitchFamily="34" charset="0"/>
              </a:rPr>
              <a:t>Addition of Policy</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This new recommended local policy clarifies the process for the development and adoption of a Core Curriculum by the college. </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It also addresses the SB 37 requirement that the board conduct a comprehensive review of the college’s general education curriculum, providing that the review must occur every five years, with more frequent reviews at the board’s discretion.</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It also establishes a process for the submission of an annual update on general education curriculum changes to the board and reflects the board’s choice to reserve the right to overturn decisions regarding changes to the curriculum.</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Curriculum Design: Degrees and Certificates (EFB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incorporate SB 37, requiring the college’s chief executive officer to develop procedures addressing a Low-Enrollment Certificate Program Review.</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E – Instruction</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043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6" name="Title 1">
            <a:extLst>
              <a:ext uri="{FF2B5EF4-FFF2-40B4-BE49-F238E27FC236}">
                <a16:creationId xmlns:a16="http://schemas.microsoft.com/office/drawing/2014/main" id="{62989200-1110-CB70-2418-2095E086BC52}"/>
              </a:ext>
            </a:extLst>
          </p:cNvPr>
          <p:cNvSpPr txBox="1">
            <a:spLocks/>
          </p:cNvSpPr>
          <p:nvPr/>
        </p:nvSpPr>
        <p:spPr>
          <a:xfrm>
            <a:off x="2237501" y="379122"/>
            <a:ext cx="771699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Navigating TASB</a:t>
            </a:r>
          </a:p>
        </p:txBody>
      </p:sp>
      <p:sp>
        <p:nvSpPr>
          <p:cNvPr id="2" name="Rectangle 1">
            <a:extLst>
              <a:ext uri="{FF2B5EF4-FFF2-40B4-BE49-F238E27FC236}">
                <a16:creationId xmlns:a16="http://schemas.microsoft.com/office/drawing/2014/main" id="{E2054058-4F88-D3BD-5D94-2F2023D46BAA}"/>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BF2FA819-1873-F30F-979A-3AB80C68F0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30" y="1610661"/>
            <a:ext cx="11576540" cy="3636677"/>
          </a:xfrm>
          <a:prstGeom prst="rect">
            <a:avLst/>
          </a:prstGeom>
        </p:spPr>
      </p:pic>
      <p:sp>
        <p:nvSpPr>
          <p:cNvPr id="9" name="Rectangle 8">
            <a:extLst>
              <a:ext uri="{FF2B5EF4-FFF2-40B4-BE49-F238E27FC236}">
                <a16:creationId xmlns:a16="http://schemas.microsoft.com/office/drawing/2014/main" id="{59A2F316-E75B-9499-99FA-D285F2323B7B}"/>
              </a:ext>
            </a:extLst>
          </p:cNvPr>
          <p:cNvSpPr/>
          <p:nvPr/>
        </p:nvSpPr>
        <p:spPr>
          <a:xfrm>
            <a:off x="6252623" y="3346100"/>
            <a:ext cx="2157847" cy="432079"/>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541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2923877"/>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Admissions (FB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37, clarifying that the board must develop admission procedures in collaboration with the college’s chief executive officer.</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The recommended revisions address SB 365, permitting the college to disregard course credits and grades earned by an applicant for admission 5-10 years prior to the start of the semester if chosen by the applicant, at Academic Fresh Start. Existing law requires a college to disregard credits earned 10 years prior to the start of the semester for an applicant under the Academic Fresh Start program. The number of years prior to admission at which credits will be disregarded reflects information submitted by the college.</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2814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377685" y="2359080"/>
            <a:ext cx="5113900"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Senate Bill 2972</a:t>
            </a:r>
          </a:p>
          <a:p>
            <a:pPr algn="ctr"/>
            <a:r>
              <a:rPr lang="en-US" sz="4800" b="1" dirty="0">
                <a:solidFill>
                  <a:schemeClr val="bg1"/>
                </a:solidFill>
                <a:latin typeface="Century Gothic" panose="020B0502020202020204" pitchFamily="34" charset="0"/>
              </a:rPr>
              <a:t>Related Updates</a:t>
            </a:r>
          </a:p>
        </p:txBody>
      </p:sp>
    </p:spTree>
    <p:extLst>
      <p:ext uri="{BB962C8B-B14F-4D97-AF65-F5344CB8AC3E}">
        <p14:creationId xmlns:p14="http://schemas.microsoft.com/office/powerpoint/2010/main" val="2758520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431983"/>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Employee Rights and Privileges: Employee Expression and Use of College Facilities (DGC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throughout this policy incorporate SB 2972, which addresses the regulation of expressive activities on college campuses.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 definition of Expressive Activities has been added.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At Prohibited Speech and Conduct, existing content from Limitations on Content, Approval, and Common Outdoor Areas has been consolidated and updated to reflect language from the bill prohibiting certain expressive activities on campus.</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Also, from SB 2972, language has been added at Time, Place, and Manner Restrictions prohibiting the distribution of materials in a manner that is materially and substantially disruptive to college operations. Language has been added to clarify when Identification must be provided. Employees and employee organizations distributing materials or using college facilities must provide identification to a college representative.</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provide that the Distribution of Literature by faculty and other instructional personnel as part of instruction or other classroom activities is not governed by that section.</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7518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877985"/>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Rights and Privileges: Student Expression and Use of College Facilities (FC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throughout this policy incorporate SB 2972, which addresses the regulation of expressive activities on college campuses.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 definition of Expressive Activities has been added.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At Prohibited Speech and Conduct, existing content from Limitations on Content, Approval, and Common Outdoor Areas has been consolidated and updated to reflect language from the bill prohibiting certain expressive activities on campus.</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Also, from SB 2972, language has been added at Time, Place, and Manner Restrictions prohibiting the distribution of materials in a manner that is materially and substantially disruptive to college operations. Language has been added to clarify when Identification must be provided.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Students and student organizations distributing materials or using college facilities must provide identification to a college representative.</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5394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295167"/>
            <a:ext cx="11391900" cy="4339650"/>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Community Expression and Use of College Facilities (GD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throughout this policy incorporate SB 2972, which addresses the regulation of expressive activities on college campuses.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 definition of Expressive Activities has been added.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At Prohibited Speech and Conduct, existing content from Limitations on Content, Approval, and Common Outdoor Areas has been consolidated and updated to reflect language from the bill prohibiting certain expressive activities on campus.</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Also, from SB 2972, language has been added at Time, Place, and Manner Restrictions prohibiting the distribution of materials in a manner that is materially and substantially disruptive to college operations. Language has been added to clarify when Identification must be provided.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Community members and organizations distributing materials or using college facilities must provide identification to a college representative.</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Language related to Designated Public Forums has been added to require the board to designate common outdoor areas where community members may engage in permissible expressive activities and publish those areas on the college’s website and in other publications.</a:t>
            </a:r>
          </a:p>
        </p:txBody>
      </p:sp>
      <p:sp>
        <p:nvSpPr>
          <p:cNvPr id="2" name="Title 1">
            <a:extLst>
              <a:ext uri="{FF2B5EF4-FFF2-40B4-BE49-F238E27FC236}">
                <a16:creationId xmlns:a16="http://schemas.microsoft.com/office/drawing/2014/main" id="{963AC7EB-D5F1-9D08-4C24-B46276A7DFBF}"/>
              </a:ext>
            </a:extLst>
          </p:cNvPr>
          <p:cNvSpPr txBox="1">
            <a:spLocks/>
          </p:cNvSpPr>
          <p:nvPr/>
        </p:nvSpPr>
        <p:spPr>
          <a:xfrm>
            <a:off x="1477718" y="173800"/>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G – Community &amp; Governmental Relations</a:t>
            </a:r>
          </a:p>
        </p:txBody>
      </p:sp>
      <p:sp>
        <p:nvSpPr>
          <p:cNvPr id="8" name="Rectangle 7">
            <a:extLst>
              <a:ext uri="{FF2B5EF4-FFF2-40B4-BE49-F238E27FC236}">
                <a16:creationId xmlns:a16="http://schemas.microsoft.com/office/drawing/2014/main" id="{8763CB55-13DA-B62D-B0E7-59117984E8D6}"/>
              </a:ext>
            </a:extLst>
          </p:cNvPr>
          <p:cNvSpPr/>
          <p:nvPr/>
        </p:nvSpPr>
        <p:spPr>
          <a:xfrm>
            <a:off x="1586235" y="1205009"/>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6258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560159" y="2359080"/>
            <a:ext cx="6748962"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Grievance/Complaint</a:t>
            </a:r>
          </a:p>
          <a:p>
            <a:pPr algn="ctr"/>
            <a:r>
              <a:rPr lang="en-US" sz="4800" b="1" dirty="0">
                <a:solidFill>
                  <a:schemeClr val="bg1"/>
                </a:solidFill>
                <a:latin typeface="Century Gothic" panose="020B0502020202020204" pitchFamily="34" charset="0"/>
              </a:rPr>
              <a:t>Updates</a:t>
            </a:r>
          </a:p>
        </p:txBody>
      </p:sp>
    </p:spTree>
    <p:extLst>
      <p:ext uri="{BB962C8B-B14F-4D97-AF65-F5344CB8AC3E}">
        <p14:creationId xmlns:p14="http://schemas.microsoft.com/office/powerpoint/2010/main" val="405808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261610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Personnel-Management Relations: Employee Grievances (DGBA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Language has been reorganized to clarify the structure of grievance processes.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require the college to provide Notice to Employees on the college's website.</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Formal Process, language has been added to clarify that certain complaints must begin at the board level.</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Provisions have been added to provide clarity about what the Record includes, to allow a college to Remand a complaint for an incomplete record, and to allow an employee to make an Audio Recording of a hearing under this policy.</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9603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539430"/>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Rights and Responsibilities: Student Complaints (FLD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Language has been reorganized to clarify the structure of grievance processes.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require the college to provide Notice to Students on the college's website to ensure appropriate due process.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Formal Process, language has been added to clarify that certain complaints must begin at the board level.</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Provisions have been added to provide clarity about what the Record includes, to allow a college to Remand a complaint for an incomplete record, and to allow a student to make an Audio Recording of a hearing under this policy.</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 cross reference has been updated to incorporate the reorganization of policies related to security personnel.</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9122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416901"/>
            <a:ext cx="11391900" cy="2923877"/>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Public Complaints and Hearings (GB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Language has been reorganized to clarify the structure of grievance processes.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Formal Process, language has been added to clarify that certain complaints must begin at the board level.</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Provisions have been added to provide clarity about what the Record includes, to allow a college to Remand a complaint for an incomplete record, and to allow an individual to make an Audio Recording of a hearing under this policy.</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 cross reference has been updated to incorporate the reorganization of policies related to security personnel.</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173800"/>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G – Community &amp; Governmental Relations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1205009"/>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69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455160" y="2359080"/>
            <a:ext cx="6958957" cy="830997"/>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Misc. General Updates</a:t>
            </a:r>
          </a:p>
        </p:txBody>
      </p:sp>
    </p:spTree>
    <p:extLst>
      <p:ext uri="{BB962C8B-B14F-4D97-AF65-F5344CB8AC3E}">
        <p14:creationId xmlns:p14="http://schemas.microsoft.com/office/powerpoint/2010/main" val="291542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7592849-166C-084A-7EEF-8A6CA8F255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403" y="1162746"/>
            <a:ext cx="10201192" cy="4596833"/>
          </a:xfrm>
          <a:prstGeom prst="rect">
            <a:avLst/>
          </a:prstGeom>
        </p:spPr>
      </p:pic>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6" name="Title 1">
            <a:extLst>
              <a:ext uri="{FF2B5EF4-FFF2-40B4-BE49-F238E27FC236}">
                <a16:creationId xmlns:a16="http://schemas.microsoft.com/office/drawing/2014/main" id="{62989200-1110-CB70-2418-2095E086BC52}"/>
              </a:ext>
            </a:extLst>
          </p:cNvPr>
          <p:cNvSpPr txBox="1">
            <a:spLocks/>
          </p:cNvSpPr>
          <p:nvPr/>
        </p:nvSpPr>
        <p:spPr>
          <a:xfrm>
            <a:off x="2237501" y="379122"/>
            <a:ext cx="771699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Navigating TASB</a:t>
            </a:r>
          </a:p>
        </p:txBody>
      </p:sp>
      <p:sp>
        <p:nvSpPr>
          <p:cNvPr id="2" name="Rectangle 1">
            <a:extLst>
              <a:ext uri="{FF2B5EF4-FFF2-40B4-BE49-F238E27FC236}">
                <a16:creationId xmlns:a16="http://schemas.microsoft.com/office/drawing/2014/main" id="{E2054058-4F88-D3BD-5D94-2F2023D46BAA}"/>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9A2F316-E75B-9499-99FA-D285F2323B7B}"/>
              </a:ext>
            </a:extLst>
          </p:cNvPr>
          <p:cNvSpPr/>
          <p:nvPr/>
        </p:nvSpPr>
        <p:spPr>
          <a:xfrm>
            <a:off x="1855477" y="2200590"/>
            <a:ext cx="2304541" cy="291402"/>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34FA07D-E1AA-A8C6-59BF-0CEC3A674EC0}"/>
              </a:ext>
            </a:extLst>
          </p:cNvPr>
          <p:cNvSpPr/>
          <p:nvPr/>
        </p:nvSpPr>
        <p:spPr>
          <a:xfrm>
            <a:off x="7906259" y="5293071"/>
            <a:ext cx="2574172" cy="291402"/>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3783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64742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College District Governance (BA Local) </a:t>
            </a:r>
            <a:r>
              <a:rPr lang="en-US" sz="2400" b="1" i="1" dirty="0">
                <a:solidFill>
                  <a:schemeClr val="accent2"/>
                </a:solidFill>
                <a:effectLst/>
                <a:ea typeface="Times New Roman" panose="02020603050405020304" pitchFamily="18" charset="0"/>
                <a:cs typeface="Aptos" panose="020B0004020202020204" pitchFamily="34" charset="0"/>
              </a:rPr>
              <a:t>Removal</a:t>
            </a:r>
          </a:p>
          <a:p>
            <a:pPr marL="342900" indent="-342900">
              <a:buFont typeface="Symbol" panose="05050102010706020507" pitchFamily="18" charset="2"/>
              <a:buChar char=""/>
            </a:pPr>
            <a:r>
              <a:rPr lang="en-US" sz="2400" b="1" dirty="0">
                <a:solidFill>
                  <a:srgbClr val="003C71"/>
                </a:solidFill>
                <a:ea typeface="Times New Roman" panose="02020603050405020304" pitchFamily="18" charset="0"/>
                <a:cs typeface="Aptos" panose="020B0004020202020204" pitchFamily="34" charset="0"/>
              </a:rPr>
              <a:t>College District Governance: Board Legal Status (BAA Local) </a:t>
            </a:r>
            <a:r>
              <a:rPr lang="en-US" sz="2400" b="1" i="1" dirty="0">
                <a:solidFill>
                  <a:schemeClr val="accent2"/>
                </a:solidFill>
                <a:ea typeface="Times New Roman" panose="02020603050405020304" pitchFamily="18" charset="0"/>
                <a:cs typeface="Aptos" panose="020B0004020202020204" pitchFamily="34" charset="0"/>
              </a:rPr>
              <a:t>Addition</a:t>
            </a:r>
          </a:p>
          <a:p>
            <a:pPr marL="800100" lvl="1" indent="-342900">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Removal of BA(Local) and language from policy BA has been moved to BAA(Local) to accommodate the reorganization of policies related to college district governance </a:t>
            </a:r>
            <a:br>
              <a:rPr lang="en-US" sz="2000" dirty="0">
                <a:effectLst/>
                <a:ea typeface="Times New Roman" panose="02020603050405020304" pitchFamily="18" charset="0"/>
                <a:cs typeface="Aptos" panose="020B0004020202020204" pitchFamily="34" charset="0"/>
              </a:rPr>
            </a:br>
            <a:endParaRPr lang="en-US" sz="2000" dirty="0">
              <a:effectLs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Members: Authority (BBE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Recommended revisions to this policy address HB 4310, which establishes a procedure for board members to access records maintained by the college while preserving the Confidentiality of those records.</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Meetings (BD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Recommended revisions to this policy incorporate HB 1522, which updates the meeting notice requirements under the Open Meetings Act to require that notice of a meeting be posted three business days before the scheduled date of a meeting, at Notice to Members.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2237501" y="379122"/>
            <a:ext cx="771699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B – Local Governance</a:t>
            </a:r>
          </a:p>
        </p:txBody>
      </p:sp>
      <p:sp>
        <p:nvSpPr>
          <p:cNvPr id="2" name="Rectangle 1">
            <a:extLst>
              <a:ext uri="{FF2B5EF4-FFF2-40B4-BE49-F238E27FC236}">
                <a16:creationId xmlns:a16="http://schemas.microsoft.com/office/drawing/2014/main" id="{E2054058-4F88-D3BD-5D94-2F2023D46BAA}"/>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00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60098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a typeface="Times New Roman" panose="02020603050405020304" pitchFamily="18" charset="0"/>
                <a:cs typeface="Aptos" panose="020B0004020202020204" pitchFamily="34" charset="0"/>
              </a:rPr>
              <a:t>Accounting Inventories </a:t>
            </a:r>
            <a:r>
              <a:rPr lang="en-US" sz="2400" b="1" dirty="0">
                <a:solidFill>
                  <a:srgbClr val="003C71"/>
                </a:solidFill>
                <a:effectLst/>
                <a:ea typeface="Times New Roman" panose="02020603050405020304" pitchFamily="18" charset="0"/>
                <a:cs typeface="Aptos" panose="020B0004020202020204" pitchFamily="34" charset="0"/>
              </a:rPr>
              <a:t>(CDB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the Budget Requirements and Annual Financial Reporting Requirements for Texas Public Community Colleges, Fiscal Year 2025, which was recently released by the Coordinating Board. The document updates the definition of capital assets to recommend, rather than require as in prior years, a minimum capitalization threshold of $5,000. The revisions permit a community college to choose the threshold at which assets are capitalized.</a:t>
            </a:r>
          </a:p>
          <a:p>
            <a:pPr marL="742950" marR="0" lvl="1" indent="-285750">
              <a:spcBef>
                <a:spcPts val="0"/>
              </a:spcBef>
              <a:spcAft>
                <a:spcPts val="0"/>
              </a:spcAft>
              <a:buFont typeface="Courier New" panose="02070309020205020404" pitchFamily="49" charset="0"/>
              <a:buChar char="o"/>
            </a:pPr>
            <a:r>
              <a:rPr lang="en-US" sz="2000" b="1" dirty="0">
                <a:ea typeface="Times New Roman" panose="02020603050405020304" pitchFamily="18" charset="0"/>
                <a:cs typeface="Aptos" panose="020B0004020202020204" pitchFamily="34" charset="0"/>
              </a:rPr>
              <a:t>Updating threshold from $5,000 to $10,000</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Facilities Planning (CL Local) </a:t>
            </a:r>
            <a:r>
              <a:rPr lang="en-US" sz="2400" b="1" i="1" dirty="0">
                <a:solidFill>
                  <a:schemeClr val="accent2"/>
                </a:solidFill>
                <a:effectLst/>
                <a:ea typeface="Times New Roman" panose="02020603050405020304" pitchFamily="18" charset="0"/>
                <a:cs typeface="Aptos" panose="020B0004020202020204" pitchFamily="34" charset="0"/>
              </a:rPr>
              <a:t>Addition of Policy</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This new policy addresses SB 8 from the second special session, which requires a community college to designate certain private spaces by sex consistent with the bill’s provisions.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C – Business &amp; Support Services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81568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58587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Construction Facilities (CM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1173, which increases the contract value threshold at which a community college is required to utilize a statutory competitive procurement method for Construction Contracts from $50,000 or above to $100,000 or above.</a:t>
            </a:r>
          </a:p>
          <a:p>
            <a:pPr marL="742950" lvl="1" indent="-285750">
              <a:buFont typeface="Courier New" panose="02070309020205020404" pitchFamily="49" charset="0"/>
              <a:buChar char="o"/>
            </a:pPr>
            <a:r>
              <a:rPr lang="en-US" sz="2000" b="1" dirty="0">
                <a:ea typeface="Times New Roman" panose="02020603050405020304" pitchFamily="18" charset="0"/>
                <a:cs typeface="Aptos" panose="020B0004020202020204" pitchFamily="34" charset="0"/>
              </a:rPr>
              <a:t>Updating threshold from $50,000 to $100,000</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Technology Resources: Artificial Intelligence (CRB Local) </a:t>
            </a:r>
            <a:r>
              <a:rPr lang="en-US" sz="2400" b="1" i="1" dirty="0">
                <a:solidFill>
                  <a:schemeClr val="accent2"/>
                </a:solidFill>
                <a:effectLst/>
                <a:ea typeface="Times New Roman" panose="02020603050405020304" pitchFamily="18" charset="0"/>
                <a:cs typeface="Aptos" panose="020B0004020202020204" pitchFamily="34" charset="0"/>
              </a:rPr>
              <a:t>Addition of Policy</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This new recommended local policy includes information related to AI Use by Employees and Students, including the parameters for use; compliance with privacy and data security law, policies, and regulations; and prohibitions on use of AI tools to harm, bully, or harass others.</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Information Security (CS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to this policy incorporate HB 150, which requires a college to notify affected persons of cybersecurity incidents, formerly referred to as security incidents.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C – Business &amp; Support Services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36935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262432"/>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Employees Standards of Conduct: Child Abuse and Neglect Reporting (DHB Local) </a:t>
            </a:r>
            <a:r>
              <a:rPr lang="en-US" sz="2000" b="1" i="1" dirty="0">
                <a:solidFill>
                  <a:schemeClr val="accent2"/>
                </a:solidFill>
                <a:effectLst/>
                <a:ea typeface="Times New Roman" panose="02020603050405020304" pitchFamily="18" charset="0"/>
                <a:cs typeface="Aptos" panose="020B0004020202020204" pitchFamily="34" charset="0"/>
              </a:rPr>
              <a:t>Edits</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incorporate SB 571, which requires the Reporting of instances of child abuse or neglect to a law enforcement agency within 24 hours and amends the definition of law enforcement agency.</a:t>
            </a:r>
          </a:p>
          <a:p>
            <a:pPr marL="742950" marR="0" lvl="1" indent="-285750">
              <a:spcBef>
                <a:spcPts val="0"/>
              </a:spcBef>
              <a:spcAft>
                <a:spcPts val="0"/>
              </a:spcAft>
              <a:buFont typeface="Courier New" panose="02070309020205020404" pitchFamily="49" charset="0"/>
              <a:buChar char="o"/>
            </a:pPr>
            <a:endParaRPr lang="en-US" dirty="0">
              <a:ea typeface="Times New Roman" panose="02020603050405020304" pitchFamily="18" charset="0"/>
              <a:cs typeface="Aptos" panose="020B0004020202020204" pitchFamily="34" charset="0"/>
            </a:endParaRPr>
          </a:p>
          <a:p>
            <a:pPr marL="342900" indent="-342900">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Assignment, Work Load, and Schedules: Telework (DJA Local) </a:t>
            </a:r>
            <a:r>
              <a:rPr lang="en-US" sz="2000" b="1" i="1" dirty="0">
                <a:solidFill>
                  <a:schemeClr val="accent2"/>
                </a:solidFill>
                <a:effectLst/>
                <a:ea typeface="Times New Roman" panose="02020603050405020304" pitchFamily="18" charset="0"/>
                <a:cs typeface="Aptos" panose="020B0004020202020204" pitchFamily="34" charset="0"/>
              </a:rPr>
              <a:t>Addition of Policy</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This new recommended local policy addresses SB 2615. It permits employees to telework only under certain specified circumstances.</a:t>
            </a:r>
          </a:p>
          <a:p>
            <a:pPr marL="342900" marR="0" lvl="0" indent="-342900">
              <a:spcBef>
                <a:spcPts val="0"/>
              </a:spcBef>
              <a:spcAft>
                <a:spcPts val="0"/>
              </a:spcAft>
              <a:buFont typeface="Symbol" panose="05050102010706020507" pitchFamily="18" charset="2"/>
              <a:buChar char=""/>
            </a:pPr>
            <a:endParaRPr lang="en-US" sz="2000" b="1" dirty="0">
              <a:solidFill>
                <a:srgbClr val="003C71"/>
              </a:solidFill>
              <a:effectLst/>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Termination of Employment (DM Local) </a:t>
            </a:r>
            <a:r>
              <a:rPr lang="en-US" sz="2000" b="1" i="1" dirty="0">
                <a:solidFill>
                  <a:schemeClr val="accent2"/>
                </a:solidFill>
                <a:effectLst/>
                <a:ea typeface="Times New Roman" panose="02020603050405020304" pitchFamily="18" charset="0"/>
                <a:cs typeface="Aptos" panose="020B0004020202020204" pitchFamily="34" charset="0"/>
              </a:rPr>
              <a:t>Edits</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Language related to dismissal of noncontractual employees has been moved to this policy to consolidate language related to termination of At-Will Employees.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9805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1077218"/>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Academic Achievement: Grading and Credit (EGA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 cross reference has been added to policy code FB to incorporate provisions related to the Academic Fresh Start program.</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E – Instruction</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0336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72409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Registration and Attendance (FC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to this policy address administrative procedures related to registration.</a:t>
            </a:r>
          </a:p>
          <a:p>
            <a:pPr marL="342900" marR="0" lvl="0" indent="-342900">
              <a:spcBef>
                <a:spcPts val="0"/>
              </a:spcBef>
              <a:spcAft>
                <a:spcPts val="0"/>
              </a:spcAft>
              <a:buFont typeface="Symbol" panose="05050102010706020507" pitchFamily="18" charset="2"/>
              <a:buChar char=""/>
            </a:pPr>
            <a:endParaRPr lang="en-US" sz="2400" b="1" dirty="0">
              <a:solidFill>
                <a:srgbClr val="003C71"/>
              </a:solidFill>
              <a:effectLst/>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Rights and Responsibilities: Student Conduct (FLB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Behavior Targeting Others, a cross reference has been added to policy code FM to incorporate the</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definition of antisemitism required to be used in discipline for Student Code of Conduct violations, as provided by SB 326.</a:t>
            </a:r>
          </a:p>
          <a:p>
            <a:pPr marR="0" lvl="1">
              <a:spcBef>
                <a:spcPts val="0"/>
              </a:spcBef>
              <a:spcAft>
                <a:spcPts val="0"/>
              </a:spcAft>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Conduct: Alcohol and Drug Use (FLBE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HB 46, which prohibits a college from restricting the storage of low-THC cannabis authorized by state law.</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602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852673"/>
            <a:ext cx="2223247" cy="823284"/>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571111" y="2767280"/>
            <a:ext cx="5049780" cy="1323439"/>
          </a:xfrm>
          <a:prstGeom prst="rect">
            <a:avLst/>
          </a:prstGeom>
          <a:noFill/>
        </p:spPr>
        <p:txBody>
          <a:bodyPr wrap="none" rtlCol="0">
            <a:spAutoFit/>
          </a:bodyPr>
          <a:lstStyle/>
          <a:p>
            <a:pPr algn="ctr"/>
            <a:r>
              <a:rPr lang="en-US" sz="8000" b="1" dirty="0">
                <a:solidFill>
                  <a:schemeClr val="bg1"/>
                </a:solidFill>
                <a:latin typeface="Century Gothic" panose="020B0502020202020204" pitchFamily="34" charset="0"/>
              </a:rPr>
              <a:t>Questions</a:t>
            </a:r>
          </a:p>
        </p:txBody>
      </p:sp>
    </p:spTree>
    <p:extLst>
      <p:ext uri="{BB962C8B-B14F-4D97-AF65-F5344CB8AC3E}">
        <p14:creationId xmlns:p14="http://schemas.microsoft.com/office/powerpoint/2010/main" val="688856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pic>
        <p:nvPicPr>
          <p:cNvPr id="7" name="Picture 6">
            <a:extLst>
              <a:ext uri="{FF2B5EF4-FFF2-40B4-BE49-F238E27FC236}">
                <a16:creationId xmlns:a16="http://schemas.microsoft.com/office/drawing/2014/main" id="{DC03C1D6-1D1D-2528-C015-894C44BA0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9323" y="198455"/>
            <a:ext cx="7793353" cy="5641967"/>
          </a:xfrm>
          <a:prstGeom prst="rect">
            <a:avLst/>
          </a:prstGeom>
        </p:spPr>
      </p:pic>
      <p:sp>
        <p:nvSpPr>
          <p:cNvPr id="13" name="Rectangle 12">
            <a:extLst>
              <a:ext uri="{FF2B5EF4-FFF2-40B4-BE49-F238E27FC236}">
                <a16:creationId xmlns:a16="http://schemas.microsoft.com/office/drawing/2014/main" id="{634FA07D-E1AA-A8C6-59BF-0CEC3A674EC0}"/>
              </a:ext>
            </a:extLst>
          </p:cNvPr>
          <p:cNvSpPr/>
          <p:nvPr/>
        </p:nvSpPr>
        <p:spPr>
          <a:xfrm>
            <a:off x="7867859" y="288889"/>
            <a:ext cx="1798655" cy="291402"/>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8C2193B-EB45-747F-F634-FDEE3FAFFA3C}"/>
              </a:ext>
            </a:extLst>
          </p:cNvPr>
          <p:cNvSpPr/>
          <p:nvPr/>
        </p:nvSpPr>
        <p:spPr>
          <a:xfrm flipV="1">
            <a:off x="2398087" y="3103920"/>
            <a:ext cx="7268427" cy="284887"/>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Speech Bubble: Rectangle 10">
            <a:extLst>
              <a:ext uri="{FF2B5EF4-FFF2-40B4-BE49-F238E27FC236}">
                <a16:creationId xmlns:a16="http://schemas.microsoft.com/office/drawing/2014/main" id="{B4CE6EB7-2FED-6592-B496-2D4DBBB4004D}"/>
              </a:ext>
            </a:extLst>
          </p:cNvPr>
          <p:cNvSpPr/>
          <p:nvPr/>
        </p:nvSpPr>
        <p:spPr>
          <a:xfrm>
            <a:off x="410547" y="2783393"/>
            <a:ext cx="1558930" cy="605414"/>
          </a:xfrm>
          <a:prstGeom prst="wedgeRectCallout">
            <a:avLst>
              <a:gd name="adj1" fmla="val 71340"/>
              <a:gd name="adj2" fmla="val 37604"/>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ysClr val="windowText" lastClr="000000"/>
                </a:solidFill>
              </a:rPr>
              <a:t>Code or Topic Only</a:t>
            </a:r>
          </a:p>
        </p:txBody>
      </p:sp>
      <p:sp>
        <p:nvSpPr>
          <p:cNvPr id="14" name="Speech Bubble: Rectangle 13">
            <a:extLst>
              <a:ext uri="{FF2B5EF4-FFF2-40B4-BE49-F238E27FC236}">
                <a16:creationId xmlns:a16="http://schemas.microsoft.com/office/drawing/2014/main" id="{273C0651-19A3-B83C-3427-F47E1C8AF413}"/>
              </a:ext>
            </a:extLst>
          </p:cNvPr>
          <p:cNvSpPr/>
          <p:nvPr/>
        </p:nvSpPr>
        <p:spPr>
          <a:xfrm>
            <a:off x="10222522" y="198455"/>
            <a:ext cx="1558930" cy="605414"/>
          </a:xfrm>
          <a:prstGeom prst="wedgeRectCallout">
            <a:avLst>
              <a:gd name="adj1" fmla="val -102049"/>
              <a:gd name="adj2" fmla="val 1090"/>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ysClr val="windowText" lastClr="000000"/>
                </a:solidFill>
              </a:rPr>
              <a:t>Keyword Search</a:t>
            </a:r>
          </a:p>
        </p:txBody>
      </p:sp>
    </p:spTree>
    <p:extLst>
      <p:ext uri="{BB962C8B-B14F-4D97-AF65-F5344CB8AC3E}">
        <p14:creationId xmlns:p14="http://schemas.microsoft.com/office/powerpoint/2010/main" val="2272616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pic>
        <p:nvPicPr>
          <p:cNvPr id="3" name="Picture 2">
            <a:extLst>
              <a:ext uri="{FF2B5EF4-FFF2-40B4-BE49-F238E27FC236}">
                <a16:creationId xmlns:a16="http://schemas.microsoft.com/office/drawing/2014/main" id="{192158D8-4141-CC9E-40F6-80543A0621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5908" y="2180752"/>
            <a:ext cx="8767082" cy="3258890"/>
          </a:xfrm>
          <a:prstGeom prst="rect">
            <a:avLst/>
          </a:prstGeom>
        </p:spPr>
      </p:pic>
      <p:pic>
        <p:nvPicPr>
          <p:cNvPr id="9" name="Picture 8">
            <a:extLst>
              <a:ext uri="{FF2B5EF4-FFF2-40B4-BE49-F238E27FC236}">
                <a16:creationId xmlns:a16="http://schemas.microsoft.com/office/drawing/2014/main" id="{5629A1E8-8910-E1E0-7E77-E7FB5AE41E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3950" y="376013"/>
            <a:ext cx="9281549" cy="627027"/>
          </a:xfrm>
          <a:prstGeom prst="rect">
            <a:avLst/>
          </a:prstGeom>
        </p:spPr>
      </p:pic>
      <p:sp>
        <p:nvSpPr>
          <p:cNvPr id="13" name="Rectangle 12">
            <a:extLst>
              <a:ext uri="{FF2B5EF4-FFF2-40B4-BE49-F238E27FC236}">
                <a16:creationId xmlns:a16="http://schemas.microsoft.com/office/drawing/2014/main" id="{634FA07D-E1AA-A8C6-59BF-0CEC3A674EC0}"/>
              </a:ext>
            </a:extLst>
          </p:cNvPr>
          <p:cNvSpPr/>
          <p:nvPr/>
        </p:nvSpPr>
        <p:spPr>
          <a:xfrm>
            <a:off x="8440615" y="242266"/>
            <a:ext cx="1014884" cy="894520"/>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0" name="Arrow: Down 9">
            <a:extLst>
              <a:ext uri="{FF2B5EF4-FFF2-40B4-BE49-F238E27FC236}">
                <a16:creationId xmlns:a16="http://schemas.microsoft.com/office/drawing/2014/main" id="{38B5ED06-A2A2-D8BF-EB0A-402A4EAD649F}"/>
              </a:ext>
            </a:extLst>
          </p:cNvPr>
          <p:cNvSpPr/>
          <p:nvPr/>
        </p:nvSpPr>
        <p:spPr>
          <a:xfrm>
            <a:off x="6953459" y="1136786"/>
            <a:ext cx="673240" cy="1043966"/>
          </a:xfrm>
          <a:prstGeom prst="downArrow">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39EC486-0BC6-FEDC-6975-1C7A5CDA5716}"/>
              </a:ext>
            </a:extLst>
          </p:cNvPr>
          <p:cNvSpPr/>
          <p:nvPr/>
        </p:nvSpPr>
        <p:spPr>
          <a:xfrm>
            <a:off x="3488451" y="3055015"/>
            <a:ext cx="3123363" cy="301134"/>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9876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908B598-9259-1908-0FB0-31A3B0C8DE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702" y="642548"/>
            <a:ext cx="11974596" cy="5572903"/>
          </a:xfrm>
          <a:prstGeom prst="rect">
            <a:avLst/>
          </a:prstGeom>
        </p:spPr>
      </p:pic>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10" name="Arrow: Down 9">
            <a:extLst>
              <a:ext uri="{FF2B5EF4-FFF2-40B4-BE49-F238E27FC236}">
                <a16:creationId xmlns:a16="http://schemas.microsoft.com/office/drawing/2014/main" id="{38B5ED06-A2A2-D8BF-EB0A-402A4EAD649F}"/>
              </a:ext>
            </a:extLst>
          </p:cNvPr>
          <p:cNvSpPr/>
          <p:nvPr/>
        </p:nvSpPr>
        <p:spPr>
          <a:xfrm rot="16200000">
            <a:off x="7958294" y="1126736"/>
            <a:ext cx="673240" cy="1043966"/>
          </a:xfrm>
          <a:prstGeom prst="downArrow">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Arrow: Down 6">
            <a:extLst>
              <a:ext uri="{FF2B5EF4-FFF2-40B4-BE49-F238E27FC236}">
                <a16:creationId xmlns:a16="http://schemas.microsoft.com/office/drawing/2014/main" id="{FFD690D3-B62C-B6BB-A34C-66BE496C223E}"/>
              </a:ext>
            </a:extLst>
          </p:cNvPr>
          <p:cNvSpPr/>
          <p:nvPr/>
        </p:nvSpPr>
        <p:spPr>
          <a:xfrm rot="16200000">
            <a:off x="8783934" y="2132907"/>
            <a:ext cx="673240" cy="1043966"/>
          </a:xfrm>
          <a:prstGeom prst="downArrow">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Arrow: Down 7">
            <a:extLst>
              <a:ext uri="{FF2B5EF4-FFF2-40B4-BE49-F238E27FC236}">
                <a16:creationId xmlns:a16="http://schemas.microsoft.com/office/drawing/2014/main" id="{C40A6D81-2A3A-A995-7C23-9CA9F37B7DF1}"/>
              </a:ext>
            </a:extLst>
          </p:cNvPr>
          <p:cNvSpPr/>
          <p:nvPr/>
        </p:nvSpPr>
        <p:spPr>
          <a:xfrm rot="16200000">
            <a:off x="8261951" y="2907016"/>
            <a:ext cx="673240" cy="1043966"/>
          </a:xfrm>
          <a:prstGeom prst="downArrow">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0DB30624-8933-7232-61B1-8694DB1C10FB}"/>
              </a:ext>
            </a:extLst>
          </p:cNvPr>
          <p:cNvSpPr/>
          <p:nvPr/>
        </p:nvSpPr>
        <p:spPr>
          <a:xfrm>
            <a:off x="1581471" y="2738434"/>
            <a:ext cx="673240" cy="1043966"/>
          </a:xfrm>
          <a:prstGeom prst="downArrow">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4676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908B598-9259-1908-0FB0-31A3B0C8DE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702" y="642548"/>
            <a:ext cx="11974596" cy="5572903"/>
          </a:xfrm>
          <a:prstGeom prst="rect">
            <a:avLst/>
          </a:prstGeom>
        </p:spPr>
      </p:pic>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10" name="Arrow: Down 9">
            <a:extLst>
              <a:ext uri="{FF2B5EF4-FFF2-40B4-BE49-F238E27FC236}">
                <a16:creationId xmlns:a16="http://schemas.microsoft.com/office/drawing/2014/main" id="{38B5ED06-A2A2-D8BF-EB0A-402A4EAD649F}"/>
              </a:ext>
            </a:extLst>
          </p:cNvPr>
          <p:cNvSpPr/>
          <p:nvPr/>
        </p:nvSpPr>
        <p:spPr>
          <a:xfrm rot="5400000">
            <a:off x="3165231" y="2181813"/>
            <a:ext cx="673240" cy="1043966"/>
          </a:xfrm>
          <a:prstGeom prst="downArrow">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9570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908B598-9259-1908-0FB0-31A3B0C8DE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331" y="237059"/>
            <a:ext cx="7471685" cy="3477276"/>
          </a:xfrm>
          <a:prstGeom prst="rect">
            <a:avLst/>
          </a:prstGeom>
        </p:spPr>
      </p:pic>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pic>
        <p:nvPicPr>
          <p:cNvPr id="3" name="Picture 2">
            <a:extLst>
              <a:ext uri="{FF2B5EF4-FFF2-40B4-BE49-F238E27FC236}">
                <a16:creationId xmlns:a16="http://schemas.microsoft.com/office/drawing/2014/main" id="{CF95D951-9B26-C057-B15C-08B408222A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28858" y="2763298"/>
            <a:ext cx="7826395" cy="2859890"/>
          </a:xfrm>
          <a:prstGeom prst="rect">
            <a:avLst/>
          </a:prstGeom>
        </p:spPr>
      </p:pic>
    </p:spTree>
    <p:extLst>
      <p:ext uri="{BB962C8B-B14F-4D97-AF65-F5344CB8AC3E}">
        <p14:creationId xmlns:p14="http://schemas.microsoft.com/office/powerpoint/2010/main" val="1688136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8" name="Text Placeholder 7">
            <a:extLst>
              <a:ext uri="{FF2B5EF4-FFF2-40B4-BE49-F238E27FC236}">
                <a16:creationId xmlns:a16="http://schemas.microsoft.com/office/drawing/2014/main" id="{FD8B1260-9170-C8DC-5CBD-57359C374915}"/>
              </a:ext>
            </a:extLst>
          </p:cNvPr>
          <p:cNvSpPr>
            <a:spLocks noGrp="1"/>
          </p:cNvSpPr>
          <p:nvPr>
            <p:ph type="body" idx="1"/>
          </p:nvPr>
        </p:nvSpPr>
        <p:spPr>
          <a:xfrm>
            <a:off x="622535" y="237059"/>
            <a:ext cx="5157787" cy="545646"/>
          </a:xfrm>
        </p:spPr>
        <p:txBody>
          <a:bodyPr>
            <a:normAutofit lnSpcReduction="10000"/>
          </a:bodyPr>
          <a:lstStyle/>
          <a:p>
            <a:r>
              <a:rPr lang="en-US" sz="3600" dirty="0">
                <a:solidFill>
                  <a:schemeClr val="accent1">
                    <a:lumMod val="75000"/>
                  </a:schemeClr>
                </a:solidFill>
              </a:rPr>
              <a:t>Legal Policy</a:t>
            </a:r>
          </a:p>
        </p:txBody>
      </p:sp>
      <p:sp>
        <p:nvSpPr>
          <p:cNvPr id="9" name="Content Placeholder 8">
            <a:extLst>
              <a:ext uri="{FF2B5EF4-FFF2-40B4-BE49-F238E27FC236}">
                <a16:creationId xmlns:a16="http://schemas.microsoft.com/office/drawing/2014/main" id="{ECDC8090-7B39-92A5-0874-F4C7D8406DE7}"/>
              </a:ext>
            </a:extLst>
          </p:cNvPr>
          <p:cNvSpPr>
            <a:spLocks noGrp="1"/>
          </p:cNvSpPr>
          <p:nvPr>
            <p:ph sz="half" idx="2"/>
          </p:nvPr>
        </p:nvSpPr>
        <p:spPr>
          <a:xfrm>
            <a:off x="405284" y="909824"/>
            <a:ext cx="5592291" cy="4104303"/>
          </a:xfrm>
        </p:spPr>
        <p:txBody>
          <a:bodyPr>
            <a:normAutofit fontScale="92500" lnSpcReduction="10000"/>
          </a:bodyPr>
          <a:lstStyle/>
          <a:p>
            <a:r>
              <a:rPr lang="en-US" sz="2200" b="1" i="0" dirty="0">
                <a:solidFill>
                  <a:srgbClr val="212529"/>
                </a:solidFill>
                <a:effectLst/>
                <a:latin typeface="Arial" panose="020B0604020202020204" pitchFamily="34" charset="0"/>
              </a:rPr>
              <a:t>Not editable </a:t>
            </a:r>
            <a:r>
              <a:rPr lang="en-US" sz="2200" b="0" i="0" dirty="0">
                <a:solidFill>
                  <a:srgbClr val="212529"/>
                </a:solidFill>
                <a:effectLst/>
                <a:latin typeface="Arial" panose="020B0604020202020204" pitchFamily="34" charset="0"/>
              </a:rPr>
              <a:t>by the College</a:t>
            </a:r>
          </a:p>
          <a:p>
            <a:r>
              <a:rPr lang="en-US" sz="2200" b="0" i="0" dirty="0">
                <a:solidFill>
                  <a:srgbClr val="212529"/>
                </a:solidFill>
                <a:effectLst/>
                <a:latin typeface="Arial" panose="020B0604020202020204" pitchFamily="34" charset="0"/>
              </a:rPr>
              <a:t>Legal framework documents track the language of:</a:t>
            </a:r>
          </a:p>
          <a:p>
            <a:pPr lvl="1"/>
            <a:r>
              <a:rPr lang="en-US" sz="2100" b="0" i="0" dirty="0">
                <a:solidFill>
                  <a:srgbClr val="212529"/>
                </a:solidFill>
                <a:effectLst/>
                <a:latin typeface="Arial" panose="020B0604020202020204" pitchFamily="34" charset="0"/>
              </a:rPr>
              <a:t>The U.S. and Texas Constitutions;</a:t>
            </a:r>
          </a:p>
          <a:p>
            <a:pPr lvl="1"/>
            <a:r>
              <a:rPr lang="en-US" sz="2100" b="0" i="0" dirty="0">
                <a:solidFill>
                  <a:srgbClr val="212529"/>
                </a:solidFill>
                <a:effectLst/>
                <a:latin typeface="Arial" panose="020B0604020202020204" pitchFamily="34" charset="0"/>
              </a:rPr>
              <a:t>Federal and state statutes, including the Texas Education Code;</a:t>
            </a:r>
          </a:p>
          <a:p>
            <a:pPr lvl="1"/>
            <a:r>
              <a:rPr lang="en-US" sz="2100" b="0" i="0" dirty="0">
                <a:solidFill>
                  <a:srgbClr val="212529"/>
                </a:solidFill>
                <a:effectLst/>
                <a:latin typeface="Arial" panose="020B0604020202020204" pitchFamily="34" charset="0"/>
              </a:rPr>
              <a:t>Attorney general opinions;</a:t>
            </a:r>
          </a:p>
          <a:p>
            <a:pPr lvl="1"/>
            <a:r>
              <a:rPr lang="en-US" sz="2100" b="0" i="0" dirty="0">
                <a:solidFill>
                  <a:srgbClr val="212529"/>
                </a:solidFill>
                <a:effectLst/>
                <a:latin typeface="Arial" panose="020B0604020202020204" pitchFamily="34" charset="0"/>
              </a:rPr>
              <a:t>The Texas Administrative Code, including commissioner's and Texas Higher Education Coordinating Board rules; and</a:t>
            </a:r>
          </a:p>
          <a:p>
            <a:pPr lvl="1"/>
            <a:r>
              <a:rPr lang="en-US" sz="2100" b="0" i="0" dirty="0">
                <a:solidFill>
                  <a:srgbClr val="212529"/>
                </a:solidFill>
                <a:effectLst/>
                <a:latin typeface="Arial" panose="020B0604020202020204" pitchFamily="34" charset="0"/>
              </a:rPr>
              <a:t>Case law and other sources of authority defining the legal context for local college district governance and management.</a:t>
            </a:r>
            <a:endParaRPr lang="en-US" sz="2100" dirty="0"/>
          </a:p>
        </p:txBody>
      </p:sp>
      <p:sp>
        <p:nvSpPr>
          <p:cNvPr id="10" name="Text Placeholder 9">
            <a:extLst>
              <a:ext uri="{FF2B5EF4-FFF2-40B4-BE49-F238E27FC236}">
                <a16:creationId xmlns:a16="http://schemas.microsoft.com/office/drawing/2014/main" id="{DFFACA08-852B-3AF8-F89E-481632B1EEAB}"/>
              </a:ext>
            </a:extLst>
          </p:cNvPr>
          <p:cNvSpPr>
            <a:spLocks noGrp="1"/>
          </p:cNvSpPr>
          <p:nvPr>
            <p:ph type="body" sz="quarter" idx="3"/>
          </p:nvPr>
        </p:nvSpPr>
        <p:spPr>
          <a:xfrm>
            <a:off x="6386277" y="237059"/>
            <a:ext cx="5183188" cy="545646"/>
          </a:xfrm>
        </p:spPr>
        <p:txBody>
          <a:bodyPr>
            <a:normAutofit lnSpcReduction="10000"/>
          </a:bodyPr>
          <a:lstStyle/>
          <a:p>
            <a:r>
              <a:rPr lang="en-US" sz="3600" dirty="0">
                <a:solidFill>
                  <a:schemeClr val="accent1">
                    <a:lumMod val="75000"/>
                  </a:schemeClr>
                </a:solidFill>
              </a:rPr>
              <a:t>Local Policy</a:t>
            </a:r>
          </a:p>
        </p:txBody>
      </p:sp>
      <p:sp>
        <p:nvSpPr>
          <p:cNvPr id="11" name="Content Placeholder 10">
            <a:extLst>
              <a:ext uri="{FF2B5EF4-FFF2-40B4-BE49-F238E27FC236}">
                <a16:creationId xmlns:a16="http://schemas.microsoft.com/office/drawing/2014/main" id="{86036640-A94C-E319-12CC-2F05A8E40D9A}"/>
              </a:ext>
            </a:extLst>
          </p:cNvPr>
          <p:cNvSpPr>
            <a:spLocks noGrp="1"/>
          </p:cNvSpPr>
          <p:nvPr>
            <p:ph sz="quarter" idx="4"/>
          </p:nvPr>
        </p:nvSpPr>
        <p:spPr>
          <a:xfrm>
            <a:off x="6172200" y="909824"/>
            <a:ext cx="5614516" cy="4104303"/>
          </a:xfrm>
        </p:spPr>
        <p:txBody>
          <a:bodyPr>
            <a:normAutofit fontScale="92500" lnSpcReduction="10000"/>
          </a:bodyPr>
          <a:lstStyle/>
          <a:p>
            <a:r>
              <a:rPr lang="en-US" sz="2400" b="1" dirty="0"/>
              <a:t>Editable</a:t>
            </a:r>
            <a:r>
              <a:rPr lang="en-US" sz="2400" dirty="0"/>
              <a:t> by the College</a:t>
            </a:r>
          </a:p>
          <a:p>
            <a:r>
              <a:rPr lang="en-US" sz="2400" dirty="0"/>
              <a:t>Provisions that the board has determined are appropriate for the college district and that have been formally adopted by the board.</a:t>
            </a:r>
          </a:p>
          <a:p>
            <a:pPr algn="l"/>
            <a:r>
              <a:rPr lang="en-US" sz="2400" b="0" i="0" dirty="0">
                <a:solidFill>
                  <a:srgbClr val="212529"/>
                </a:solidFill>
                <a:effectLst/>
              </a:rPr>
              <a:t>TASB-created local policy versions reflect language common to many college districts. Local policies have the code and (LOCAL) label in the lower left corner of the policy.</a:t>
            </a:r>
          </a:p>
          <a:p>
            <a:pPr lvl="1"/>
            <a:r>
              <a:rPr lang="en-US" sz="2000" dirty="0"/>
              <a:t>A letter or letter/number combination other than "-X" identifies the version, for example BD(LOCAL)-AJC.</a:t>
            </a:r>
          </a:p>
          <a:p>
            <a:pPr lvl="1"/>
            <a:r>
              <a:rPr lang="en-US" sz="2000" dirty="0"/>
              <a:t>An "-X" indicates a unique local policy containing text developed by the college district, for example BD(LOCAL)-X.</a:t>
            </a:r>
          </a:p>
        </p:txBody>
      </p:sp>
      <p:pic>
        <p:nvPicPr>
          <p:cNvPr id="15" name="Picture 14">
            <a:extLst>
              <a:ext uri="{FF2B5EF4-FFF2-40B4-BE49-F238E27FC236}">
                <a16:creationId xmlns:a16="http://schemas.microsoft.com/office/drawing/2014/main" id="{6C6EC708-500D-CF16-6CAA-E2012A4FEF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2978" y="4850568"/>
            <a:ext cx="2676899" cy="933580"/>
          </a:xfrm>
          <a:prstGeom prst="rect">
            <a:avLst/>
          </a:prstGeom>
        </p:spPr>
      </p:pic>
      <p:pic>
        <p:nvPicPr>
          <p:cNvPr id="17" name="Picture 16">
            <a:extLst>
              <a:ext uri="{FF2B5EF4-FFF2-40B4-BE49-F238E27FC236}">
                <a16:creationId xmlns:a16="http://schemas.microsoft.com/office/drawing/2014/main" id="{F569277F-3137-D3F6-6F01-3B74E15C5E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48240" y="4888673"/>
            <a:ext cx="2724530" cy="895475"/>
          </a:xfrm>
          <a:prstGeom prst="rect">
            <a:avLst/>
          </a:prstGeom>
        </p:spPr>
      </p:pic>
      <p:sp>
        <p:nvSpPr>
          <p:cNvPr id="18" name="Rectangle 17">
            <a:extLst>
              <a:ext uri="{FF2B5EF4-FFF2-40B4-BE49-F238E27FC236}">
                <a16:creationId xmlns:a16="http://schemas.microsoft.com/office/drawing/2014/main" id="{4DCFC081-88E5-DED3-D474-0E8054DA7F3D}"/>
              </a:ext>
            </a:extLst>
          </p:cNvPr>
          <p:cNvSpPr/>
          <p:nvPr/>
        </p:nvSpPr>
        <p:spPr>
          <a:xfrm>
            <a:off x="1862978" y="5157047"/>
            <a:ext cx="3123363" cy="242089"/>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ADA8F315-CBAB-0199-9642-660DB874603A}"/>
              </a:ext>
            </a:extLst>
          </p:cNvPr>
          <p:cNvSpPr/>
          <p:nvPr/>
        </p:nvSpPr>
        <p:spPr>
          <a:xfrm>
            <a:off x="7833374" y="5141246"/>
            <a:ext cx="3123363" cy="257890"/>
          </a:xfrm>
          <a:prstGeom prst="rect">
            <a:avLst/>
          </a:prstGeom>
          <a:solidFill>
            <a:schemeClr val="accent4">
              <a:alpha val="50000"/>
            </a:schemeClr>
          </a:solidFill>
          <a:ln>
            <a:solidFill>
              <a:schemeClr val="accent4">
                <a:lumMod val="7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22296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FF0F2CBD8FA6B429C715D5B5D143AB1" ma:contentTypeVersion="3" ma:contentTypeDescription="Create a new document." ma:contentTypeScope="" ma:versionID="4d34bb24ccae9e34957950de1858bb37">
  <xsd:schema xmlns:xsd="http://www.w3.org/2001/XMLSchema" xmlns:xs="http://www.w3.org/2001/XMLSchema" xmlns:p="http://schemas.microsoft.com/office/2006/metadata/properties" xmlns:ns1="http://schemas.microsoft.com/sharepoint/v3" xmlns:ns2="f35bbfaa-726b-4cd5-abc2-07e08ccd3195" targetNamespace="http://schemas.microsoft.com/office/2006/metadata/properties" ma:root="true" ma:fieldsID="2eb9c1cdae4d90cdb8564109812a8684" ns1:_="" ns2:_="">
    <xsd:import namespace="http://schemas.microsoft.com/sharepoint/v3"/>
    <xsd:import namespace="f35bbfaa-726b-4cd5-abc2-07e08ccd3195"/>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35bbfaa-726b-4cd5-abc2-07e08ccd3195"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478E97-5F34-4A5B-9FD0-6FB3B9711D65}">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1CAA270A-2E44-4A83-A002-DC64AB01D231}">
  <ds:schemaRefs>
    <ds:schemaRef ds:uri="http://schemas.microsoft.com/sharepoint/v3/contenttype/forms"/>
  </ds:schemaRefs>
</ds:datastoreItem>
</file>

<file path=customXml/itemProps3.xml><?xml version="1.0" encoding="utf-8"?>
<ds:datastoreItem xmlns:ds="http://schemas.openxmlformats.org/officeDocument/2006/customXml" ds:itemID="{0B4E8339-7899-4F84-81B6-E74FD78792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35bbfaa-726b-4cd5-abc2-07e08ccd31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272</TotalTime>
  <Words>2604</Words>
  <Application>Microsoft Office PowerPoint</Application>
  <PresentationFormat>Widescreen</PresentationFormat>
  <Paragraphs>173</Paragraphs>
  <Slides>36</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Aptos</vt:lpstr>
      <vt:lpstr>Arial</vt:lpstr>
      <vt:lpstr>Calibri</vt:lpstr>
      <vt:lpstr>Calibri Light</vt:lpstr>
      <vt:lpstr>Century Gothic</vt:lpstr>
      <vt:lpstr>Courier New</vt:lpstr>
      <vt:lpstr>Symbol</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Perez</dc:creator>
  <cp:lastModifiedBy>MCLENNAN\lvanek</cp:lastModifiedBy>
  <cp:revision>21</cp:revision>
  <dcterms:created xsi:type="dcterms:W3CDTF">2025-09-17T19:44:19Z</dcterms:created>
  <dcterms:modified xsi:type="dcterms:W3CDTF">2026-03-05T19:04:21Z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0x0101002FF0F2CBD8FA6B429C715D5B5D143AB1</vt:lpwstr>
  </property>
</Properties>
</file>