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387" r:id="rId4"/>
    <p:sldId id="371" r:id="rId5"/>
    <p:sldId id="403" r:id="rId6"/>
    <p:sldId id="367" r:id="rId7"/>
    <p:sldId id="392" r:id="rId8"/>
    <p:sldId id="402" r:id="rId9"/>
    <p:sldId id="394" r:id="rId10"/>
    <p:sldId id="399" r:id="rId11"/>
    <p:sldId id="409" r:id="rId12"/>
    <p:sldId id="383" r:id="rId13"/>
    <p:sldId id="404" r:id="rId14"/>
    <p:sldId id="374" r:id="rId15"/>
    <p:sldId id="408" r:id="rId16"/>
    <p:sldId id="405" r:id="rId17"/>
    <p:sldId id="406" r:id="rId18"/>
    <p:sldId id="407" r:id="rId19"/>
    <p:sldId id="26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002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9225" autoAdjust="0"/>
  </p:normalViewPr>
  <p:slideViewPr>
    <p:cSldViewPr snapToGrid="0">
      <p:cViewPr varScale="1">
        <p:scale>
          <a:sx n="95" d="100"/>
          <a:sy n="95" d="100"/>
        </p:scale>
        <p:origin x="10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743188354131759"/>
          <c:y val="4.9950627772271411E-2"/>
          <c:w val="0.54263756506024774"/>
          <c:h val="0.9353580111182370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4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87-4F89-ACA0-DEB8D3F46C92}"/>
              </c:ext>
            </c:extLst>
          </c:dPt>
          <c:dPt>
            <c:idx val="1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87-4F89-ACA0-DEB8D3F46C92}"/>
              </c:ext>
            </c:extLst>
          </c:dPt>
          <c:dPt>
            <c:idx val="2"/>
            <c:bubble3D val="0"/>
            <c:spPr>
              <a:solidFill>
                <a:schemeClr val="accent5">
                  <a:tint val="7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87-4F89-ACA0-DEB8D3F46C92}"/>
              </c:ext>
            </c:extLst>
          </c:dPt>
          <c:dPt>
            <c:idx val="3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A87-4F89-ACA0-DEB8D3F46C9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A87-4F89-ACA0-DEB8D3F46C92}"/>
              </c:ext>
            </c:extLst>
          </c:dPt>
          <c:dPt>
            <c:idx val="5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A87-4F89-ACA0-DEB8D3F46C92}"/>
              </c:ext>
            </c:extLst>
          </c:dPt>
          <c:dPt>
            <c:idx val="6"/>
            <c:bubble3D val="0"/>
            <c:spPr>
              <a:solidFill>
                <a:schemeClr val="accent5">
                  <a:shade val="7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A87-4F89-ACA0-DEB8D3F46C92}"/>
              </c:ext>
            </c:extLst>
          </c:dPt>
          <c:dPt>
            <c:idx val="7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A87-4F89-ACA0-DEB8D3F46C92}"/>
              </c:ext>
            </c:extLst>
          </c:dPt>
          <c:dPt>
            <c:idx val="8"/>
            <c:bubble3D val="0"/>
            <c:spPr>
              <a:solidFill>
                <a:schemeClr val="bg1">
                  <a:lumMod val="9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5A87-4F89-ACA0-DEB8D3F46C9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A87-4F89-ACA0-DEB8D3F46C9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A87-4F89-ACA0-DEB8D3F46C9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5A87-4F89-ACA0-DEB8D3F46C9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A87-4F89-ACA0-DEB8D3F46C92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 b="1" dirty="0"/>
                      <a:t>32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825846712700869E-2"/>
                      <c:h val="3.998988494003610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9-5A87-4F89-ACA0-DEB8D3F46C9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5A87-4F89-ACA0-DEB8D3F46C9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5A87-4F89-ACA0-DEB8D3F46C9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149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5A87-4F89-ACA0-DEB8D3F46C9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5A87-4F89-ACA0-DEB8D3F46C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Never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0.05</c:v>
                </c:pt>
                <c:pt idx="1">
                  <c:v>0.1</c:v>
                </c:pt>
                <c:pt idx="2">
                  <c:v>0.08</c:v>
                </c:pt>
                <c:pt idx="3">
                  <c:v>0.1</c:v>
                </c:pt>
                <c:pt idx="4">
                  <c:v>7.0000000000000007E-2</c:v>
                </c:pt>
                <c:pt idx="5">
                  <c:v>0.04</c:v>
                </c:pt>
                <c:pt idx="6">
                  <c:v>0.01</c:v>
                </c:pt>
                <c:pt idx="7">
                  <c:v>0.33</c:v>
                </c:pt>
                <c:pt idx="8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5A87-4F89-ACA0-DEB8D3F46C9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  <c:extLst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403BD-3B52-461B-B390-FBE532FD0C35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FDF4F-2492-497F-9999-AB03F11AA6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063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Conducted in fall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Open for 3 weeks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Trellis offered incentives for completion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54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8510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5758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025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Skipped meals: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19% did fewer than 3 days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65% three or more days</a:t>
            </a:r>
          </a:p>
          <a:p>
            <a:r>
              <a:rPr lang="en-US" dirty="0"/>
              <a:t>22% visited on campus or off campus food pantry/bank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81% on campus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48% off campus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321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0279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0448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502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Excluded dual credit students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Completion rate: 83%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A total of 153 institutions participated in the survey—103 public two-year institutions, one private two-year institution, 39 public four-year institutions, and ten private nonprofit four-year institutions.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727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While concerns about the return on investment of higher education have been growing in recent years, it is still widely valued as a pathway to career success.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274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Among those students who said they had experienced those challenges, 49 percent said they had difficulty concentrating on their schoolwork because of their financial situation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endParaRPr lang="en-US" dirty="0"/>
          </a:p>
          <a:p>
            <a:r>
              <a:rPr lang="en-US" dirty="0"/>
              <a:t>72% compared to 67% of all 2-year respondents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65% compared to 58% of all 2-year respondents</a:t>
            </a: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880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100 of 453 never ran out of money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7% higher than all other 2-year schools on eight or more times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68% indicated they borrowed money from family and/or friends since January 1,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145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42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9705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92% 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used a credit card in the past year said they had used it to pay for basic necessities, such as food, transportation, or housing.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311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While concerns about the return on investment of higher education have been growing in recent years, it is still widely valued as a pathway to career success.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FDF4F-2492-497F-9999-AB03F11AA61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593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8A42-9611-4BA1-BBB1-32C11FE6C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50D92C-1CBA-44A0-ADB7-88DE04FC0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8A18F-A06F-4604-B6F6-1C6D1144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DD557-123F-41F8-916A-CED787E4E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8CDA7-E2FA-4EF7-8C3F-019B2F678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217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43FE0-3801-41B8-B199-8FF3DC3E7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30113-9C70-4A87-B4EB-98D650B787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8A1F1-AE58-4390-8072-8821EB6CC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0460A-B241-4E13-B3D6-B410B730B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9F95F-BAD1-492F-97F3-567E777F8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45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64354D-EE33-4FD9-A40A-D7ACCA4A0F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5A6C99-980C-43BA-8EA0-FA6314E619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D7340-8D87-451E-9D13-1425C8C3C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6ADE0-BE20-48E5-86DD-7C79B1A4E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E55D0-D632-4787-869F-069156B84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82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83B50-DEAC-410C-986E-1F7FBAD59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A60B0-A796-4C66-BC32-B7A4D2DE9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9A5C8-6453-4ABA-B144-AB37B555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9E381-4F7C-4725-A326-D146DC9A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1F5CB-7136-4BF4-8C17-2C5046EE7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5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9BD43-926C-448A-987C-1A28FDDBB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12E0E-B2D3-4296-8485-F582C4DC6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952D0-5AF2-4DAF-A61E-866885A16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86548-E503-4847-A482-21DA6A034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2AEC7-B9CA-4E12-8330-060F59078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6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8DBC3-5D62-4F30-8F78-E5576D4EF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1E26B-6A16-4DB5-B6B9-21FEABB0F7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CE4E64-086D-4E0A-9B18-F89070E94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BD5017-6321-4191-82F9-BD8C00F68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E093D9-2A43-4105-851B-BF0E2CA87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1EE07-9413-4BD5-BD11-753C35A62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3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DFC9B-6E36-4A1D-9642-FB28EE0CB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AC2BE-8619-48A3-94A6-7071A439D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FBE5D-24F9-43D6-87E2-4C5368085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58AB6D-D9B9-4598-A325-8C39DA2352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9C15A4-28F2-4BBA-BF2B-E6716F487B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3970D-222F-4DBA-877C-6CA3D7FF3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C7AECE-94B8-48D1-AEF2-3E10731C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84F18B-6E9C-47BD-9D64-ABD3C9637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91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EAF64-EC72-43CA-B40F-9DD35A007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3D114C-D590-4DE5-A5A3-B2FC3A3B6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10C8A3-E491-46F8-AF87-6954F2F90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D7B207-68EE-41E3-8A7C-03E0BC996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46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6B9FC3-09CE-4B33-A0FF-807FC86FF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5F8B21-DC45-45C9-8E5B-C3CE5708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29748-8EB1-456D-B64C-456D5C318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7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8BA68-C7DB-4A29-A20F-5BE24456B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9D029-0373-47B8-87CD-CF58384A6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92255-C175-4AAD-8A89-1A2666ADC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040ED-6F4D-4C8A-A544-019D32F6E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658A1-1226-4D31-B1BC-F642C8964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0F9952-6F0D-4C3C-AC86-EC21EFC7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845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D7A67-FC55-4C18-BA7D-0898525CF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E34363-B784-4FA9-91DE-C1A01F3B29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A5267-80B0-4FC4-9A4A-8FF4438C9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3F091-BE34-4554-9DE5-085139428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6A5B1-DAE6-4F4D-8012-E227CE613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FB2B42-3EE7-452C-8FA8-23A8659D5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00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3C71"/>
            </a:gs>
            <a:gs pos="100000">
              <a:srgbClr val="00203E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B5980A-CB27-490D-BE59-0E87396EF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08069-F40D-4BDF-8E2B-2ADECF955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F4676-BC13-4E54-88CB-A700B7C0B0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B8516-777C-4CED-92CD-4038BBE03C0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04618-64BE-44C9-A4EA-8AF5B68B79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C0537-55F8-4B44-BA67-49E7A7026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6E3AF-3E15-48E4-AEA9-614DAA3703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98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4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8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7DE78D-FE79-4F31-8775-B7D8A8CDD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4" y="5763041"/>
            <a:ext cx="2465294" cy="9129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2BC8EC-D450-5738-141A-4A57CE731656}"/>
              </a:ext>
            </a:extLst>
          </p:cNvPr>
          <p:cNvSpPr txBox="1"/>
          <p:nvPr/>
        </p:nvSpPr>
        <p:spPr>
          <a:xfrm>
            <a:off x="1150322" y="1967194"/>
            <a:ext cx="9568645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Trellis Student Financial</a:t>
            </a: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Wellness Survey</a:t>
            </a:r>
          </a:p>
          <a:p>
            <a:pPr algn="ctr"/>
            <a:endParaRPr lang="en-US" sz="6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March 31, 2026</a:t>
            </a:r>
          </a:p>
        </p:txBody>
      </p:sp>
    </p:spTree>
    <p:extLst>
      <p:ext uri="{BB962C8B-B14F-4D97-AF65-F5344CB8AC3E}">
        <p14:creationId xmlns:p14="http://schemas.microsoft.com/office/powerpoint/2010/main" val="712305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F91510F-9E5A-39C1-0A46-9EC026E87B15}"/>
              </a:ext>
            </a:extLst>
          </p:cNvPr>
          <p:cNvSpPr/>
          <p:nvPr/>
        </p:nvSpPr>
        <p:spPr>
          <a:xfrm>
            <a:off x="1659655" y="2134444"/>
            <a:ext cx="3285812" cy="202557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51%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used a credit card in the past year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3F32A82-7698-3BFF-D735-9706BE52C84F}"/>
              </a:ext>
            </a:extLst>
          </p:cNvPr>
          <p:cNvSpPr/>
          <p:nvPr/>
        </p:nvSpPr>
        <p:spPr>
          <a:xfrm>
            <a:off x="6685503" y="4471516"/>
            <a:ext cx="2729804" cy="1331408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35%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stated they fully pay off their balance each month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D6C1239-5E0F-D50C-DB1C-E7FD8DA0E5CF}"/>
              </a:ext>
            </a:extLst>
          </p:cNvPr>
          <p:cNvSpPr/>
          <p:nvPr/>
        </p:nvSpPr>
        <p:spPr>
          <a:xfrm>
            <a:off x="6685503" y="2902511"/>
            <a:ext cx="2729804" cy="1334335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61% 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of those with a credit card reported paying their bill on time.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3B419C5-7C59-F728-7EAD-CC477918147E}"/>
              </a:ext>
            </a:extLst>
          </p:cNvPr>
          <p:cNvCxnSpPr>
            <a:cxnSpLocks/>
            <a:stCxn id="2" idx="3"/>
            <a:endCxn id="6" idx="1"/>
          </p:cNvCxnSpPr>
          <p:nvPr/>
        </p:nvCxnSpPr>
        <p:spPr>
          <a:xfrm>
            <a:off x="4945467" y="3147231"/>
            <a:ext cx="1740036" cy="42244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297B39-8E25-49DA-DEF6-43C7E54F158D}"/>
              </a:ext>
            </a:extLst>
          </p:cNvPr>
          <p:cNvCxnSpPr>
            <a:cxnSpLocks/>
            <a:stCxn id="2" idx="3"/>
            <a:endCxn id="3" idx="1"/>
          </p:cNvCxnSpPr>
          <p:nvPr/>
        </p:nvCxnSpPr>
        <p:spPr>
          <a:xfrm>
            <a:off x="4945467" y="3147231"/>
            <a:ext cx="1740036" cy="198998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914FBA9-5F97-5387-6FFC-ACA5A0734DCD}"/>
              </a:ext>
            </a:extLst>
          </p:cNvPr>
          <p:cNvSpPr/>
          <p:nvPr/>
        </p:nvSpPr>
        <p:spPr>
          <a:xfrm>
            <a:off x="6685503" y="1505790"/>
            <a:ext cx="2729804" cy="1075175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13% 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paid for college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9B9D920-B6EB-5FDA-898E-B960B19FB7DC}"/>
              </a:ext>
            </a:extLst>
          </p:cNvPr>
          <p:cNvCxnSpPr>
            <a:cxnSpLocks/>
            <a:stCxn id="2" idx="3"/>
            <a:endCxn id="12" idx="1"/>
          </p:cNvCxnSpPr>
          <p:nvPr/>
        </p:nvCxnSpPr>
        <p:spPr>
          <a:xfrm flipV="1">
            <a:off x="4945467" y="2043378"/>
            <a:ext cx="1740036" cy="11038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ABFB21D9-3627-DEFB-E30D-B4FE28E6FB7C}"/>
              </a:ext>
            </a:extLst>
          </p:cNvPr>
          <p:cNvSpPr/>
          <p:nvPr/>
        </p:nvSpPr>
        <p:spPr>
          <a:xfrm>
            <a:off x="6685503" y="165804"/>
            <a:ext cx="2729804" cy="1075175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92%</a:t>
            </a:r>
            <a:r>
              <a:rPr lang="en-US" sz="2400" i="0" u="none" strike="noStrike" dirty="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  <a:r>
              <a:rPr lang="en-US" sz="2000" i="0" u="none" strike="noStrike" dirty="0">
                <a:solidFill>
                  <a:srgbClr val="000000"/>
                </a:solidFill>
                <a:latin typeface="Aptos" panose="020B0004020202020204" pitchFamily="34" charset="0"/>
              </a:rPr>
              <a:t>to pay for basic necessities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057DD8A-9514-36F9-716A-7BC8CE0BD207}"/>
              </a:ext>
            </a:extLst>
          </p:cNvPr>
          <p:cNvCxnSpPr>
            <a:cxnSpLocks/>
            <a:stCxn id="2" idx="3"/>
            <a:endCxn id="22" idx="1"/>
          </p:cNvCxnSpPr>
          <p:nvPr/>
        </p:nvCxnSpPr>
        <p:spPr>
          <a:xfrm flipV="1">
            <a:off x="4945467" y="703392"/>
            <a:ext cx="1740036" cy="244383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99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2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371BD0-7DA2-6513-E41B-47A5C1AAB951}"/>
              </a:ext>
            </a:extLst>
          </p:cNvPr>
          <p:cNvSpPr txBox="1">
            <a:spLocks/>
          </p:cNvSpPr>
          <p:nvPr/>
        </p:nvSpPr>
        <p:spPr>
          <a:xfrm>
            <a:off x="1586235" y="379122"/>
            <a:ext cx="8778239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Perceptions Educational Value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E90A0A-25D2-75C8-4E53-AC45EAF9B22F}"/>
              </a:ext>
            </a:extLst>
          </p:cNvPr>
          <p:cNvSpPr/>
          <p:nvPr/>
        </p:nvSpPr>
        <p:spPr>
          <a:xfrm>
            <a:off x="1586235" y="910178"/>
            <a:ext cx="877824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Graphic 2" descr="Money outline">
            <a:extLst>
              <a:ext uri="{FF2B5EF4-FFF2-40B4-BE49-F238E27FC236}">
                <a16:creationId xmlns:a16="http://schemas.microsoft.com/office/drawing/2014/main" id="{CB26702E-37C6-AE3A-C7A5-2B2A9D1A30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465076" y="1729602"/>
            <a:ext cx="1309754" cy="13097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B9194D2-2C7B-6994-199F-DAF4FFD946E8}"/>
              </a:ext>
            </a:extLst>
          </p:cNvPr>
          <p:cNvSpPr txBox="1"/>
          <p:nvPr/>
        </p:nvSpPr>
        <p:spPr>
          <a:xfrm>
            <a:off x="673305" y="3438885"/>
            <a:ext cx="48932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1"/>
                </a:solidFill>
              </a:rPr>
              <a:t>76% </a:t>
            </a:r>
            <a:r>
              <a:rPr lang="en-US" sz="2400" dirty="0"/>
              <a:t>of respondents believe that the cost of college is a good investment for their financial future. </a:t>
            </a:r>
          </a:p>
        </p:txBody>
      </p:sp>
      <p:pic>
        <p:nvPicPr>
          <p:cNvPr id="9" name="Graphic 8" descr="Graduation cap outline">
            <a:extLst>
              <a:ext uri="{FF2B5EF4-FFF2-40B4-BE49-F238E27FC236}">
                <a16:creationId xmlns:a16="http://schemas.microsoft.com/office/drawing/2014/main" id="{241F8C3B-411A-686C-DC0F-650DEA8BB60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8355273" y="1807749"/>
            <a:ext cx="1309753" cy="130975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9AFF55C-2D6A-A402-56FD-8405FE19BE47}"/>
              </a:ext>
            </a:extLst>
          </p:cNvPr>
          <p:cNvSpPr txBox="1"/>
          <p:nvPr/>
        </p:nvSpPr>
        <p:spPr>
          <a:xfrm>
            <a:off x="6748889" y="3438885"/>
            <a:ext cx="45225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1"/>
                </a:solidFill>
              </a:rPr>
              <a:t>84% </a:t>
            </a:r>
            <a:r>
              <a:rPr lang="en-US" sz="2400" dirty="0"/>
              <a:t>believe a college degree will provide them with a higher quality of life.</a:t>
            </a:r>
          </a:p>
        </p:txBody>
      </p:sp>
    </p:spTree>
    <p:extLst>
      <p:ext uri="{BB962C8B-B14F-4D97-AF65-F5344CB8AC3E}">
        <p14:creationId xmlns:p14="http://schemas.microsoft.com/office/powerpoint/2010/main" val="4122426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7DE78D-FE79-4F31-8775-B7D8A8CDD7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4" y="5763041"/>
            <a:ext cx="2465294" cy="9129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2BC8EC-D450-5738-141A-4A57CE731656}"/>
              </a:ext>
            </a:extLst>
          </p:cNvPr>
          <p:cNvSpPr txBox="1"/>
          <p:nvPr/>
        </p:nvSpPr>
        <p:spPr>
          <a:xfrm>
            <a:off x="2499255" y="2127968"/>
            <a:ext cx="687079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Basic</a:t>
            </a:r>
          </a:p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Needs Security</a:t>
            </a:r>
          </a:p>
        </p:txBody>
      </p:sp>
    </p:spTree>
    <p:extLst>
      <p:ext uri="{BB962C8B-B14F-4D97-AF65-F5344CB8AC3E}">
        <p14:creationId xmlns:p14="http://schemas.microsoft.com/office/powerpoint/2010/main" val="3070344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F91510F-9E5A-39C1-0A46-9EC026E87B15}"/>
              </a:ext>
            </a:extLst>
          </p:cNvPr>
          <p:cNvSpPr/>
          <p:nvPr/>
        </p:nvSpPr>
        <p:spPr>
          <a:xfrm>
            <a:off x="3651319" y="469592"/>
            <a:ext cx="4260502" cy="2116009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262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food and/or housing insecure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3F32A82-7698-3BFF-D735-9706BE52C84F}"/>
              </a:ext>
            </a:extLst>
          </p:cNvPr>
          <p:cNvSpPr/>
          <p:nvPr/>
        </p:nvSpPr>
        <p:spPr>
          <a:xfrm>
            <a:off x="1596013" y="3081407"/>
            <a:ext cx="4110612" cy="2301073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142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food AND housing insecure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70AF2A5-9C4A-A16D-D01E-99A308FB242E}"/>
              </a:ext>
            </a:extLst>
          </p:cNvPr>
          <p:cNvSpPr/>
          <p:nvPr/>
        </p:nvSpPr>
        <p:spPr>
          <a:xfrm>
            <a:off x="6096000" y="3081408"/>
            <a:ext cx="4110612" cy="2301073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43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food insecure AND housing insecure AND homeless</a:t>
            </a:r>
          </a:p>
        </p:txBody>
      </p:sp>
      <p:pic>
        <p:nvPicPr>
          <p:cNvPr id="8" name="Graphic 7" descr="House outline">
            <a:extLst>
              <a:ext uri="{FF2B5EF4-FFF2-40B4-BE49-F238E27FC236}">
                <a16:creationId xmlns:a16="http://schemas.microsoft.com/office/drawing/2014/main" id="{333978D3-CE7B-4989-09D6-0DD729B8FD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51629" y="759734"/>
            <a:ext cx="1535723" cy="1535723"/>
          </a:xfrm>
          <a:prstGeom prst="rect">
            <a:avLst/>
          </a:prstGeom>
        </p:spPr>
      </p:pic>
      <p:pic>
        <p:nvPicPr>
          <p:cNvPr id="10" name="Graphic 9" descr="Fork and knife outline">
            <a:extLst>
              <a:ext uri="{FF2B5EF4-FFF2-40B4-BE49-F238E27FC236}">
                <a16:creationId xmlns:a16="http://schemas.microsoft.com/office/drawing/2014/main" id="{38B57F8E-F13A-2919-2BE4-92C58CAE4E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802006" y="1185952"/>
            <a:ext cx="1109505" cy="110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518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pic>
        <p:nvPicPr>
          <p:cNvPr id="1026" name="Picture 2" descr="No photo description available.">
            <a:extLst>
              <a:ext uri="{FF2B5EF4-FFF2-40B4-BE49-F238E27FC236}">
                <a16:creationId xmlns:a16="http://schemas.microsoft.com/office/drawing/2014/main" id="{D3C427DF-F0C9-F9A0-7F68-54B78196EF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1" t="6572" r="4254" b="6340"/>
          <a:stretch/>
        </p:blipFill>
        <p:spPr bwMode="auto">
          <a:xfrm>
            <a:off x="3577213" y="233356"/>
            <a:ext cx="8463917" cy="5550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37444FE-35EA-B23C-B110-C8206579A7EB}"/>
              </a:ext>
            </a:extLst>
          </p:cNvPr>
          <p:cNvSpPr/>
          <p:nvPr/>
        </p:nvSpPr>
        <p:spPr>
          <a:xfrm>
            <a:off x="1606450" y="1201590"/>
            <a:ext cx="1860232" cy="979715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229</a:t>
            </a:r>
            <a:endParaRPr lang="en-US" sz="24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5D65521-BC13-F56F-70E0-FDC52B1E1889}"/>
              </a:ext>
            </a:extLst>
          </p:cNvPr>
          <p:cNvSpPr/>
          <p:nvPr/>
        </p:nvSpPr>
        <p:spPr>
          <a:xfrm>
            <a:off x="2803879" y="3050080"/>
            <a:ext cx="1860232" cy="979715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86</a:t>
            </a:r>
            <a:endParaRPr lang="en-US" sz="24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271178D-7432-2518-B9CA-AFEBD79D0393}"/>
              </a:ext>
            </a:extLst>
          </p:cNvPr>
          <p:cNvSpPr/>
          <p:nvPr/>
        </p:nvSpPr>
        <p:spPr>
          <a:xfrm>
            <a:off x="3899149" y="4569463"/>
            <a:ext cx="1860232" cy="979715"/>
          </a:xfrm>
          <a:prstGeom prst="round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112</a:t>
            </a:r>
            <a:endParaRPr lang="en-US" sz="24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732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F91510F-9E5A-39C1-0A46-9EC026E87B15}"/>
              </a:ext>
            </a:extLst>
          </p:cNvPr>
          <p:cNvSpPr/>
          <p:nvPr/>
        </p:nvSpPr>
        <p:spPr>
          <a:xfrm>
            <a:off x="183982" y="670560"/>
            <a:ext cx="4260502" cy="2116009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201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bought food that didn’t last and I didn’t have money to get more.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3F32A82-7698-3BFF-D735-9706BE52C84F}"/>
              </a:ext>
            </a:extLst>
          </p:cNvPr>
          <p:cNvSpPr/>
          <p:nvPr/>
        </p:nvSpPr>
        <p:spPr>
          <a:xfrm>
            <a:off x="1756787" y="3081409"/>
            <a:ext cx="4110612" cy="2301073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171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cut the size of their meal or skipped meals because there wasn’t enough food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D6C1239-5E0F-D50C-DB1C-E7FD8DA0E5CF}"/>
              </a:ext>
            </a:extLst>
          </p:cNvPr>
          <p:cNvSpPr/>
          <p:nvPr/>
        </p:nvSpPr>
        <p:spPr>
          <a:xfrm>
            <a:off x="7731967" y="670561"/>
            <a:ext cx="4260502" cy="2116009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196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couldn’t afford to eat balanced meals.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70AF2A5-9C4A-A16D-D01E-99A308FB242E}"/>
              </a:ext>
            </a:extLst>
          </p:cNvPr>
          <p:cNvSpPr/>
          <p:nvPr/>
        </p:nvSpPr>
        <p:spPr>
          <a:xfrm>
            <a:off x="6096000" y="3081408"/>
            <a:ext cx="4110612" cy="2301073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122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were hungry but didn’t eat because there wasn’t enough food</a:t>
            </a:r>
          </a:p>
        </p:txBody>
      </p:sp>
      <p:pic>
        <p:nvPicPr>
          <p:cNvPr id="9" name="Graphic 8" descr="Grocery bag with solid fill">
            <a:extLst>
              <a:ext uri="{FF2B5EF4-FFF2-40B4-BE49-F238E27FC236}">
                <a16:creationId xmlns:a16="http://schemas.microsoft.com/office/drawing/2014/main" id="{0F530413-BEE1-19B9-7A88-7C9E3F50FB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48940" y="793095"/>
            <a:ext cx="1724131" cy="172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668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F91510F-9E5A-39C1-0A46-9EC026E87B15}"/>
              </a:ext>
            </a:extLst>
          </p:cNvPr>
          <p:cNvSpPr/>
          <p:nvPr/>
        </p:nvSpPr>
        <p:spPr>
          <a:xfrm>
            <a:off x="716545" y="477547"/>
            <a:ext cx="4260502" cy="120848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202 (47%)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housing insecure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3F32A82-7698-3BFF-D735-9706BE52C84F}"/>
              </a:ext>
            </a:extLst>
          </p:cNvPr>
          <p:cNvSpPr/>
          <p:nvPr/>
        </p:nvSpPr>
        <p:spPr>
          <a:xfrm>
            <a:off x="6946342" y="127950"/>
            <a:ext cx="4110612" cy="2301073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10%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temporarily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stayed with a relative, friend, or couch surfed while I looked for housing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70AF2A5-9C4A-A16D-D01E-99A308FB242E}"/>
              </a:ext>
            </a:extLst>
          </p:cNvPr>
          <p:cNvSpPr/>
          <p:nvPr/>
        </p:nvSpPr>
        <p:spPr>
          <a:xfrm>
            <a:off x="6946342" y="2585820"/>
            <a:ext cx="4110612" cy="1584204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5%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Slept in a vehicle,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such as a car or truck, van, RV, or camper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174714D-3AAB-F4D1-8104-1B4B9BF23418}"/>
              </a:ext>
            </a:extLst>
          </p:cNvPr>
          <p:cNvSpPr/>
          <p:nvPr/>
        </p:nvSpPr>
        <p:spPr>
          <a:xfrm>
            <a:off x="716545" y="3183820"/>
            <a:ext cx="4260502" cy="1208482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56 (27%)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homeless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CD9DE4B5-4CB9-0372-62DB-293911EAA0C8}"/>
              </a:ext>
            </a:extLst>
          </p:cNvPr>
          <p:cNvSpPr/>
          <p:nvPr/>
        </p:nvSpPr>
        <p:spPr>
          <a:xfrm rot="5400000">
            <a:off x="2188629" y="2240932"/>
            <a:ext cx="1316334" cy="492370"/>
          </a:xfrm>
          <a:prstGeom prst="rightArrow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CF056FD-1700-44C6-8E14-32BA5E3C19A2}"/>
              </a:ext>
            </a:extLst>
          </p:cNvPr>
          <p:cNvSpPr/>
          <p:nvPr/>
        </p:nvSpPr>
        <p:spPr>
          <a:xfrm>
            <a:off x="6946342" y="4326821"/>
            <a:ext cx="4110612" cy="1584204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didn't know where I would sleep at night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FC9748A-4960-465B-19C2-B86C674716DF}"/>
              </a:ext>
            </a:extLst>
          </p:cNvPr>
          <p:cNvCxnSpPr>
            <a:cxnSpLocks/>
            <a:stCxn id="8" idx="3"/>
            <a:endCxn id="3" idx="1"/>
          </p:cNvCxnSpPr>
          <p:nvPr/>
        </p:nvCxnSpPr>
        <p:spPr>
          <a:xfrm flipV="1">
            <a:off x="4977047" y="1278487"/>
            <a:ext cx="1969295" cy="25095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9689F5B-BA07-5570-BA93-492A21181383}"/>
              </a:ext>
            </a:extLst>
          </p:cNvPr>
          <p:cNvCxnSpPr>
            <a:cxnSpLocks/>
            <a:stCxn id="8" idx="3"/>
            <a:endCxn id="7" idx="1"/>
          </p:cNvCxnSpPr>
          <p:nvPr/>
        </p:nvCxnSpPr>
        <p:spPr>
          <a:xfrm flipV="1">
            <a:off x="4977047" y="3377922"/>
            <a:ext cx="1969295" cy="4101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C30CC1E-0832-11C5-AA91-56B6368ED1D1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4990117" y="3788061"/>
            <a:ext cx="1956225" cy="13308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98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F91510F-9E5A-39C1-0A46-9EC026E87B15}"/>
              </a:ext>
            </a:extLst>
          </p:cNvPr>
          <p:cNvSpPr/>
          <p:nvPr/>
        </p:nvSpPr>
        <p:spPr>
          <a:xfrm>
            <a:off x="410547" y="237059"/>
            <a:ext cx="3578649" cy="1652031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23%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not paid the full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amount for utilities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3F32A82-7698-3BFF-D735-9706BE52C84F}"/>
              </a:ext>
            </a:extLst>
          </p:cNvPr>
          <p:cNvSpPr/>
          <p:nvPr/>
        </p:nvSpPr>
        <p:spPr>
          <a:xfrm>
            <a:off x="3505200" y="2044303"/>
            <a:ext cx="4110612" cy="1746169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13%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been unable to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pay or underpaid rent or mortgage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70AF2A5-9C4A-A16D-D01E-99A308FB242E}"/>
              </a:ext>
            </a:extLst>
          </p:cNvPr>
          <p:cNvSpPr/>
          <p:nvPr/>
        </p:nvSpPr>
        <p:spPr>
          <a:xfrm>
            <a:off x="7442479" y="3790472"/>
            <a:ext cx="4110612" cy="1957185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11%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moved in with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other people, even for a little while, because of financial problems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08D6E40-D8C3-E9D6-2DE3-BBC88D5C6D93}"/>
              </a:ext>
            </a:extLst>
          </p:cNvPr>
          <p:cNvSpPr/>
          <p:nvPr/>
        </p:nvSpPr>
        <p:spPr>
          <a:xfrm>
            <a:off x="7615812" y="275394"/>
            <a:ext cx="4110612" cy="1957185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26%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moved one or more times in the last 12 months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FF2C0D1-EEB9-E052-64F7-F61AE61907F7}"/>
              </a:ext>
            </a:extLst>
          </p:cNvPr>
          <p:cNvSpPr/>
          <p:nvPr/>
        </p:nvSpPr>
        <p:spPr>
          <a:xfrm>
            <a:off x="312637" y="3855786"/>
            <a:ext cx="4110612" cy="1957185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8%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had trouble finding an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affordable place to live near campus</a:t>
            </a:r>
          </a:p>
        </p:txBody>
      </p:sp>
    </p:spTree>
    <p:extLst>
      <p:ext uri="{BB962C8B-B14F-4D97-AF65-F5344CB8AC3E}">
        <p14:creationId xmlns:p14="http://schemas.microsoft.com/office/powerpoint/2010/main" val="2022943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F91510F-9E5A-39C1-0A46-9EC026E87B15}"/>
              </a:ext>
            </a:extLst>
          </p:cNvPr>
          <p:cNvSpPr/>
          <p:nvPr/>
        </p:nvSpPr>
        <p:spPr>
          <a:xfrm>
            <a:off x="183982" y="1143256"/>
            <a:ext cx="4260502" cy="2116009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74%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could not afford rent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3F32A82-7698-3BFF-D735-9706BE52C84F}"/>
              </a:ext>
            </a:extLst>
          </p:cNvPr>
          <p:cNvSpPr/>
          <p:nvPr/>
        </p:nvSpPr>
        <p:spPr>
          <a:xfrm>
            <a:off x="1756787" y="3483075"/>
            <a:ext cx="4110612" cy="2301073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65% </a:t>
            </a:r>
            <a:r>
              <a:rPr lang="en-US" sz="2400" dirty="0">
                <a:solidFill>
                  <a:srgbClr val="000000"/>
                </a:solidFill>
                <a:latin typeface="Aptos" panose="020B0004020202020204" pitchFamily="34" charset="0"/>
              </a:rPr>
              <a:t>needed to be closer to work</a:t>
            </a:r>
            <a:endParaRPr lang="en-US" sz="24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D6C1239-5E0F-D50C-DB1C-E7FD8DA0E5CF}"/>
              </a:ext>
            </a:extLst>
          </p:cNvPr>
          <p:cNvSpPr/>
          <p:nvPr/>
        </p:nvSpPr>
        <p:spPr>
          <a:xfrm>
            <a:off x="7731967" y="1143257"/>
            <a:ext cx="4260502" cy="2116009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Aptos" panose="020B0004020202020204" pitchFamily="34" charset="0"/>
              </a:rPr>
              <a:t>2</a:t>
            </a:r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5%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needed to be closer to school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70AF2A5-9C4A-A16D-D01E-99A308FB242E}"/>
              </a:ext>
            </a:extLst>
          </p:cNvPr>
          <p:cNvSpPr/>
          <p:nvPr/>
        </p:nvSpPr>
        <p:spPr>
          <a:xfrm>
            <a:off x="6096000" y="3483074"/>
            <a:ext cx="4110612" cy="2301073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36%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housing was unsafe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622AC2A-A773-D21D-330F-B548AB27B88D}"/>
              </a:ext>
            </a:extLst>
          </p:cNvPr>
          <p:cNvSpPr txBox="1">
            <a:spLocks/>
          </p:cNvSpPr>
          <p:nvPr/>
        </p:nvSpPr>
        <p:spPr>
          <a:xfrm>
            <a:off x="1586235" y="379122"/>
            <a:ext cx="8778239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Of those who moved</a:t>
            </a:r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 3+ times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DDA487-73E3-38DA-1013-A5A2A534DBA7}"/>
              </a:ext>
            </a:extLst>
          </p:cNvPr>
          <p:cNvSpPr/>
          <p:nvPr/>
        </p:nvSpPr>
        <p:spPr>
          <a:xfrm>
            <a:off x="1586235" y="910178"/>
            <a:ext cx="877824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5046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7DE78D-FE79-4F31-8775-B7D8A8CDD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4" y="5852673"/>
            <a:ext cx="2223247" cy="82328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2BC8EC-D450-5738-141A-4A57CE731656}"/>
              </a:ext>
            </a:extLst>
          </p:cNvPr>
          <p:cNvSpPr txBox="1"/>
          <p:nvPr/>
        </p:nvSpPr>
        <p:spPr>
          <a:xfrm>
            <a:off x="3571111" y="2767280"/>
            <a:ext cx="504978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688856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371BD0-7DA2-6513-E41B-47A5C1AAB951}"/>
              </a:ext>
            </a:extLst>
          </p:cNvPr>
          <p:cNvSpPr txBox="1">
            <a:spLocks/>
          </p:cNvSpPr>
          <p:nvPr/>
        </p:nvSpPr>
        <p:spPr>
          <a:xfrm>
            <a:off x="2929196" y="379122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Overview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6AFA9A-DCCF-F3CA-42A1-200EB464DD59}"/>
              </a:ext>
            </a:extLst>
          </p:cNvPr>
          <p:cNvSpPr txBox="1"/>
          <p:nvPr/>
        </p:nvSpPr>
        <p:spPr>
          <a:xfrm>
            <a:off x="627529" y="1239004"/>
            <a:ext cx="109548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Trellis Research Group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Trellis Company (Trellis) is a nonprofit organization that supports students, families, institutions, and communities through research, outreach, student loan administration, and philanthropy programs.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Student Financial Wellness Survey (SFWS)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The SFWS is a self-reported, online survey that seeks to document the financial well-being and student success indicators of post-secondary students across the nation.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E90A0A-25D2-75C8-4E53-AC45EAF9B22F}"/>
              </a:ext>
            </a:extLst>
          </p:cNvPr>
          <p:cNvSpPr/>
          <p:nvPr/>
        </p:nvSpPr>
        <p:spPr>
          <a:xfrm>
            <a:off x="1586235" y="910178"/>
            <a:ext cx="877824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5221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371BD0-7DA2-6513-E41B-47A5C1AAB951}"/>
              </a:ext>
            </a:extLst>
          </p:cNvPr>
          <p:cNvSpPr txBox="1">
            <a:spLocks/>
          </p:cNvSpPr>
          <p:nvPr/>
        </p:nvSpPr>
        <p:spPr>
          <a:xfrm>
            <a:off x="2929196" y="379122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Overview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E90A0A-25D2-75C8-4E53-AC45EAF9B22F}"/>
              </a:ext>
            </a:extLst>
          </p:cNvPr>
          <p:cNvSpPr/>
          <p:nvPr/>
        </p:nvSpPr>
        <p:spPr>
          <a:xfrm>
            <a:off x="1586235" y="910178"/>
            <a:ext cx="877824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Graphic 7" descr="Group of men outline">
            <a:extLst>
              <a:ext uri="{FF2B5EF4-FFF2-40B4-BE49-F238E27FC236}">
                <a16:creationId xmlns:a16="http://schemas.microsoft.com/office/drawing/2014/main" id="{64484446-91B1-0FBF-B62F-56A3DBB419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03050" y="2119246"/>
            <a:ext cx="1309754" cy="130975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5C465D-8E0A-6430-15D2-A0D7A493F20C}"/>
              </a:ext>
            </a:extLst>
          </p:cNvPr>
          <p:cNvSpPr txBox="1"/>
          <p:nvPr/>
        </p:nvSpPr>
        <p:spPr>
          <a:xfrm>
            <a:off x="1002968" y="3611421"/>
            <a:ext cx="25099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Students Surveyed</a:t>
            </a:r>
          </a:p>
          <a:p>
            <a:pPr algn="ctr"/>
            <a:r>
              <a:rPr lang="en-US" sz="2400" dirty="0"/>
              <a:t>6,322</a:t>
            </a:r>
          </a:p>
        </p:txBody>
      </p:sp>
      <p:pic>
        <p:nvPicPr>
          <p:cNvPr id="11" name="Graphic 10" descr="Clipboard Partially Checked with solid fill">
            <a:extLst>
              <a:ext uri="{FF2B5EF4-FFF2-40B4-BE49-F238E27FC236}">
                <a16:creationId xmlns:a16="http://schemas.microsoft.com/office/drawing/2014/main" id="{35F77F0B-167B-B70E-6F02-E6CFCAA1A5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90511" y="2119247"/>
            <a:ext cx="1309753" cy="1309753"/>
          </a:xfrm>
          <a:prstGeom prst="rect">
            <a:avLst/>
          </a:prstGeom>
        </p:spPr>
      </p:pic>
      <p:pic>
        <p:nvPicPr>
          <p:cNvPr id="13" name="Graphic 12" descr="Rating 3 Star outline">
            <a:extLst>
              <a:ext uri="{FF2B5EF4-FFF2-40B4-BE49-F238E27FC236}">
                <a16:creationId xmlns:a16="http://schemas.microsoft.com/office/drawing/2014/main" id="{E81A6475-BC83-EFFC-E280-AAA66706903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29667" y="2119247"/>
            <a:ext cx="1309753" cy="130975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111440A-DB55-EE20-6A5F-F7AFFF273B08}"/>
              </a:ext>
            </a:extLst>
          </p:cNvPr>
          <p:cNvSpPr txBox="1"/>
          <p:nvPr/>
        </p:nvSpPr>
        <p:spPr>
          <a:xfrm>
            <a:off x="4769365" y="3611421"/>
            <a:ext cx="25520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Student Responses</a:t>
            </a:r>
          </a:p>
          <a:p>
            <a:pPr algn="ctr"/>
            <a:r>
              <a:rPr lang="en-US" sz="2400" dirty="0"/>
              <a:t>509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11440A-DB55-EE20-6A5F-F7AFFF273B08}"/>
              </a:ext>
            </a:extLst>
          </p:cNvPr>
          <p:cNvSpPr txBox="1"/>
          <p:nvPr/>
        </p:nvSpPr>
        <p:spPr>
          <a:xfrm>
            <a:off x="8577889" y="3611421"/>
            <a:ext cx="2013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Response Rate</a:t>
            </a:r>
            <a:br>
              <a:rPr lang="en-US" sz="2400" dirty="0"/>
            </a:br>
            <a:r>
              <a:rPr lang="en-US" sz="2400" dirty="0"/>
              <a:t>8.1%</a:t>
            </a:r>
          </a:p>
        </p:txBody>
      </p:sp>
    </p:spTree>
    <p:extLst>
      <p:ext uri="{BB962C8B-B14F-4D97-AF65-F5344CB8AC3E}">
        <p14:creationId xmlns:p14="http://schemas.microsoft.com/office/powerpoint/2010/main" val="374591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7DE78D-FE79-4F31-8775-B7D8A8CDD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4" y="5763041"/>
            <a:ext cx="2465294" cy="9129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2BC8EC-D450-5738-141A-4A57CE731656}"/>
              </a:ext>
            </a:extLst>
          </p:cNvPr>
          <p:cNvSpPr txBox="1"/>
          <p:nvPr/>
        </p:nvSpPr>
        <p:spPr>
          <a:xfrm>
            <a:off x="2251586" y="2570095"/>
            <a:ext cx="73661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Financial Security</a:t>
            </a:r>
            <a:endParaRPr lang="en-US" sz="4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268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371BD0-7DA2-6513-E41B-47A5C1AAB951}"/>
              </a:ext>
            </a:extLst>
          </p:cNvPr>
          <p:cNvSpPr txBox="1">
            <a:spLocks/>
          </p:cNvSpPr>
          <p:nvPr/>
        </p:nvSpPr>
        <p:spPr>
          <a:xfrm>
            <a:off x="1586235" y="379122"/>
            <a:ext cx="8778239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Understanding Our Students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E90A0A-25D2-75C8-4E53-AC45EAF9B22F}"/>
              </a:ext>
            </a:extLst>
          </p:cNvPr>
          <p:cNvSpPr/>
          <p:nvPr/>
        </p:nvSpPr>
        <p:spPr>
          <a:xfrm>
            <a:off x="1586235" y="910178"/>
            <a:ext cx="877824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F269093-F41D-989F-0D36-A1E6DDC1EBB9}"/>
              </a:ext>
            </a:extLst>
          </p:cNvPr>
          <p:cNvSpPr/>
          <p:nvPr/>
        </p:nvSpPr>
        <p:spPr>
          <a:xfrm>
            <a:off x="410547" y="1205566"/>
            <a:ext cx="4260502" cy="1276377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66%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respondents work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905967D-3ABD-F3EE-09D5-13C38965A9A2}"/>
              </a:ext>
            </a:extLst>
          </p:cNvPr>
          <p:cNvSpPr/>
          <p:nvPr/>
        </p:nvSpPr>
        <p:spPr>
          <a:xfrm>
            <a:off x="3687984" y="2677586"/>
            <a:ext cx="4260502" cy="1276377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22%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have two or more jobs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42E7251-DE8E-C45B-F088-2D55F1E853AC}"/>
              </a:ext>
            </a:extLst>
          </p:cNvPr>
          <p:cNvSpPr/>
          <p:nvPr/>
        </p:nvSpPr>
        <p:spPr>
          <a:xfrm>
            <a:off x="655056" y="4205689"/>
            <a:ext cx="4260502" cy="1276377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43%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work 40+ hours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per week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61DE2E4-F9F5-537E-EA8F-322BEDDC58EF}"/>
              </a:ext>
            </a:extLst>
          </p:cNvPr>
          <p:cNvSpPr/>
          <p:nvPr/>
        </p:nvSpPr>
        <p:spPr>
          <a:xfrm>
            <a:off x="7347258" y="4139089"/>
            <a:ext cx="4260502" cy="1276377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57%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are independent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3C9DB50-6A43-0E56-399E-1E2808E39C2B}"/>
              </a:ext>
            </a:extLst>
          </p:cNvPr>
          <p:cNvSpPr/>
          <p:nvPr/>
        </p:nvSpPr>
        <p:spPr>
          <a:xfrm>
            <a:off x="7347258" y="1262362"/>
            <a:ext cx="4260502" cy="1276377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24%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area parent, primary caregiver, or legal guardian to any children</a:t>
            </a:r>
            <a:endParaRPr lang="en-US" sz="18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78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F91510F-9E5A-39C1-0A46-9EC026E87B15}"/>
              </a:ext>
            </a:extLst>
          </p:cNvPr>
          <p:cNvSpPr/>
          <p:nvPr/>
        </p:nvSpPr>
        <p:spPr>
          <a:xfrm>
            <a:off x="410547" y="560122"/>
            <a:ext cx="4260502" cy="2116009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72%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experienced financial difficulties or challenges while in college.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3F32A82-7698-3BFF-D735-9706BE52C84F}"/>
              </a:ext>
            </a:extLst>
          </p:cNvPr>
          <p:cNvSpPr/>
          <p:nvPr/>
        </p:nvSpPr>
        <p:spPr>
          <a:xfrm>
            <a:off x="4222820" y="3340154"/>
            <a:ext cx="4110612" cy="2301073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65%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would have trouble getting $500 in cash or credit in order to meet an unexpected need within the next month.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D6C1239-5E0F-D50C-DB1C-E7FD8DA0E5CF}"/>
              </a:ext>
            </a:extLst>
          </p:cNvPr>
          <p:cNvSpPr/>
          <p:nvPr/>
        </p:nvSpPr>
        <p:spPr>
          <a:xfrm>
            <a:off x="7520951" y="560122"/>
            <a:ext cx="4260502" cy="2116009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60%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worry about being able to pay thei</a:t>
            </a:r>
            <a:r>
              <a:rPr lang="en-US" sz="2400" dirty="0">
                <a:solidFill>
                  <a:srgbClr val="000000"/>
                </a:solidFill>
                <a:latin typeface="Aptos" panose="020B0004020202020204" pitchFamily="34" charset="0"/>
              </a:rPr>
              <a:t>r current monthly expenses.</a:t>
            </a:r>
            <a:endParaRPr lang="en-US" sz="24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pic>
        <p:nvPicPr>
          <p:cNvPr id="9" name="Graphic 8" descr="Money outline">
            <a:extLst>
              <a:ext uri="{FF2B5EF4-FFF2-40B4-BE49-F238E27FC236}">
                <a16:creationId xmlns:a16="http://schemas.microsoft.com/office/drawing/2014/main" id="{3E4BE6A4-E6F7-54C3-8E6B-6B170CCDE0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96237" y="3586430"/>
            <a:ext cx="1627833" cy="1627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481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371BD0-7DA2-6513-E41B-47A5C1AAB951}"/>
              </a:ext>
            </a:extLst>
          </p:cNvPr>
          <p:cNvSpPr txBox="1">
            <a:spLocks/>
          </p:cNvSpPr>
          <p:nvPr/>
        </p:nvSpPr>
        <p:spPr>
          <a:xfrm>
            <a:off x="618564" y="298738"/>
            <a:ext cx="10954871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Since January 1, 2025, approximately how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many times did you run out of money?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E90A0A-25D2-75C8-4E53-AC45EAF9B22F}"/>
              </a:ext>
            </a:extLst>
          </p:cNvPr>
          <p:cNvSpPr/>
          <p:nvPr/>
        </p:nvSpPr>
        <p:spPr>
          <a:xfrm>
            <a:off x="618563" y="1382451"/>
            <a:ext cx="10826509" cy="7456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8A36B36-EEFC-0634-0C02-09AFDE24B0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9009022"/>
              </p:ext>
            </p:extLst>
          </p:nvPr>
        </p:nvGraphicFramePr>
        <p:xfrm>
          <a:off x="2306616" y="1461880"/>
          <a:ext cx="7450402" cy="4322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2002DC2-01ED-D631-57B6-7F4849D9E098}"/>
              </a:ext>
            </a:extLst>
          </p:cNvPr>
          <p:cNvSpPr txBox="1"/>
          <p:nvPr/>
        </p:nvSpPr>
        <p:spPr>
          <a:xfrm>
            <a:off x="5111087" y="2944373"/>
            <a:ext cx="22029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60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pPr algn="ctr"/>
            <a:r>
              <a:rPr lang="en-US" sz="4400" dirty="0"/>
              <a:t>453</a:t>
            </a:r>
          </a:p>
          <a:p>
            <a:pPr algn="ctr"/>
            <a:r>
              <a:rPr lang="en-US" sz="4400" dirty="0"/>
              <a:t>Students</a:t>
            </a:r>
          </a:p>
        </p:txBody>
      </p:sp>
    </p:spTree>
    <p:extLst>
      <p:ext uri="{BB962C8B-B14F-4D97-AF65-F5344CB8AC3E}">
        <p14:creationId xmlns:p14="http://schemas.microsoft.com/office/powerpoint/2010/main" val="173353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categoryEl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F91510F-9E5A-39C1-0A46-9EC026E87B15}"/>
              </a:ext>
            </a:extLst>
          </p:cNvPr>
          <p:cNvSpPr/>
          <p:nvPr/>
        </p:nvSpPr>
        <p:spPr>
          <a:xfrm>
            <a:off x="2852295" y="1958300"/>
            <a:ext cx="6733831" cy="2214739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64% </a:t>
            </a:r>
            <a:r>
              <a:rPr lang="en-US" sz="36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know how they will pay for college next semester.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92073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DE760F-DA42-40BC-8740-B727609EAA3A}"/>
              </a:ext>
            </a:extLst>
          </p:cNvPr>
          <p:cNvSpPr/>
          <p:nvPr/>
        </p:nvSpPr>
        <p:spPr>
          <a:xfrm>
            <a:off x="0" y="5878286"/>
            <a:ext cx="12192000" cy="979714"/>
          </a:xfrm>
          <a:prstGeom prst="rect">
            <a:avLst/>
          </a:prstGeom>
          <a:gradFill>
            <a:gsLst>
              <a:gs pos="0">
                <a:srgbClr val="003C71"/>
              </a:gs>
              <a:gs pos="100000">
                <a:srgbClr val="00203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FC540-0844-4E4B-A557-D0292217A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021207"/>
            <a:ext cx="3914792" cy="5997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371BD0-7DA2-6513-E41B-47A5C1AAB951}"/>
              </a:ext>
            </a:extLst>
          </p:cNvPr>
          <p:cNvSpPr txBox="1">
            <a:spLocks/>
          </p:cNvSpPr>
          <p:nvPr/>
        </p:nvSpPr>
        <p:spPr>
          <a:xfrm>
            <a:off x="1586235" y="379122"/>
            <a:ext cx="8778239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Methods to pay for college: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E90A0A-25D2-75C8-4E53-AC45EAF9B22F}"/>
              </a:ext>
            </a:extLst>
          </p:cNvPr>
          <p:cNvSpPr/>
          <p:nvPr/>
        </p:nvSpPr>
        <p:spPr>
          <a:xfrm>
            <a:off x="1586235" y="910178"/>
            <a:ext cx="877824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FC2FA3E-8055-7C35-1556-C575E9452520}"/>
              </a:ext>
            </a:extLst>
          </p:cNvPr>
          <p:cNvSpPr/>
          <p:nvPr/>
        </p:nvSpPr>
        <p:spPr>
          <a:xfrm>
            <a:off x="440841" y="1312122"/>
            <a:ext cx="2290788" cy="1447261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58% 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Pell Grant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952C33A-29CB-6B85-C02D-6D91D3FAFA0F}"/>
              </a:ext>
            </a:extLst>
          </p:cNvPr>
          <p:cNvSpPr/>
          <p:nvPr/>
        </p:nvSpPr>
        <p:spPr>
          <a:xfrm>
            <a:off x="2593548" y="2671978"/>
            <a:ext cx="2423327" cy="1447261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42% 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Current Income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EBF582F-52FB-60A1-0151-F5E8546237BA}"/>
              </a:ext>
            </a:extLst>
          </p:cNvPr>
          <p:cNvSpPr/>
          <p:nvPr/>
        </p:nvSpPr>
        <p:spPr>
          <a:xfrm>
            <a:off x="5016876" y="4119239"/>
            <a:ext cx="2290788" cy="1447261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34% 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Savings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AF1BD1-EF84-548D-3FC8-1FE7CFBCAD5E}"/>
              </a:ext>
            </a:extLst>
          </p:cNvPr>
          <p:cNvSpPr/>
          <p:nvPr/>
        </p:nvSpPr>
        <p:spPr>
          <a:xfrm>
            <a:off x="7307664" y="2671977"/>
            <a:ext cx="2290788" cy="1447261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28% 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Scholarships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01090CB-1B5C-D0DA-57A3-7ACFB8F295A8}"/>
              </a:ext>
            </a:extLst>
          </p:cNvPr>
          <p:cNvSpPr/>
          <p:nvPr/>
        </p:nvSpPr>
        <p:spPr>
          <a:xfrm>
            <a:off x="9460371" y="1224716"/>
            <a:ext cx="2290788" cy="1447261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26% </a:t>
            </a: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Loans</a:t>
            </a:r>
          </a:p>
        </p:txBody>
      </p:sp>
    </p:spTree>
    <p:extLst>
      <p:ext uri="{BB962C8B-B14F-4D97-AF65-F5344CB8AC3E}">
        <p14:creationId xmlns:p14="http://schemas.microsoft.com/office/powerpoint/2010/main" val="2862401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843</Words>
  <Application>Microsoft Office PowerPoint</Application>
  <PresentationFormat>Widescreen</PresentationFormat>
  <Paragraphs>136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Perez</dc:creator>
  <cp:lastModifiedBy>Laura Wichman</cp:lastModifiedBy>
  <cp:revision>79</cp:revision>
  <dcterms:created xsi:type="dcterms:W3CDTF">2025-09-17T19:44:19Z</dcterms:created>
  <dcterms:modified xsi:type="dcterms:W3CDTF">2026-03-23T14:30:10Z</dcterms:modified>
</cp:coreProperties>
</file>