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7" r:id="rId3"/>
    <p:sldId id="296" r:id="rId4"/>
    <p:sldId id="265" r:id="rId5"/>
    <p:sldId id="294" r:id="rId6"/>
    <p:sldId id="276" r:id="rId7"/>
    <p:sldId id="277" r:id="rId8"/>
    <p:sldId id="278" r:id="rId9"/>
    <p:sldId id="297" r:id="rId10"/>
    <p:sldId id="299" r:id="rId11"/>
    <p:sldId id="286" r:id="rId12"/>
    <p:sldId id="295" r:id="rId13"/>
    <p:sldId id="29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873" autoAdjust="0"/>
  </p:normalViewPr>
  <p:slideViewPr>
    <p:cSldViewPr snapToGrid="0">
      <p:cViewPr varScale="1">
        <p:scale>
          <a:sx n="100" d="100"/>
          <a:sy n="100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c-homes.mclennan.edu\iedata\Presentations\2021-22\data\Reten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c-homes.mclennan.edu\iedata\Presentations\2021-22\data\Reten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c-homes.mclennan.edu\iedata\Presentations\2021-22\data\Retent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N:\Presentations\2021-22\data\Reten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c-homes.mclennan.edu\iedata\Presentations\2021-22\data\Reten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c-homes.mclennan.edu\iedata\Presentations\2021-22\data\Reten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c-homes.mclennan.edu\iedata\Presentations\2021-22\data\Reten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overall!$A$2</c:f>
              <c:strCache>
                <c:ptCount val="1"/>
                <c:pt idx="0">
                  <c:v>Fall to Fall Retention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overall!$G$1:$L$1</c:f>
              <c:strCache>
                <c:ptCount val="5"/>
                <c:pt idx="0">
                  <c:v>Fall 2016</c:v>
                </c:pt>
                <c:pt idx="1">
                  <c:v>Fall 2017</c:v>
                </c:pt>
                <c:pt idx="2">
                  <c:v>Fall 2018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overall!$G$2:$L$2</c:f>
              <c:numCache>
                <c:formatCode>0.0%</c:formatCode>
                <c:ptCount val="5"/>
                <c:pt idx="0">
                  <c:v>0.53</c:v>
                </c:pt>
                <c:pt idx="1">
                  <c:v>0.54300000000000004</c:v>
                </c:pt>
                <c:pt idx="2">
                  <c:v>0.52200000000000002</c:v>
                </c:pt>
                <c:pt idx="3">
                  <c:v>0.50900000000000001</c:v>
                </c:pt>
                <c:pt idx="4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7-44D6-A99B-8AE9D7B99A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5080543"/>
        <c:axId val="1155073055"/>
      </c:barChart>
      <c:catAx>
        <c:axId val="115508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073055"/>
        <c:crosses val="autoZero"/>
        <c:auto val="1"/>
        <c:lblAlgn val="ctr"/>
        <c:lblOffset val="100"/>
        <c:noMultiLvlLbl val="0"/>
      </c:catAx>
      <c:valAx>
        <c:axId val="11550730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08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African-American Females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femaleXethnic!$A$43</c:f>
              <c:strCache>
                <c:ptCount val="1"/>
                <c:pt idx="0">
                  <c:v>African-American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femaleXethnic!$H$42:$L$42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femaleXethnic!$H$43:$L$43</c:f>
              <c:numCache>
                <c:formatCode>0.0%</c:formatCode>
                <c:ptCount val="5"/>
                <c:pt idx="0">
                  <c:v>0.371</c:v>
                </c:pt>
                <c:pt idx="1">
                  <c:v>0.374</c:v>
                </c:pt>
                <c:pt idx="2">
                  <c:v>0.43700000000000006</c:v>
                </c:pt>
                <c:pt idx="3">
                  <c:v>0.40600000000000003</c:v>
                </c:pt>
                <c:pt idx="4">
                  <c:v>0.35599999999999998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6-4167-A9FE-C38154F8FBE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145119"/>
        <c:axId val="212144287"/>
      </c:lineChart>
      <c:catAx>
        <c:axId val="21214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4287"/>
        <c:crosses val="autoZero"/>
        <c:auto val="1"/>
        <c:lblAlgn val="ctr"/>
        <c:lblOffset val="100"/>
        <c:noMultiLvlLbl val="0"/>
      </c:catAx>
      <c:valAx>
        <c:axId val="2121442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Hispanic</a:t>
            </a:r>
            <a:r>
              <a:rPr lang="en-US" sz="1600" baseline="0" dirty="0" smtClean="0"/>
              <a:t> Females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femaleXethnic!$A$44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femaleXethnic!$H$42:$L$42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femaleXethnic!$H$44:$L$44</c:f>
              <c:numCache>
                <c:formatCode>0.0%</c:formatCode>
                <c:ptCount val="5"/>
                <c:pt idx="0">
                  <c:v>0.56100000000000005</c:v>
                </c:pt>
                <c:pt idx="1">
                  <c:v>0.65700000000000003</c:v>
                </c:pt>
                <c:pt idx="2">
                  <c:v>0.55200000000000005</c:v>
                </c:pt>
                <c:pt idx="3">
                  <c:v>0.56600000000000006</c:v>
                </c:pt>
                <c:pt idx="4">
                  <c:v>0.59299999999999997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42-43A2-BB9B-847B02E4419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145119"/>
        <c:axId val="212144287"/>
      </c:lineChart>
      <c:catAx>
        <c:axId val="21214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4287"/>
        <c:crosses val="autoZero"/>
        <c:auto val="1"/>
        <c:lblAlgn val="ctr"/>
        <c:lblOffset val="100"/>
        <c:noMultiLvlLbl val="0"/>
      </c:catAx>
      <c:valAx>
        <c:axId val="21214428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1214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White Females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femaleXethnic!$A$45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femaleXethnic!$H$42:$L$42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femaleXethnic!$H$45:$L$45</c:f>
              <c:numCache>
                <c:formatCode>0.0%</c:formatCode>
                <c:ptCount val="5"/>
                <c:pt idx="0">
                  <c:v>0.56599999999999995</c:v>
                </c:pt>
                <c:pt idx="1">
                  <c:v>0.58299999999999996</c:v>
                </c:pt>
                <c:pt idx="2">
                  <c:v>0.56600000000000006</c:v>
                </c:pt>
                <c:pt idx="3">
                  <c:v>0.58200000000000007</c:v>
                </c:pt>
                <c:pt idx="4">
                  <c:v>0.52100000000000002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CF-40AE-ACA8-19EFBD4AF8F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145119"/>
        <c:axId val="212144287"/>
      </c:lineChart>
      <c:catAx>
        <c:axId val="21214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4287"/>
        <c:crosses val="autoZero"/>
        <c:auto val="1"/>
        <c:lblAlgn val="ctr"/>
        <c:lblOffset val="100"/>
        <c:noMultiLvlLbl val="0"/>
      </c:catAx>
      <c:valAx>
        <c:axId val="21214428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1214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gradTransRate!$A$29</c:f>
              <c:strCache>
                <c:ptCount val="1"/>
                <c:pt idx="0">
                  <c:v>3 Year Graduation Rate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gradTransRate!$F$28:$J$28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gradTransRate!$F$29:$J$29</c:f>
              <c:numCache>
                <c:formatCode>0.0%</c:formatCode>
                <c:ptCount val="5"/>
                <c:pt idx="0">
                  <c:v>0.23599999999999999</c:v>
                </c:pt>
                <c:pt idx="1">
                  <c:v>0.20899999999999999</c:v>
                </c:pt>
                <c:pt idx="2">
                  <c:v>0.20600000000000002</c:v>
                </c:pt>
                <c:pt idx="3">
                  <c:v>0.222</c:v>
                </c:pt>
                <c:pt idx="4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C-4DD3-B40F-20436581EADB}"/>
            </c:ext>
          </c:extLst>
        </c:ser>
        <c:ser>
          <c:idx val="1"/>
          <c:order val="1"/>
          <c:tx>
            <c:strRef>
              <c:f>gradTransRate!$A$30</c:f>
              <c:strCache>
                <c:ptCount val="1"/>
                <c:pt idx="0">
                  <c:v>3 Year Transfer Rate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gradTransRate!$F$28:$J$28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gradTransRate!$F$30:$J$30</c:f>
              <c:numCache>
                <c:formatCode>0.0%</c:formatCode>
                <c:ptCount val="5"/>
                <c:pt idx="0">
                  <c:v>0.13</c:v>
                </c:pt>
                <c:pt idx="1">
                  <c:v>0.151</c:v>
                </c:pt>
                <c:pt idx="2">
                  <c:v>0.13600000000000001</c:v>
                </c:pt>
                <c:pt idx="3">
                  <c:v>0.11199999999999999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C-4DD3-B40F-20436581E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9401496"/>
        <c:axId val="499401888"/>
      </c:barChart>
      <c:lineChart>
        <c:grouping val="standard"/>
        <c:varyColors val="0"/>
        <c:ser>
          <c:idx val="2"/>
          <c:order val="2"/>
          <c:tx>
            <c:strRef>
              <c:f>gradTransRate!$A$31</c:f>
              <c:strCache>
                <c:ptCount val="1"/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gradTransRate!$F$28:$J$28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gradTransRate!$F$31:$J$31</c:f>
              <c:numCache>
                <c:formatCode>0.0%</c:formatCode>
                <c:ptCount val="5"/>
                <c:pt idx="0">
                  <c:v>0.36599999999999999</c:v>
                </c:pt>
                <c:pt idx="1">
                  <c:v>0.36</c:v>
                </c:pt>
                <c:pt idx="2">
                  <c:v>0.34200000000000003</c:v>
                </c:pt>
                <c:pt idx="3">
                  <c:v>0.33399999999999996</c:v>
                </c:pt>
                <c:pt idx="4">
                  <c:v>0.28200000000000003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0C-4DD3-B40F-20436581E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401496"/>
        <c:axId val="499401888"/>
      </c:lineChart>
      <c:catAx>
        <c:axId val="49940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401888"/>
        <c:crosses val="autoZero"/>
        <c:auto val="1"/>
        <c:lblAlgn val="ctr"/>
        <c:lblOffset val="100"/>
        <c:noMultiLvlLbl val="0"/>
      </c:catAx>
      <c:valAx>
        <c:axId val="499401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40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African-American Males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gradTransRate_maleXethnic!$A$2</c:f>
              <c:strCache>
                <c:ptCount val="1"/>
                <c:pt idx="0">
                  <c:v>3 Year Graduation Rate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gradTransRate_maleXethnic!$F$1:$J$1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gradTransRate_maleXethnic!$F$2:$J$2</c:f>
              <c:numCache>
                <c:formatCode>0.0%</c:formatCode>
                <c:ptCount val="5"/>
                <c:pt idx="0">
                  <c:v>0.104</c:v>
                </c:pt>
                <c:pt idx="1">
                  <c:v>5.6000000000000001E-2</c:v>
                </c:pt>
                <c:pt idx="2">
                  <c:v>0.158</c:v>
                </c:pt>
                <c:pt idx="3">
                  <c:v>9.8000000000000004E-2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4-4755-8B95-BA13E43DDE51}"/>
            </c:ext>
          </c:extLst>
        </c:ser>
        <c:ser>
          <c:idx val="1"/>
          <c:order val="1"/>
          <c:tx>
            <c:strRef>
              <c:f>gradTransRate_maleXethnic!$A$3</c:f>
              <c:strCache>
                <c:ptCount val="1"/>
                <c:pt idx="0">
                  <c:v>3 Year Transfer Rate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gradTransRate_maleXethnic!$F$1:$J$1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gradTransRate_maleXethnic!$F$3:$J$3</c:f>
              <c:numCache>
                <c:formatCode>0.0%</c:formatCode>
                <c:ptCount val="5"/>
                <c:pt idx="0">
                  <c:v>0.14299999999999999</c:v>
                </c:pt>
                <c:pt idx="1">
                  <c:v>0.183</c:v>
                </c:pt>
                <c:pt idx="2">
                  <c:v>8.8000000000000009E-2</c:v>
                </c:pt>
                <c:pt idx="3">
                  <c:v>0.18099999999999999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4-4755-8B95-BA13E43DDE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8695712"/>
        <c:axId val="498696104"/>
      </c:barChart>
      <c:lineChart>
        <c:grouping val="standard"/>
        <c:varyColors val="0"/>
        <c:ser>
          <c:idx val="2"/>
          <c:order val="2"/>
          <c:tx>
            <c:strRef>
              <c:f>gradTransRate_maleXethnic!$A$4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gradTransRate_maleXethnic!$F$1:$J$1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gradTransRate_maleXethnic!$F$4:$J$4</c:f>
              <c:numCache>
                <c:formatCode>0.0%</c:formatCode>
                <c:ptCount val="5"/>
                <c:pt idx="0">
                  <c:v>0.247</c:v>
                </c:pt>
                <c:pt idx="1">
                  <c:v>0.23899999999999999</c:v>
                </c:pt>
                <c:pt idx="2">
                  <c:v>0.246</c:v>
                </c:pt>
                <c:pt idx="3">
                  <c:v>0.27900000000000003</c:v>
                </c:pt>
                <c:pt idx="4">
                  <c:v>0.24299999999999999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D4-4755-8B95-BA13E43DDE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8695712"/>
        <c:axId val="498696104"/>
      </c:lineChart>
      <c:catAx>
        <c:axId val="4986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96104"/>
        <c:crosses val="autoZero"/>
        <c:auto val="1"/>
        <c:lblAlgn val="ctr"/>
        <c:lblOffset val="100"/>
        <c:noMultiLvlLbl val="0"/>
      </c:catAx>
      <c:valAx>
        <c:axId val="49869610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957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Hispanic Males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gradTransRate_maleXethnic!$L$2</c:f>
              <c:strCache>
                <c:ptCount val="1"/>
                <c:pt idx="0">
                  <c:v>3 Year Graduation Rate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gradTransRate_maleXethnic!$Q$1:$U$1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gradTransRate_maleXethnic!$Q$2:$U$2</c:f>
              <c:numCache>
                <c:formatCode>0.0%</c:formatCode>
                <c:ptCount val="5"/>
                <c:pt idx="0">
                  <c:v>0.25600000000000001</c:v>
                </c:pt>
                <c:pt idx="1">
                  <c:v>0.20399999999999999</c:v>
                </c:pt>
                <c:pt idx="2">
                  <c:v>0.21299999999999999</c:v>
                </c:pt>
                <c:pt idx="3">
                  <c:v>0.251</c:v>
                </c:pt>
                <c:pt idx="4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9-4650-99B3-9CC120D239E0}"/>
            </c:ext>
          </c:extLst>
        </c:ser>
        <c:ser>
          <c:idx val="1"/>
          <c:order val="1"/>
          <c:tx>
            <c:strRef>
              <c:f>gradTransRate_maleXethnic!$L$3</c:f>
              <c:strCache>
                <c:ptCount val="1"/>
                <c:pt idx="0">
                  <c:v>3 Year Transfer Rate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gradTransRate_maleXethnic!$Q$1:$U$1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gradTransRate_maleXethnic!$Q$3:$U$3</c:f>
              <c:numCache>
                <c:formatCode>0.0%</c:formatCode>
                <c:ptCount val="5"/>
                <c:pt idx="0">
                  <c:v>0.1</c:v>
                </c:pt>
                <c:pt idx="1">
                  <c:v>0.14699999999999999</c:v>
                </c:pt>
                <c:pt idx="2">
                  <c:v>0.13600000000000001</c:v>
                </c:pt>
                <c:pt idx="3">
                  <c:v>7.6999999999999999E-2</c:v>
                </c:pt>
                <c:pt idx="4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C9-4650-99B3-9CC120D239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8696888"/>
        <c:axId val="498697280"/>
      </c:barChart>
      <c:lineChart>
        <c:grouping val="standard"/>
        <c:varyColors val="0"/>
        <c:ser>
          <c:idx val="2"/>
          <c:order val="2"/>
          <c:tx>
            <c:strRef>
              <c:f>gradTransRate_maleXethnic!$L$4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gradTransRate_maleXethnic!$Q$1:$U$1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gradTransRate_maleXethnic!$Q$4:$U$4</c:f>
              <c:numCache>
                <c:formatCode>0.0%</c:formatCode>
                <c:ptCount val="5"/>
                <c:pt idx="0">
                  <c:v>0.35599999999999998</c:v>
                </c:pt>
                <c:pt idx="1">
                  <c:v>0.35099999999999998</c:v>
                </c:pt>
                <c:pt idx="2">
                  <c:v>0.34899999999999998</c:v>
                </c:pt>
                <c:pt idx="3">
                  <c:v>0.32800000000000001</c:v>
                </c:pt>
                <c:pt idx="4">
                  <c:v>0.246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C9-4650-99B3-9CC120D239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8696888"/>
        <c:axId val="498697280"/>
      </c:lineChart>
      <c:catAx>
        <c:axId val="49869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97280"/>
        <c:crosses val="autoZero"/>
        <c:auto val="1"/>
        <c:lblAlgn val="ctr"/>
        <c:lblOffset val="100"/>
        <c:noMultiLvlLbl val="0"/>
      </c:catAx>
      <c:valAx>
        <c:axId val="49869728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986968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White 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gradTransRate_maleXethnic!$W$2</c:f>
              <c:strCache>
                <c:ptCount val="1"/>
                <c:pt idx="0">
                  <c:v>3 Year Graduation Rate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gradTransRate_maleXethnic!$AB$1:$AF$1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gradTransRate_maleXethnic!$AB$2:$AF$2</c:f>
              <c:numCache>
                <c:formatCode>0.0%</c:formatCode>
                <c:ptCount val="5"/>
                <c:pt idx="0">
                  <c:v>0.23799999999999999</c:v>
                </c:pt>
                <c:pt idx="1">
                  <c:v>0.22700000000000001</c:v>
                </c:pt>
                <c:pt idx="2">
                  <c:v>0.22</c:v>
                </c:pt>
                <c:pt idx="3">
                  <c:v>0.23899999999999999</c:v>
                </c:pt>
                <c:pt idx="4">
                  <c:v>0.21600000000000003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3-4A56-8D38-BAEE84CE8FB9}"/>
            </c:ext>
          </c:extLst>
        </c:ser>
        <c:ser>
          <c:idx val="1"/>
          <c:order val="1"/>
          <c:tx>
            <c:strRef>
              <c:f>gradTransRate_maleXethnic!$W$3</c:f>
              <c:strCache>
                <c:ptCount val="1"/>
                <c:pt idx="0">
                  <c:v>3 Year Transfer Rate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gradTransRate_maleXethnic!$AB$1:$AF$1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gradTransRate_maleXethnic!$AB$3:$AF$3</c:f>
              <c:numCache>
                <c:formatCode>0.0%</c:formatCode>
                <c:ptCount val="5"/>
                <c:pt idx="0">
                  <c:v>0.20499999999999999</c:v>
                </c:pt>
                <c:pt idx="1">
                  <c:v>0.16800000000000001</c:v>
                </c:pt>
                <c:pt idx="2">
                  <c:v>0.19699999999999998</c:v>
                </c:pt>
                <c:pt idx="3">
                  <c:v>0.187</c:v>
                </c:pt>
                <c:pt idx="4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3-4A56-8D38-BAEE84CE8F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8698064"/>
        <c:axId val="498698456"/>
      </c:barChart>
      <c:lineChart>
        <c:grouping val="standard"/>
        <c:varyColors val="0"/>
        <c:ser>
          <c:idx val="2"/>
          <c:order val="2"/>
          <c:tx>
            <c:strRef>
              <c:f>gradTransRate_maleXethnic!$W$4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gradTransRate_maleXethnic!$AB$1:$AF$1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gradTransRate_maleXethnic!$AB$4:$AF$4</c:f>
              <c:numCache>
                <c:formatCode>0.0%</c:formatCode>
                <c:ptCount val="5"/>
                <c:pt idx="0">
                  <c:v>0.44299999999999995</c:v>
                </c:pt>
                <c:pt idx="1">
                  <c:v>0.39500000000000002</c:v>
                </c:pt>
                <c:pt idx="2">
                  <c:v>0.41699999999999998</c:v>
                </c:pt>
                <c:pt idx="3">
                  <c:v>0.42599999999999999</c:v>
                </c:pt>
                <c:pt idx="4">
                  <c:v>0.34400000000000003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C3-4A56-8D38-BAEE84CE8F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8698064"/>
        <c:axId val="498698456"/>
      </c:lineChart>
      <c:catAx>
        <c:axId val="49869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98456"/>
        <c:crosses val="autoZero"/>
        <c:auto val="1"/>
        <c:lblAlgn val="ctr"/>
        <c:lblOffset val="100"/>
        <c:noMultiLvlLbl val="0"/>
      </c:catAx>
      <c:valAx>
        <c:axId val="498698456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986980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African-American Females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gradTransRate_femaleXethnic!$A$2</c:f>
              <c:strCache>
                <c:ptCount val="1"/>
                <c:pt idx="0">
                  <c:v>3 Year Graduation Rate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gradTransRate_femaleXethnic!$F$1:$J$1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gradTransRate_femaleXethnic!$F$2:$J$2</c:f>
              <c:numCache>
                <c:formatCode>0.0%</c:formatCode>
                <c:ptCount val="5"/>
                <c:pt idx="0">
                  <c:v>0.14699999999999999</c:v>
                </c:pt>
                <c:pt idx="1">
                  <c:v>7.0999999999999994E-2</c:v>
                </c:pt>
                <c:pt idx="2">
                  <c:v>0.129</c:v>
                </c:pt>
                <c:pt idx="3">
                  <c:v>7.1999999999999995E-2</c:v>
                </c:pt>
                <c:pt idx="4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B-4552-9A75-715B2A8CD5B3}"/>
            </c:ext>
          </c:extLst>
        </c:ser>
        <c:ser>
          <c:idx val="1"/>
          <c:order val="1"/>
          <c:tx>
            <c:strRef>
              <c:f>gradTransRate_femaleXethnic!$A$3</c:f>
              <c:strCache>
                <c:ptCount val="1"/>
                <c:pt idx="0">
                  <c:v>3 Year Transfer Rate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gradTransRate_femaleXethnic!$F$1:$J$1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gradTransRate_femaleXethnic!$F$3:$J$3</c:f>
              <c:numCache>
                <c:formatCode>0.0%</c:formatCode>
                <c:ptCount val="5"/>
                <c:pt idx="0">
                  <c:v>0.08</c:v>
                </c:pt>
                <c:pt idx="1">
                  <c:v>0.17799999999999999</c:v>
                </c:pt>
                <c:pt idx="2">
                  <c:v>8.5999999999999993E-2</c:v>
                </c:pt>
                <c:pt idx="3">
                  <c:v>0.108</c:v>
                </c:pt>
                <c:pt idx="4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B-4552-9A75-715B2A8CD5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8695712"/>
        <c:axId val="498696104"/>
      </c:barChart>
      <c:lineChart>
        <c:grouping val="standard"/>
        <c:varyColors val="0"/>
        <c:ser>
          <c:idx val="2"/>
          <c:order val="2"/>
          <c:tx>
            <c:strRef>
              <c:f>gradTransRate_femaleXethnic!$A$4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gradTransRate_femaleXethnic!$F$1:$J$1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gradTransRate_femaleXethnic!$F$4:$J$4</c:f>
              <c:numCache>
                <c:formatCode>0.0%</c:formatCode>
                <c:ptCount val="5"/>
                <c:pt idx="0">
                  <c:v>0.22699999999999998</c:v>
                </c:pt>
                <c:pt idx="1">
                  <c:v>0.249</c:v>
                </c:pt>
                <c:pt idx="2">
                  <c:v>0.215</c:v>
                </c:pt>
                <c:pt idx="3">
                  <c:v>0.18</c:v>
                </c:pt>
                <c:pt idx="4">
                  <c:v>0.253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7B-4552-9A75-715B2A8CD5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8695712"/>
        <c:axId val="498696104"/>
      </c:lineChart>
      <c:catAx>
        <c:axId val="4986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96104"/>
        <c:crosses val="autoZero"/>
        <c:auto val="1"/>
        <c:lblAlgn val="ctr"/>
        <c:lblOffset val="100"/>
        <c:noMultiLvlLbl val="0"/>
      </c:catAx>
      <c:valAx>
        <c:axId val="49869610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957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Hispanic Females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gradTransRate_femaleXethnic!$L$2</c:f>
              <c:strCache>
                <c:ptCount val="1"/>
                <c:pt idx="0">
                  <c:v>3 Year Graduation Rate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gradTransRate_femaleXethnic!$Q$1:$U$1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gradTransRate_femaleXethnic!$Q$2:$U$2</c:f>
              <c:numCache>
                <c:formatCode>0.0%</c:formatCode>
                <c:ptCount val="5"/>
                <c:pt idx="0">
                  <c:v>0.30599999999999999</c:v>
                </c:pt>
                <c:pt idx="1">
                  <c:v>0.23899999999999999</c:v>
                </c:pt>
                <c:pt idx="2">
                  <c:v>0.249</c:v>
                </c:pt>
                <c:pt idx="3">
                  <c:v>0.255</c:v>
                </c:pt>
                <c:pt idx="4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0-478B-A2B0-85AFA67C1E8C}"/>
            </c:ext>
          </c:extLst>
        </c:ser>
        <c:ser>
          <c:idx val="1"/>
          <c:order val="1"/>
          <c:tx>
            <c:strRef>
              <c:f>gradTransRate_femaleXethnic!$L$3</c:f>
              <c:strCache>
                <c:ptCount val="1"/>
                <c:pt idx="0">
                  <c:v>3 Year Transfer Rate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gradTransRate_femaleXethnic!$Q$1:$U$1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gradTransRate_femaleXethnic!$Q$3:$U$3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8.2000000000000003E-2</c:v>
                </c:pt>
                <c:pt idx="2">
                  <c:v>0.1</c:v>
                </c:pt>
                <c:pt idx="3">
                  <c:v>6.3E-2</c:v>
                </c:pt>
                <c:pt idx="4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0-478B-A2B0-85AFA67C1E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8696888"/>
        <c:axId val="498697280"/>
      </c:barChart>
      <c:lineChart>
        <c:grouping val="standard"/>
        <c:varyColors val="0"/>
        <c:ser>
          <c:idx val="2"/>
          <c:order val="2"/>
          <c:tx>
            <c:strRef>
              <c:f>gradTransRate_femaleXethnic!$L$4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gradTransRate_femaleXethnic!$Q$1:$U$1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gradTransRate_femaleXethnic!$Q$4:$U$4</c:f>
              <c:numCache>
                <c:formatCode>0.0%</c:formatCode>
                <c:ptCount val="5"/>
                <c:pt idx="0">
                  <c:v>0.34299999999999997</c:v>
                </c:pt>
                <c:pt idx="1">
                  <c:v>0.32100000000000001</c:v>
                </c:pt>
                <c:pt idx="2">
                  <c:v>0.34899999999999998</c:v>
                </c:pt>
                <c:pt idx="3">
                  <c:v>0.318</c:v>
                </c:pt>
                <c:pt idx="4">
                  <c:v>0.27300000000000002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60-478B-A2B0-85AFA67C1E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8696888"/>
        <c:axId val="498697280"/>
      </c:lineChart>
      <c:catAx>
        <c:axId val="49869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97280"/>
        <c:crosses val="autoZero"/>
        <c:auto val="1"/>
        <c:lblAlgn val="ctr"/>
        <c:lblOffset val="100"/>
        <c:noMultiLvlLbl val="0"/>
      </c:catAx>
      <c:valAx>
        <c:axId val="49869728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986968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White Females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gradTransRate_femaleXethnic!$W$2</c:f>
              <c:strCache>
                <c:ptCount val="1"/>
                <c:pt idx="0">
                  <c:v>3 Year Graduation Rate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gradTransRate_femaleXethnic!$AB$1:$AF$1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gradTransRate_femaleXethnic!$AB$2:$AF$2</c:f>
              <c:numCache>
                <c:formatCode>0.0%</c:formatCode>
                <c:ptCount val="5"/>
                <c:pt idx="0">
                  <c:v>0.24099999999999999</c:v>
                </c:pt>
                <c:pt idx="1">
                  <c:v>0.22700000000000001</c:v>
                </c:pt>
                <c:pt idx="2">
                  <c:v>0.20899999999999999</c:v>
                </c:pt>
                <c:pt idx="3">
                  <c:v>0.251</c:v>
                </c:pt>
                <c:pt idx="4">
                  <c:v>0.23199999999999998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D-4792-9307-32D61B0C56AF}"/>
            </c:ext>
          </c:extLst>
        </c:ser>
        <c:ser>
          <c:idx val="1"/>
          <c:order val="1"/>
          <c:tx>
            <c:strRef>
              <c:f>gradTransRate_femaleXethnic!$W$3</c:f>
              <c:strCache>
                <c:ptCount val="1"/>
                <c:pt idx="0">
                  <c:v>3 Year Transfer Rate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gradTransRate_femaleXethnic!$AB$1:$AF$1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gradTransRate_femaleXethnic!$AB$3:$AF$3</c:f>
              <c:numCache>
                <c:formatCode>0.0%</c:formatCode>
                <c:ptCount val="5"/>
                <c:pt idx="0">
                  <c:v>0.156</c:v>
                </c:pt>
                <c:pt idx="1">
                  <c:v>0.16800000000000001</c:v>
                </c:pt>
                <c:pt idx="2">
                  <c:v>0.14899999999999999</c:v>
                </c:pt>
                <c:pt idx="3">
                  <c:v>0.106</c:v>
                </c:pt>
                <c:pt idx="4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D-4792-9307-32D61B0C56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8698064"/>
        <c:axId val="498698456"/>
      </c:barChart>
      <c:lineChart>
        <c:grouping val="standard"/>
        <c:varyColors val="0"/>
        <c:ser>
          <c:idx val="2"/>
          <c:order val="2"/>
          <c:tx>
            <c:strRef>
              <c:f>gradTransRate_femaleXethnic!$W$4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gradTransRate_femaleXethnic!$AB$1:$AF$1</c:f>
              <c:strCache>
                <c:ptCount val="5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</c:strCache>
            </c:strRef>
          </c:cat>
          <c:val>
            <c:numRef>
              <c:f>gradTransRate_femaleXethnic!$AB$4:$AF$4</c:f>
              <c:numCache>
                <c:formatCode>0.0%</c:formatCode>
                <c:ptCount val="5"/>
                <c:pt idx="0">
                  <c:v>0.39700000000000002</c:v>
                </c:pt>
                <c:pt idx="1">
                  <c:v>0.39500000000000002</c:v>
                </c:pt>
                <c:pt idx="2">
                  <c:v>0.35799999999999998</c:v>
                </c:pt>
                <c:pt idx="3">
                  <c:v>0.35699999999999998</c:v>
                </c:pt>
                <c:pt idx="4">
                  <c:v>0.36799999999999999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1D-4792-9307-32D61B0C56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8698064"/>
        <c:axId val="498698456"/>
      </c:lineChart>
      <c:catAx>
        <c:axId val="49869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98456"/>
        <c:crosses val="autoZero"/>
        <c:auto val="1"/>
        <c:lblAlgn val="ctr"/>
        <c:lblOffset val="100"/>
        <c:noMultiLvlLbl val="0"/>
      </c:catAx>
      <c:valAx>
        <c:axId val="498698456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986980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gender!$K$30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gender!$Q$29:$V$29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gender!$Q$30:$V$30</c:f>
              <c:numCache>
                <c:formatCode>0.0%</c:formatCode>
                <c:ptCount val="5"/>
                <c:pt idx="0">
                  <c:v>0.53100000000000003</c:v>
                </c:pt>
                <c:pt idx="1">
                  <c:v>0.503</c:v>
                </c:pt>
                <c:pt idx="2">
                  <c:v>0.49299999999999999</c:v>
                </c:pt>
                <c:pt idx="3">
                  <c:v>0.44400000000000001</c:v>
                </c:pt>
                <c:pt idx="4">
                  <c:v>0.47700000000000004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3-469D-A23B-E5823D25F91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6325263"/>
        <c:axId val="1216323183"/>
      </c:lineChart>
      <c:catAx>
        <c:axId val="121632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323183"/>
        <c:crosses val="autoZero"/>
        <c:auto val="1"/>
        <c:lblAlgn val="ctr"/>
        <c:lblOffset val="100"/>
        <c:noMultiLvlLbl val="0"/>
      </c:catAx>
      <c:valAx>
        <c:axId val="12163231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32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gender!$K$31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gender!$Q$29:$V$29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gender!$Q$31:$V$31</c:f>
              <c:numCache>
                <c:formatCode>0.0%</c:formatCode>
                <c:ptCount val="5"/>
                <c:pt idx="0">
                  <c:v>0.52900000000000003</c:v>
                </c:pt>
                <c:pt idx="1">
                  <c:v>0.56899999999999995</c:v>
                </c:pt>
                <c:pt idx="2">
                  <c:v>0.53700000000000003</c:v>
                </c:pt>
                <c:pt idx="3">
                  <c:v>0.54899999999999993</c:v>
                </c:pt>
                <c:pt idx="4">
                  <c:v>0.53100000000000003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4D-4444-8A31-A9A774E875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6325263"/>
        <c:axId val="1216323183"/>
      </c:lineChart>
      <c:catAx>
        <c:axId val="121632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323183"/>
        <c:crosses val="autoZero"/>
        <c:auto val="1"/>
        <c:lblAlgn val="ctr"/>
        <c:lblOffset val="100"/>
        <c:noMultiLvlLbl val="0"/>
      </c:catAx>
      <c:valAx>
        <c:axId val="1216323183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21632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African-American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ethnicity!$A$42</c:f>
              <c:strCache>
                <c:ptCount val="1"/>
                <c:pt idx="0">
                  <c:v>African-American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15D-4237-959E-C92FCE61E7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ethnicity!$G$41:$L$41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ethnicity!$G$42:$L$42</c:f>
              <c:numCache>
                <c:formatCode>0.0%</c:formatCode>
                <c:ptCount val="5"/>
                <c:pt idx="0">
                  <c:v>0.36</c:v>
                </c:pt>
                <c:pt idx="1">
                  <c:v>0.35499999999999998</c:v>
                </c:pt>
                <c:pt idx="2">
                  <c:v>0.39200000000000002</c:v>
                </c:pt>
                <c:pt idx="3">
                  <c:v>0.36099999999999999</c:v>
                </c:pt>
                <c:pt idx="4" formatCode="0%">
                  <c:v>0.38500000000000001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AA-4A1B-96C6-EC58E7D1B24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0823343"/>
        <c:axId val="850839151"/>
      </c:lineChart>
      <c:catAx>
        <c:axId val="85082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839151"/>
        <c:crosses val="autoZero"/>
        <c:auto val="1"/>
        <c:lblAlgn val="ctr"/>
        <c:lblOffset val="100"/>
        <c:noMultiLvlLbl val="0"/>
      </c:catAx>
      <c:valAx>
        <c:axId val="8508391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82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ethnicity!$A$43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F8E-4133-BC7B-98667EDB0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ethnicity!$G$41:$L$41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ethnicity!$G$43:$L$43</c:f>
              <c:numCache>
                <c:formatCode>0.0%</c:formatCode>
                <c:ptCount val="5"/>
                <c:pt idx="0">
                  <c:v>0.55100000000000005</c:v>
                </c:pt>
                <c:pt idx="1">
                  <c:v>0.60799999999999998</c:v>
                </c:pt>
                <c:pt idx="2">
                  <c:v>0.54500000000000004</c:v>
                </c:pt>
                <c:pt idx="3">
                  <c:v>0.53500000000000003</c:v>
                </c:pt>
                <c:pt idx="4" formatCode="0%">
                  <c:v>0.56699999999999995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EE-49E7-BBB3-ECBB6991D8B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0823343"/>
        <c:axId val="850839151"/>
      </c:lineChart>
      <c:catAx>
        <c:axId val="85082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839151"/>
        <c:crosses val="autoZero"/>
        <c:auto val="1"/>
        <c:lblAlgn val="ctr"/>
        <c:lblOffset val="100"/>
        <c:noMultiLvlLbl val="0"/>
      </c:catAx>
      <c:valAx>
        <c:axId val="850839151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5082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ethnicity!$A$44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ethnicity!$G$41:$L$41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ethnicity!$G$44:$L$44</c:f>
              <c:numCache>
                <c:formatCode>0.0%</c:formatCode>
                <c:ptCount val="5"/>
                <c:pt idx="0">
                  <c:v>0.56499999999999995</c:v>
                </c:pt>
                <c:pt idx="1">
                  <c:v>0.55100000000000005</c:v>
                </c:pt>
                <c:pt idx="2">
                  <c:v>0.55400000000000005</c:v>
                </c:pt>
                <c:pt idx="3">
                  <c:v>0.53</c:v>
                </c:pt>
                <c:pt idx="4" formatCode="0%">
                  <c:v>0.52100000000000002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59-4222-BC59-1ABBC45BBB7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0823343"/>
        <c:axId val="850839151"/>
      </c:lineChart>
      <c:catAx>
        <c:axId val="85082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839151"/>
        <c:crosses val="autoZero"/>
        <c:auto val="1"/>
        <c:lblAlgn val="ctr"/>
        <c:lblOffset val="100"/>
        <c:noMultiLvlLbl val="0"/>
      </c:catAx>
      <c:valAx>
        <c:axId val="850839151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5082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 smtClean="0"/>
              <a:t>African-American Males</a:t>
            </a:r>
            <a:endParaRPr lang="en-US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maleXethnic!$A$42</c:f>
              <c:strCache>
                <c:ptCount val="1"/>
                <c:pt idx="0">
                  <c:v>African-American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maleXethnic!$G$41:$L$41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maleXethnic!$G$42:$L$42</c:f>
              <c:numCache>
                <c:formatCode>0.0%</c:formatCode>
                <c:ptCount val="5"/>
                <c:pt idx="0">
                  <c:v>0.33300000000000002</c:v>
                </c:pt>
                <c:pt idx="1">
                  <c:v>0.311</c:v>
                </c:pt>
                <c:pt idx="2">
                  <c:v>0.3</c:v>
                </c:pt>
                <c:pt idx="3">
                  <c:v>0.28599999999999998</c:v>
                </c:pt>
                <c:pt idx="4">
                  <c:v>0.44700000000000001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8A-4A86-8180-CE524F49490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145119"/>
        <c:axId val="212144287"/>
      </c:lineChart>
      <c:catAx>
        <c:axId val="21214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4287"/>
        <c:crosses val="autoZero"/>
        <c:auto val="1"/>
        <c:lblAlgn val="ctr"/>
        <c:lblOffset val="100"/>
        <c:noMultiLvlLbl val="0"/>
      </c:catAx>
      <c:valAx>
        <c:axId val="2121442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Hispanic Males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maleXethnic!$A$43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maleXethnic!$G$41:$L$41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maleXethnic!$G$43:$L$43</c:f>
              <c:numCache>
                <c:formatCode>0.0%</c:formatCode>
                <c:ptCount val="5"/>
                <c:pt idx="0">
                  <c:v>0.53300000000000003</c:v>
                </c:pt>
                <c:pt idx="1">
                  <c:v>0.53100000000000003</c:v>
                </c:pt>
                <c:pt idx="2">
                  <c:v>0.53</c:v>
                </c:pt>
                <c:pt idx="3">
                  <c:v>0.46800000000000003</c:v>
                </c:pt>
                <c:pt idx="4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B6-4788-83F5-F9E8DCC7026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145119"/>
        <c:axId val="212144287"/>
      </c:lineChart>
      <c:catAx>
        <c:axId val="21214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4287"/>
        <c:crosses val="autoZero"/>
        <c:auto val="1"/>
        <c:lblAlgn val="ctr"/>
        <c:lblOffset val="100"/>
        <c:noMultiLvlLbl val="0"/>
      </c:catAx>
      <c:valAx>
        <c:axId val="21214428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1214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White Males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maleXethnic!$A$44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maleXethnic!$G$41:$L$41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maleXethnic!$G$44:$L$44</c:f>
              <c:numCache>
                <c:formatCode>0.0%</c:formatCode>
                <c:ptCount val="5"/>
                <c:pt idx="0">
                  <c:v>0.56399999999999995</c:v>
                </c:pt>
                <c:pt idx="1">
                  <c:v>0.50700000000000001</c:v>
                </c:pt>
                <c:pt idx="2">
                  <c:v>0.53500000000000003</c:v>
                </c:pt>
                <c:pt idx="3">
                  <c:v>0.45800000000000002</c:v>
                </c:pt>
                <c:pt idx="4">
                  <c:v>0.46400000000000002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C5-48C5-9285-5528243081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145119"/>
        <c:axId val="212144287"/>
      </c:lineChart>
      <c:catAx>
        <c:axId val="21214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4287"/>
        <c:crosses val="autoZero"/>
        <c:auto val="1"/>
        <c:lblAlgn val="ctr"/>
        <c:lblOffset val="100"/>
        <c:noMultiLvlLbl val="0"/>
      </c:catAx>
      <c:valAx>
        <c:axId val="21214428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1214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8A07-99CE-479F-976F-023BB977CCC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1A502-89C1-4893-A3B8-AA75EFD3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9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3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2A1B-A6E4-4634-9F27-91C33D8F47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4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McLennan County: 51% Female,</a:t>
            </a:r>
            <a:r>
              <a:rPr lang="en-US" baseline="0" dirty="0" smtClean="0"/>
              <a:t> </a:t>
            </a:r>
            <a:r>
              <a:rPr lang="en-US" dirty="0" smtClean="0"/>
              <a:t> 45% minority – 15% African-American and 27% Hispanic</a:t>
            </a:r>
          </a:p>
          <a:p>
            <a:r>
              <a:rPr lang="en-US" dirty="0" smtClean="0"/>
              <a:t>Transfer: Fall 2020</a:t>
            </a:r>
            <a:r>
              <a:rPr lang="en-US" baseline="0" dirty="0" smtClean="0"/>
              <a:t> was height of Transfer enrollment at 76%, fall 2018 was 74%</a:t>
            </a:r>
            <a:endParaRPr lang="en-US" dirty="0" smtClean="0"/>
          </a:p>
          <a:p>
            <a:r>
              <a:rPr lang="en-US" dirty="0" smtClean="0"/>
              <a:t>Dual Credit: Fall 2020 was height</a:t>
            </a:r>
            <a:r>
              <a:rPr lang="en-US" baseline="0" dirty="0" smtClean="0"/>
              <a:t> of DC enrollment at 26%, fall 2017 was last time we were 22%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Red line at 58% represents the Fall 2010 retention rate prior to financial aid changes</a:t>
            </a:r>
            <a:r>
              <a:rPr lang="en-US" baseline="0" dirty="0" smtClean="0"/>
              <a:t> in fall 2011.</a:t>
            </a:r>
          </a:p>
          <a:p>
            <a:r>
              <a:rPr lang="en-US" baseline="0" dirty="0" smtClean="0"/>
              <a:t>Fall 2015 mandatory advising began</a:t>
            </a:r>
          </a:p>
          <a:p>
            <a:r>
              <a:rPr lang="en-US" baseline="0" dirty="0" smtClean="0"/>
              <a:t>Fall 2016 TSI cut scores changed</a:t>
            </a:r>
          </a:p>
          <a:p>
            <a:r>
              <a:rPr lang="en-US" baseline="0" dirty="0" smtClean="0"/>
              <a:t>Fall 2020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2A1B-A6E4-4634-9F27-91C33D8F47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trend that more male students are working instead of going to school.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Fall 2018 national cohort, 53.7% retained at the same institution in comparison to 52.2% at MCC. 62.1% persisted in college nationally, compared to 58.6% at MCC.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2A1B-A6E4-4634-9F27-91C33D8F47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75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2A1B-A6E4-4634-9F27-91C33D8F47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1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2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 FTIC numbers</a:t>
            </a:r>
            <a:r>
              <a:rPr lang="en-US" baseline="0" dirty="0" smtClean="0"/>
              <a:t> do not include any dual credit students; it is post-HS graduates only. </a:t>
            </a:r>
          </a:p>
          <a:p>
            <a:endParaRPr lang="en-US" dirty="0" smtClean="0"/>
          </a:p>
          <a:p>
            <a:r>
              <a:rPr lang="en-US" dirty="0" smtClean="0"/>
              <a:t>Fall 2011: Financial</a:t>
            </a:r>
            <a:r>
              <a:rPr lang="en-US" baseline="0" dirty="0" smtClean="0"/>
              <a:t> Aid changes went into place</a:t>
            </a:r>
            <a:endParaRPr lang="en-US" dirty="0" smtClean="0"/>
          </a:p>
          <a:p>
            <a:r>
              <a:rPr lang="en-US" dirty="0" smtClean="0"/>
              <a:t>Fall 2012: we started graduating</a:t>
            </a:r>
            <a:r>
              <a:rPr lang="en-US" baseline="0" dirty="0" smtClean="0"/>
              <a:t> students without graduation application</a:t>
            </a:r>
          </a:p>
          <a:p>
            <a:r>
              <a:rPr lang="en-US" baseline="0" dirty="0" smtClean="0"/>
              <a:t>Fall 2015: Mandatory </a:t>
            </a:r>
            <a:r>
              <a:rPr lang="en-US" baseline="0" dirty="0" err="1" smtClean="0"/>
              <a:t>adivising</a:t>
            </a:r>
            <a:endParaRPr lang="en-US" baseline="0" dirty="0" smtClean="0"/>
          </a:p>
          <a:p>
            <a:r>
              <a:rPr lang="en-US" baseline="0" dirty="0" smtClean="0"/>
              <a:t>--This includes Certificates, Associate degrees</a:t>
            </a:r>
          </a:p>
          <a:p>
            <a:r>
              <a:rPr lang="en-US" baseline="0" dirty="0" smtClean="0"/>
              <a:t>COVID falls into the Fall 2018 three-year rate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2A1B-A6E4-4634-9F27-91C33D8F47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2A1B-A6E4-4634-9F27-91C33D8F47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6090" y="1153191"/>
            <a:ext cx="8411910" cy="23567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6090" y="3623416"/>
            <a:ext cx="8411910" cy="16343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56955" y="0"/>
            <a:ext cx="1823385" cy="6858000"/>
            <a:chOff x="-156955" y="0"/>
            <a:chExt cx="1823385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563880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6955" y="6160101"/>
              <a:ext cx="1823385" cy="453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7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69EC9-FC93-416C-94CD-2E65C2C9744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806" y="365125"/>
            <a:ext cx="93369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6806" y="1825625"/>
            <a:ext cx="93369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9420-6F77-48B1-AEB5-B85ACC95E8E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56955" y="0"/>
            <a:ext cx="1823385" cy="6858000"/>
            <a:chOff x="-156955" y="0"/>
            <a:chExt cx="1823385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56388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6955" y="6160101"/>
              <a:ext cx="1823385" cy="453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22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46" y="-178503"/>
            <a:ext cx="10754779" cy="7169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046" y="0"/>
            <a:ext cx="10974739" cy="1696335"/>
          </a:xfrm>
          <a:solidFill>
            <a:schemeClr val="tx1">
              <a:lumMod val="65000"/>
              <a:lumOff val="35000"/>
              <a:alpha val="3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Success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Data Review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61046" y="5699051"/>
            <a:ext cx="10974739" cy="1158949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Laura </a:t>
            </a:r>
            <a:r>
              <a:rPr lang="en-US" sz="3600" dirty="0" smtClean="0">
                <a:solidFill>
                  <a:schemeClr val="bg1"/>
                </a:solidFill>
              </a:rPr>
              <a:t>Wichman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February 2022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Fall to Second Fall Retention –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smtClean="0"/>
              <a:t>Female &amp; Ethnicity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565842"/>
              </p:ext>
            </p:extLst>
          </p:nvPr>
        </p:nvGraphicFramePr>
        <p:xfrm>
          <a:off x="1590675" y="2247899"/>
          <a:ext cx="3667125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69978"/>
              </p:ext>
            </p:extLst>
          </p:nvPr>
        </p:nvGraphicFramePr>
        <p:xfrm>
          <a:off x="5257801" y="2247898"/>
          <a:ext cx="3219449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915515"/>
              </p:ext>
            </p:extLst>
          </p:nvPr>
        </p:nvGraphicFramePr>
        <p:xfrm>
          <a:off x="8477250" y="2247897"/>
          <a:ext cx="3390285" cy="399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Year Graduation Rates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921654"/>
              </p:ext>
            </p:extLst>
          </p:nvPr>
        </p:nvGraphicFramePr>
        <p:xfrm>
          <a:off x="2016125" y="1825625"/>
          <a:ext cx="93376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0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Graduation </a:t>
            </a:r>
            <a:r>
              <a:rPr lang="en-US" dirty="0"/>
              <a:t>&amp; Transfer Rates by Gender and Ethnicity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098084"/>
              </p:ext>
            </p:extLst>
          </p:nvPr>
        </p:nvGraphicFramePr>
        <p:xfrm>
          <a:off x="1543665" y="2709864"/>
          <a:ext cx="3681139" cy="244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818167"/>
              </p:ext>
            </p:extLst>
          </p:nvPr>
        </p:nvGraphicFramePr>
        <p:xfrm>
          <a:off x="5091189" y="2709863"/>
          <a:ext cx="3662022" cy="244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08555"/>
              </p:ext>
            </p:extLst>
          </p:nvPr>
        </p:nvGraphicFramePr>
        <p:xfrm>
          <a:off x="8561947" y="2709863"/>
          <a:ext cx="3630053" cy="244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80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Graduation </a:t>
            </a:r>
            <a:r>
              <a:rPr lang="en-US" dirty="0"/>
              <a:t>&amp; Transfer Rates by Gender and Ethnicity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182392"/>
              </p:ext>
            </p:extLst>
          </p:nvPr>
        </p:nvGraphicFramePr>
        <p:xfrm>
          <a:off x="1543665" y="2537564"/>
          <a:ext cx="3681139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670986"/>
              </p:ext>
            </p:extLst>
          </p:nvPr>
        </p:nvGraphicFramePr>
        <p:xfrm>
          <a:off x="5091189" y="2537564"/>
          <a:ext cx="3662022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077921"/>
              </p:ext>
            </p:extLst>
          </p:nvPr>
        </p:nvGraphicFramePr>
        <p:xfrm>
          <a:off x="8753211" y="2537564"/>
          <a:ext cx="3438789" cy="252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41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422" y="0"/>
            <a:ext cx="8606116" cy="62191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189182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-419100"/>
            <a:ext cx="10915650" cy="727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668" y="3572540"/>
            <a:ext cx="9720781" cy="1488558"/>
          </a:xfrm>
          <a:solidFill>
            <a:schemeClr val="tx1">
              <a:alpha val="37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Enrollment Update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640" y="-32164"/>
            <a:ext cx="6230722" cy="6919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2344" y="88039"/>
            <a:ext cx="8544232" cy="6919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47768" y="0"/>
            <a:ext cx="8544232" cy="11512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480" y="88039"/>
            <a:ext cx="8396062" cy="974353"/>
          </a:xfrm>
        </p:spPr>
        <p:txBody>
          <a:bodyPr>
            <a:normAutofit/>
          </a:bodyPr>
          <a:lstStyle/>
          <a:p>
            <a:r>
              <a:rPr lang="en-US" sz="4800" dirty="0"/>
              <a:t>Comparison of </a:t>
            </a:r>
            <a:r>
              <a:rPr lang="en-US" sz="4800" dirty="0" smtClean="0"/>
              <a:t>Enrollment</a:t>
            </a:r>
            <a:endParaRPr lang="en-US" sz="4800" cap="none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-2610502" y="5572106"/>
            <a:ext cx="3368243" cy="4020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-2382621" y="2684666"/>
            <a:ext cx="3368243" cy="4020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53502"/>
              </p:ext>
            </p:extLst>
          </p:nvPr>
        </p:nvGraphicFramePr>
        <p:xfrm>
          <a:off x="3814917" y="2646107"/>
          <a:ext cx="8225913" cy="3086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1754">
                  <a:extLst>
                    <a:ext uri="{9D8B030D-6E8A-4147-A177-3AD203B41FA5}">
                      <a16:colId xmlns:a16="http://schemas.microsoft.com/office/drawing/2014/main" val="2004496067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685715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78610577"/>
                    </a:ext>
                  </a:extLst>
                </a:gridCol>
                <a:gridCol w="1170038">
                  <a:extLst>
                    <a:ext uri="{9D8B030D-6E8A-4147-A177-3AD203B41FA5}">
                      <a16:colId xmlns:a16="http://schemas.microsoft.com/office/drawing/2014/main" val="737027180"/>
                    </a:ext>
                  </a:extLst>
                </a:gridCol>
                <a:gridCol w="1170039">
                  <a:extLst>
                    <a:ext uri="{9D8B030D-6E8A-4147-A177-3AD203B41FA5}">
                      <a16:colId xmlns:a16="http://schemas.microsoft.com/office/drawing/2014/main" val="2130610735"/>
                    </a:ext>
                  </a:extLst>
                </a:gridCol>
                <a:gridCol w="1215514">
                  <a:extLst>
                    <a:ext uri="{9D8B030D-6E8A-4147-A177-3AD203B41FA5}">
                      <a16:colId xmlns:a16="http://schemas.microsoft.com/office/drawing/2014/main" val="1040629107"/>
                    </a:ext>
                  </a:extLst>
                </a:gridCol>
              </a:tblGrid>
              <a:tr h="20463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kern="12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20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>
                          <a:ln>
                            <a:noFill/>
                          </a:ln>
                          <a:effectLst/>
                        </a:rPr>
                        <a:t>Fall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effectLst/>
                        </a:rPr>
                        <a:t>Fall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effectLst/>
                        </a:rPr>
                        <a:t>Fall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>
                          <a:ln>
                            <a:noFill/>
                          </a:ln>
                          <a:effectLst/>
                        </a:rPr>
                        <a:t>Percent Change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effectLst/>
                        </a:rPr>
                        <a:t>19 vs. 21</a:t>
                      </a: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>
                          <a:ln>
                            <a:noFill/>
                          </a:ln>
                          <a:effectLst/>
                        </a:rPr>
                        <a:t>Percent Change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effectLst/>
                        </a:rPr>
                        <a:t>20 vs. </a:t>
                      </a:r>
                      <a:r>
                        <a:rPr lang="en-US" sz="2000" b="1" kern="120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/>
                </a:tc>
                <a:extLst>
                  <a:ext uri="{0D108BD9-81ED-4DB2-BD59-A6C34878D82A}">
                    <a16:rowId xmlns:a16="http://schemas.microsoft.com/office/drawing/2014/main" val="1656640733"/>
                  </a:ext>
                </a:extLst>
              </a:tr>
              <a:tr h="20463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Regular Students</a:t>
                      </a: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8,705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7,742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7,337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-15.7%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-5.2%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3989685"/>
                  </a:ext>
                </a:extLst>
              </a:tr>
              <a:tr h="20463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r>
                        <a:rPr lang="en-US" sz="2000" b="1" kern="1200" dirty="0" smtClean="0">
                          <a:ln>
                            <a:noFill/>
                          </a:ln>
                          <a:effectLst/>
                        </a:rPr>
                        <a:t>Flexible Entry</a:t>
                      </a: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0.0%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0.0%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911974"/>
                  </a:ext>
                </a:extLst>
              </a:tr>
              <a:tr h="20463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869096"/>
                  </a:ext>
                </a:extLst>
              </a:tr>
              <a:tr h="20463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>
                          <a:ln>
                            <a:noFill/>
                          </a:ln>
                          <a:effectLst/>
                        </a:rPr>
                        <a:t>Total Enrollment</a:t>
                      </a: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8,705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7,742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7,337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-15.7%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-5.2%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450997"/>
                  </a:ext>
                </a:extLst>
              </a:tr>
              <a:tr h="20463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674357"/>
                  </a:ext>
                </a:extLst>
              </a:tr>
              <a:tr h="20463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834015"/>
                  </a:ext>
                </a:extLst>
              </a:tr>
              <a:tr h="26624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290"/>
                        </a:spcAft>
                      </a:pPr>
                      <a:r>
                        <a:rPr lang="en-US" sz="20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Total Contact Hours</a:t>
                      </a:r>
                      <a:endParaRPr lang="en-US" sz="2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339" marR="6233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1,417,972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1,230,872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1,216,784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-14.2%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-1.1%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713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83" y="0"/>
            <a:ext cx="1129453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38253" y="-342900"/>
            <a:ext cx="5605683" cy="72009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38253" y="243115"/>
            <a:ext cx="5605683" cy="611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252" y="80046"/>
            <a:ext cx="4843945" cy="774357"/>
          </a:xfrm>
        </p:spPr>
        <p:txBody>
          <a:bodyPr>
            <a:normAutofit/>
          </a:bodyPr>
          <a:lstStyle/>
          <a:p>
            <a:r>
              <a:rPr lang="en-US" sz="3600" b="1" cap="none" dirty="0" smtClean="0"/>
              <a:t> Fall 2021 Facts</a:t>
            </a:r>
            <a:endParaRPr lang="en-US" sz="3600" b="1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7988" y="1049046"/>
            <a:ext cx="4973340" cy="5680937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7,337</a:t>
            </a:r>
            <a:r>
              <a:rPr lang="en-US" sz="2800" dirty="0" smtClean="0"/>
              <a:t> Fall 2021 Enrollment</a:t>
            </a:r>
            <a:endParaRPr lang="en-US" sz="2800" b="1" dirty="0" smtClean="0"/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400" b="1" dirty="0" smtClean="0"/>
              <a:t>77% </a:t>
            </a:r>
            <a:r>
              <a:rPr lang="en-US" sz="2400" dirty="0" smtClean="0"/>
              <a:t>of our students are from McLennan County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400" b="1" dirty="0" smtClean="0"/>
              <a:t>68%</a:t>
            </a:r>
            <a:r>
              <a:rPr lang="en-US" sz="2400" dirty="0" smtClean="0"/>
              <a:t> are female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400" b="1" dirty="0" smtClean="0"/>
              <a:t>13%</a:t>
            </a:r>
            <a:r>
              <a:rPr lang="en-US" sz="2400" dirty="0" smtClean="0"/>
              <a:t> are </a:t>
            </a:r>
            <a:r>
              <a:rPr lang="en-US" sz="2400" dirty="0"/>
              <a:t>members </a:t>
            </a:r>
            <a:r>
              <a:rPr lang="en-US" sz="2400" dirty="0" smtClean="0"/>
              <a:t>of the African American ethnic group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400" b="1" dirty="0" smtClean="0"/>
              <a:t>34% </a:t>
            </a:r>
            <a:r>
              <a:rPr lang="en-US" sz="2400" dirty="0" smtClean="0"/>
              <a:t>are members of the Hispanic ethnic group</a:t>
            </a:r>
            <a:endParaRPr lang="en-US" sz="2400" dirty="0"/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400" b="1" dirty="0" smtClean="0"/>
              <a:t>74% </a:t>
            </a:r>
            <a:r>
              <a:rPr lang="en-US" sz="2400" dirty="0"/>
              <a:t>of our students are enrolled in academic majors designed to transfer to a four-year </a:t>
            </a:r>
            <a:r>
              <a:rPr lang="en-US" sz="2400" dirty="0" smtClean="0"/>
              <a:t>college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400" b="1" dirty="0" smtClean="0"/>
              <a:t>23%</a:t>
            </a:r>
            <a:r>
              <a:rPr lang="en-US" sz="2400" dirty="0" smtClean="0"/>
              <a:t> dual credit enrollment</a:t>
            </a:r>
            <a:endParaRPr lang="en-US" sz="2400" dirty="0"/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400" dirty="0"/>
              <a:t>The top three </a:t>
            </a:r>
            <a:r>
              <a:rPr lang="en-US" sz="2400" dirty="0" smtClean="0"/>
              <a:t>Pathways of Study:</a:t>
            </a:r>
            <a:endParaRPr lang="en-US" sz="2400" dirty="0"/>
          </a:p>
          <a:p>
            <a:pPr marL="637096" lvl="1" indent="-344488">
              <a:buFont typeface="Courier New" panose="02070309020205020404" pitchFamily="49" charset="0"/>
              <a:buChar char="o"/>
            </a:pPr>
            <a:r>
              <a:rPr lang="en-US" sz="2000" dirty="0"/>
              <a:t>Liberal </a:t>
            </a:r>
            <a:r>
              <a:rPr lang="en-US" sz="2000" dirty="0" smtClean="0"/>
              <a:t>Arts</a:t>
            </a:r>
          </a:p>
          <a:p>
            <a:pPr marL="637096" lvl="1" indent="-344488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High School Pathways</a:t>
            </a:r>
          </a:p>
          <a:p>
            <a:pPr marL="637096" lvl="1" indent="-344488">
              <a:buFont typeface="Courier New" panose="02070309020205020404" pitchFamily="49" charset="0"/>
              <a:buChar char="o"/>
            </a:pPr>
            <a:r>
              <a:rPr lang="en-US" sz="2000" dirty="0" smtClean="0"/>
              <a:t>Business &amp; Industry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-247650"/>
            <a:ext cx="10658475" cy="7105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43" y="134015"/>
            <a:ext cx="9720781" cy="1488558"/>
          </a:xfrm>
          <a:solidFill>
            <a:schemeClr val="tx1">
              <a:alpha val="37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Retention and Graduation Data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785730" y="3413051"/>
            <a:ext cx="84124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249662"/>
              </p:ext>
            </p:extLst>
          </p:nvPr>
        </p:nvGraphicFramePr>
        <p:xfrm>
          <a:off x="2016125" y="1825625"/>
          <a:ext cx="93376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in College </a:t>
            </a:r>
            <a:r>
              <a:rPr lang="en-US" dirty="0" smtClean="0"/>
              <a:t>First Year </a:t>
            </a:r>
            <a:br>
              <a:rPr lang="en-US" dirty="0" smtClean="0"/>
            </a:br>
            <a:r>
              <a:rPr lang="en-US" dirty="0" smtClean="0"/>
              <a:t>Student </a:t>
            </a:r>
            <a:r>
              <a:rPr lang="en-US" dirty="0"/>
              <a:t>Retention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51215" y="5954090"/>
            <a:ext cx="3790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0234" y="5793788"/>
            <a:ext cx="162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Fall 2010 Retention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Fall to Second Fall Retention –</a:t>
            </a:r>
            <a:br>
              <a:rPr lang="en-US" dirty="0" smtClean="0"/>
            </a:br>
            <a:r>
              <a:rPr lang="en-US" dirty="0" smtClean="0"/>
              <a:t>by Gender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411985"/>
              </p:ext>
            </p:extLst>
          </p:nvPr>
        </p:nvGraphicFramePr>
        <p:xfrm>
          <a:off x="1529317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1689717"/>
              </p:ext>
            </p:extLst>
          </p:nvPr>
        </p:nvGraphicFramePr>
        <p:xfrm>
          <a:off x="6863317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69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Fall to Second Fall Retention –</a:t>
            </a:r>
            <a:br>
              <a:rPr lang="en-US" dirty="0"/>
            </a:br>
            <a:r>
              <a:rPr lang="en-US" dirty="0" smtClean="0"/>
              <a:t>by Ethnicity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338603"/>
              </p:ext>
            </p:extLst>
          </p:nvPr>
        </p:nvGraphicFramePr>
        <p:xfrm>
          <a:off x="1552353" y="1825625"/>
          <a:ext cx="3657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149637"/>
              </p:ext>
            </p:extLst>
          </p:nvPr>
        </p:nvGraphicFramePr>
        <p:xfrm>
          <a:off x="5018568" y="1825625"/>
          <a:ext cx="3657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965061"/>
              </p:ext>
            </p:extLst>
          </p:nvPr>
        </p:nvGraphicFramePr>
        <p:xfrm>
          <a:off x="8534400" y="1825626"/>
          <a:ext cx="3657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939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Fall to Second Fall Retention –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smtClean="0"/>
              <a:t>Male &amp; Ethnicity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819531"/>
              </p:ext>
            </p:extLst>
          </p:nvPr>
        </p:nvGraphicFramePr>
        <p:xfrm>
          <a:off x="1549004" y="2085972"/>
          <a:ext cx="3851672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1695"/>
              </p:ext>
            </p:extLst>
          </p:nvPr>
        </p:nvGraphicFramePr>
        <p:xfrm>
          <a:off x="5400676" y="2085974"/>
          <a:ext cx="3276599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20631"/>
              </p:ext>
            </p:extLst>
          </p:nvPr>
        </p:nvGraphicFramePr>
        <p:xfrm>
          <a:off x="8677275" y="2085973"/>
          <a:ext cx="3209925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43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478</Words>
  <Application>Microsoft Office PowerPoint</Application>
  <PresentationFormat>Widescreen</PresentationFormat>
  <Paragraphs>106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Office Theme</vt:lpstr>
      <vt:lpstr>Student Success Data Review</vt:lpstr>
      <vt:lpstr>Enrollment Update</vt:lpstr>
      <vt:lpstr>Comparison of Enrollment</vt:lpstr>
      <vt:lpstr> Fall 2021 Facts</vt:lpstr>
      <vt:lpstr>Retention and Graduation Data</vt:lpstr>
      <vt:lpstr>First Time in College First Year  Student Retention</vt:lpstr>
      <vt:lpstr>First Fall to Second Fall Retention – by Gender</vt:lpstr>
      <vt:lpstr>First Fall to Second Fall Retention – by Ethnicity</vt:lpstr>
      <vt:lpstr>First Fall to Second Fall Retention – by Male &amp; Ethnicity</vt:lpstr>
      <vt:lpstr>First Fall to Second Fall Retention – by Female &amp; Ethnicity</vt:lpstr>
      <vt:lpstr>3 Year Graduation Rates</vt:lpstr>
      <vt:lpstr>Graduation &amp; Transfer Rates by Gender and Ethnicity</vt:lpstr>
      <vt:lpstr>Graduation &amp; Transfer Rates by Gender and Ethnicity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Wilhelmi</dc:creator>
  <cp:lastModifiedBy>Laura Wichman</cp:lastModifiedBy>
  <cp:revision>90</cp:revision>
  <dcterms:created xsi:type="dcterms:W3CDTF">2018-10-18T13:21:59Z</dcterms:created>
  <dcterms:modified xsi:type="dcterms:W3CDTF">2022-02-17T22:10:06Z</dcterms:modified>
</cp:coreProperties>
</file>