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7"/>
  </p:notesMasterIdLst>
  <p:sldIdLst>
    <p:sldId id="256" r:id="rId2"/>
    <p:sldId id="283" r:id="rId3"/>
    <p:sldId id="292" r:id="rId4"/>
    <p:sldId id="293" r:id="rId5"/>
    <p:sldId id="297" r:id="rId6"/>
    <p:sldId id="290" r:id="rId7"/>
    <p:sldId id="296" r:id="rId8"/>
    <p:sldId id="261" r:id="rId9"/>
    <p:sldId id="272" r:id="rId10"/>
    <p:sldId id="295" r:id="rId11"/>
    <p:sldId id="262" r:id="rId12"/>
    <p:sldId id="279" r:id="rId13"/>
    <p:sldId id="280" r:id="rId14"/>
    <p:sldId id="282" r:id="rId15"/>
    <p:sldId id="26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ED9"/>
    <a:srgbClr val="EBE9E6"/>
    <a:srgbClr val="134165"/>
    <a:srgbClr val="D9D6D1"/>
    <a:srgbClr val="CCECFF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2B266-C8A1-430F-ADDD-9AA7A3281736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739A14-8E90-4A01-A5B9-998FD277A0A7}">
      <dgm:prSet phldrT="[Text]" custT="1"/>
      <dgm:spPr/>
      <dgm:t>
        <a:bodyPr/>
        <a:lstStyle/>
        <a:p>
          <a:r>
            <a:rPr lang="en-US" sz="2000"/>
            <a:t>CE/AEL Courses</a:t>
          </a:r>
        </a:p>
      </dgm:t>
    </dgm:pt>
    <dgm:pt modelId="{503FE3FE-75B0-48BF-BBED-72F0114FAD72}" type="parTrans" cxnId="{A3C3CB7B-224C-4A8E-908C-DA136B2501C4}">
      <dgm:prSet/>
      <dgm:spPr/>
      <dgm:t>
        <a:bodyPr/>
        <a:lstStyle/>
        <a:p>
          <a:endParaRPr lang="en-US" sz="2000"/>
        </a:p>
      </dgm:t>
    </dgm:pt>
    <dgm:pt modelId="{6A5F1152-19A4-4B11-8C4C-64F31F1C04C3}" type="sibTrans" cxnId="{A3C3CB7B-224C-4A8E-908C-DA136B2501C4}">
      <dgm:prSet custT="1"/>
      <dgm:spPr/>
      <dgm:t>
        <a:bodyPr/>
        <a:lstStyle/>
        <a:p>
          <a:endParaRPr lang="en-US" sz="2000"/>
        </a:p>
      </dgm:t>
    </dgm:pt>
    <dgm:pt modelId="{ED0A1509-05B2-4D64-A6E3-B8EF1B4683ED}">
      <dgm:prSet phldrT="[Text]" custT="1"/>
      <dgm:spPr/>
      <dgm:t>
        <a:bodyPr/>
        <a:lstStyle/>
        <a:p>
          <a:r>
            <a:rPr lang="en-US" sz="2000" dirty="0"/>
            <a:t>Microsoft Office Certifications</a:t>
          </a:r>
        </a:p>
      </dgm:t>
    </dgm:pt>
    <dgm:pt modelId="{A0B872E2-76CA-468B-B047-0DAEF45CF8E6}" type="parTrans" cxnId="{99DA8B5B-95A2-43BE-9AE8-923A83301C18}">
      <dgm:prSet/>
      <dgm:spPr/>
      <dgm:t>
        <a:bodyPr/>
        <a:lstStyle/>
        <a:p>
          <a:endParaRPr lang="en-US" sz="2000"/>
        </a:p>
      </dgm:t>
    </dgm:pt>
    <dgm:pt modelId="{D8D0FA9B-F1ED-4949-869C-39DA175E6F79}" type="sibTrans" cxnId="{99DA8B5B-95A2-43BE-9AE8-923A83301C18}">
      <dgm:prSet/>
      <dgm:spPr/>
      <dgm:t>
        <a:bodyPr/>
        <a:lstStyle/>
        <a:p>
          <a:endParaRPr lang="en-US" sz="2000"/>
        </a:p>
      </dgm:t>
    </dgm:pt>
    <dgm:pt modelId="{59A81146-F05A-44E7-B39E-E5598E162968}">
      <dgm:prSet phldrT="[Text]" custT="1"/>
      <dgm:spPr/>
      <dgm:t>
        <a:bodyPr/>
        <a:lstStyle/>
        <a:p>
          <a:r>
            <a:rPr lang="en-US" sz="2000" dirty="0"/>
            <a:t>Occupational Skills Awards</a:t>
          </a:r>
        </a:p>
      </dgm:t>
    </dgm:pt>
    <dgm:pt modelId="{E85B1B2C-D127-4C2E-AF17-AFC01DCD01AB}" type="parTrans" cxnId="{B3E20418-F627-4535-B140-F9E38033A9EB}">
      <dgm:prSet/>
      <dgm:spPr/>
      <dgm:t>
        <a:bodyPr/>
        <a:lstStyle/>
        <a:p>
          <a:endParaRPr lang="en-US" sz="2000"/>
        </a:p>
      </dgm:t>
    </dgm:pt>
    <dgm:pt modelId="{3FB6680F-8C67-477C-8C25-E39E68A56E64}" type="sibTrans" cxnId="{B3E20418-F627-4535-B140-F9E38033A9EB}">
      <dgm:prSet custT="1"/>
      <dgm:spPr/>
      <dgm:t>
        <a:bodyPr/>
        <a:lstStyle/>
        <a:p>
          <a:endParaRPr lang="en-US" sz="2000"/>
        </a:p>
      </dgm:t>
    </dgm:pt>
    <dgm:pt modelId="{74379783-6B03-4511-825B-F18B836A2E98}">
      <dgm:prSet phldrT="[Text]" custT="1"/>
      <dgm:spPr/>
      <dgm:t>
        <a:bodyPr/>
        <a:lstStyle/>
        <a:p>
          <a:r>
            <a:rPr lang="en-US" sz="2000"/>
            <a:t>Document Design</a:t>
          </a:r>
        </a:p>
      </dgm:t>
    </dgm:pt>
    <dgm:pt modelId="{FF8B3DA1-B650-48C9-B24F-4DBB62A2CA93}" type="parTrans" cxnId="{E7FF493A-06B8-4F4F-8F0D-342A5F55A179}">
      <dgm:prSet/>
      <dgm:spPr/>
      <dgm:t>
        <a:bodyPr/>
        <a:lstStyle/>
        <a:p>
          <a:endParaRPr lang="en-US" sz="2000"/>
        </a:p>
      </dgm:t>
    </dgm:pt>
    <dgm:pt modelId="{BCF09165-A9D6-4BB4-8E28-BB77B7FE3DD3}" type="sibTrans" cxnId="{E7FF493A-06B8-4F4F-8F0D-342A5F55A179}">
      <dgm:prSet/>
      <dgm:spPr/>
      <dgm:t>
        <a:bodyPr/>
        <a:lstStyle/>
        <a:p>
          <a:endParaRPr lang="en-US" sz="2000"/>
        </a:p>
      </dgm:t>
    </dgm:pt>
    <dgm:pt modelId="{070EDB27-FE2C-46EC-BDD4-C9A09FB57E91}">
      <dgm:prSet phldrT="[Text]" custT="1"/>
      <dgm:spPr/>
      <dgm:t>
        <a:bodyPr/>
        <a:lstStyle/>
        <a:p>
          <a:r>
            <a:rPr lang="en-US" sz="2000" dirty="0"/>
            <a:t>Certificates</a:t>
          </a:r>
        </a:p>
      </dgm:t>
    </dgm:pt>
    <dgm:pt modelId="{DD076A94-6294-4498-A348-AE944E8062CD}" type="parTrans" cxnId="{51433E8D-EBD8-4E59-851F-FE4C51104068}">
      <dgm:prSet/>
      <dgm:spPr/>
      <dgm:t>
        <a:bodyPr/>
        <a:lstStyle/>
        <a:p>
          <a:endParaRPr lang="en-US" sz="2000"/>
        </a:p>
      </dgm:t>
    </dgm:pt>
    <dgm:pt modelId="{39EA8AC1-684E-4776-B346-DFF830544B4C}" type="sibTrans" cxnId="{51433E8D-EBD8-4E59-851F-FE4C51104068}">
      <dgm:prSet custT="1"/>
      <dgm:spPr/>
      <dgm:t>
        <a:bodyPr/>
        <a:lstStyle/>
        <a:p>
          <a:endParaRPr lang="en-US" sz="2000"/>
        </a:p>
      </dgm:t>
    </dgm:pt>
    <dgm:pt modelId="{4060879D-12FE-4A6B-9F0B-4F1CC64C692C}">
      <dgm:prSet phldrT="[Text]" custT="1"/>
      <dgm:spPr/>
      <dgm:t>
        <a:bodyPr/>
        <a:lstStyle/>
        <a:p>
          <a:r>
            <a:rPr lang="en-US" sz="2000" dirty="0"/>
            <a:t>Office Technology Specialist</a:t>
          </a:r>
        </a:p>
      </dgm:t>
    </dgm:pt>
    <dgm:pt modelId="{83A46C87-2B2E-4E1E-A462-11BF38944BCC}" type="parTrans" cxnId="{5471A288-74BA-445F-969B-8F6086D068F9}">
      <dgm:prSet/>
      <dgm:spPr/>
      <dgm:t>
        <a:bodyPr/>
        <a:lstStyle/>
        <a:p>
          <a:endParaRPr lang="en-US" sz="2000"/>
        </a:p>
      </dgm:t>
    </dgm:pt>
    <dgm:pt modelId="{3E2D4A1B-CA85-492D-B0CA-12320B7B656B}" type="sibTrans" cxnId="{5471A288-74BA-445F-969B-8F6086D068F9}">
      <dgm:prSet/>
      <dgm:spPr/>
      <dgm:t>
        <a:bodyPr/>
        <a:lstStyle/>
        <a:p>
          <a:endParaRPr lang="en-US" sz="2000"/>
        </a:p>
      </dgm:t>
    </dgm:pt>
    <dgm:pt modelId="{C06938F9-4427-437E-8962-146AB6168330}">
      <dgm:prSet phldrT="[Text]" custT="1"/>
      <dgm:spPr/>
      <dgm:t>
        <a:bodyPr/>
        <a:lstStyle/>
        <a:p>
          <a:r>
            <a:rPr lang="en-US" sz="2000" dirty="0"/>
            <a:t>Introduction to Keyboarding</a:t>
          </a:r>
        </a:p>
      </dgm:t>
    </dgm:pt>
    <dgm:pt modelId="{DD1B7BB4-970F-4AB0-B140-19E2DC494D17}" type="parTrans" cxnId="{37D0A297-448E-4F25-8138-461BDEDD9DBD}">
      <dgm:prSet/>
      <dgm:spPr/>
      <dgm:t>
        <a:bodyPr/>
        <a:lstStyle/>
        <a:p>
          <a:endParaRPr lang="en-US" sz="2000"/>
        </a:p>
      </dgm:t>
    </dgm:pt>
    <dgm:pt modelId="{C10FFB53-D8CA-451F-99B9-D070349BD39E}" type="sibTrans" cxnId="{37D0A297-448E-4F25-8138-461BDEDD9DBD}">
      <dgm:prSet/>
      <dgm:spPr/>
      <dgm:t>
        <a:bodyPr/>
        <a:lstStyle/>
        <a:p>
          <a:endParaRPr lang="en-US" sz="2000"/>
        </a:p>
      </dgm:t>
    </dgm:pt>
    <dgm:pt modelId="{EBCAA532-52C9-4773-85E7-9985299D096D}">
      <dgm:prSet custT="1"/>
      <dgm:spPr/>
      <dgm:t>
        <a:bodyPr/>
        <a:lstStyle/>
        <a:p>
          <a:r>
            <a:rPr lang="en-US" sz="2000" dirty="0"/>
            <a:t>Associate Degrees</a:t>
          </a:r>
        </a:p>
      </dgm:t>
    </dgm:pt>
    <dgm:pt modelId="{DE9F46E0-8A57-46DD-B568-E800FD39A3FE}" type="parTrans" cxnId="{DAA1A3B4-B449-4FC7-9B63-172BE06BF904}">
      <dgm:prSet/>
      <dgm:spPr/>
      <dgm:t>
        <a:bodyPr/>
        <a:lstStyle/>
        <a:p>
          <a:endParaRPr lang="en-US" sz="2000"/>
        </a:p>
      </dgm:t>
    </dgm:pt>
    <dgm:pt modelId="{FBE8990D-C9D5-40CB-A1E6-6533018824A0}" type="sibTrans" cxnId="{DAA1A3B4-B449-4FC7-9B63-172BE06BF904}">
      <dgm:prSet custT="1"/>
      <dgm:spPr/>
      <dgm:t>
        <a:bodyPr/>
        <a:lstStyle/>
        <a:p>
          <a:endParaRPr lang="en-US" sz="2000"/>
        </a:p>
      </dgm:t>
    </dgm:pt>
    <dgm:pt modelId="{1FFBD976-1EE2-4106-8773-17E44C38D11D}">
      <dgm:prSet custT="1"/>
      <dgm:spPr/>
      <dgm:t>
        <a:bodyPr/>
        <a:lstStyle/>
        <a:p>
          <a:r>
            <a:rPr lang="en-US" sz="2000" dirty="0"/>
            <a:t>Bachelor Degrees</a:t>
          </a:r>
        </a:p>
      </dgm:t>
    </dgm:pt>
    <dgm:pt modelId="{8CA2E2A0-71E2-4F64-A464-8D5A4AA52137}" type="parTrans" cxnId="{8B1FD789-7189-415A-9098-964EDBBBA4B5}">
      <dgm:prSet/>
      <dgm:spPr/>
      <dgm:t>
        <a:bodyPr/>
        <a:lstStyle/>
        <a:p>
          <a:endParaRPr lang="en-US" sz="2000"/>
        </a:p>
      </dgm:t>
    </dgm:pt>
    <dgm:pt modelId="{D6A2353D-90AC-4CE9-81C3-9BAD5C96F335}" type="sibTrans" cxnId="{8B1FD789-7189-415A-9098-964EDBBBA4B5}">
      <dgm:prSet/>
      <dgm:spPr/>
      <dgm:t>
        <a:bodyPr/>
        <a:lstStyle/>
        <a:p>
          <a:endParaRPr lang="en-US" sz="2000"/>
        </a:p>
      </dgm:t>
    </dgm:pt>
    <dgm:pt modelId="{64AC6597-D337-462E-886F-D60320586DE3}">
      <dgm:prSet phldrT="[Text]" custT="1"/>
      <dgm:spPr/>
      <dgm:t>
        <a:bodyPr/>
        <a:lstStyle/>
        <a:p>
          <a:r>
            <a:rPr lang="en-US" sz="2000" dirty="0"/>
            <a:t>Office Software Technician</a:t>
          </a:r>
        </a:p>
      </dgm:t>
    </dgm:pt>
    <dgm:pt modelId="{1937E3D7-F319-4176-AFFF-BEF85C91DB76}" type="parTrans" cxnId="{9877F8D9-C382-4FB0-ACB7-FCE7040907C9}">
      <dgm:prSet/>
      <dgm:spPr/>
      <dgm:t>
        <a:bodyPr/>
        <a:lstStyle/>
        <a:p>
          <a:endParaRPr lang="en-US" sz="2000"/>
        </a:p>
      </dgm:t>
    </dgm:pt>
    <dgm:pt modelId="{FCADFCE0-F30F-42CA-844A-93155D7A5CBF}" type="sibTrans" cxnId="{9877F8D9-C382-4FB0-ACB7-FCE7040907C9}">
      <dgm:prSet/>
      <dgm:spPr/>
      <dgm:t>
        <a:bodyPr/>
        <a:lstStyle/>
        <a:p>
          <a:endParaRPr lang="en-US" sz="2000"/>
        </a:p>
      </dgm:t>
    </dgm:pt>
    <dgm:pt modelId="{2542B191-41B6-4272-B3C5-FE18E6FD4F86}">
      <dgm:prSet phldrT="[Text]" custT="1"/>
      <dgm:spPr/>
      <dgm:t>
        <a:bodyPr/>
        <a:lstStyle/>
        <a:p>
          <a:endParaRPr lang="en-US" sz="2000"/>
        </a:p>
      </dgm:t>
    </dgm:pt>
    <dgm:pt modelId="{D23A566F-E1B5-4C95-8FB7-DC0D53B862EA}" type="parTrans" cxnId="{AA6FBC88-3BB2-4031-A40B-0695BC367928}">
      <dgm:prSet/>
      <dgm:spPr/>
      <dgm:t>
        <a:bodyPr/>
        <a:lstStyle/>
        <a:p>
          <a:endParaRPr lang="en-US" sz="2000"/>
        </a:p>
      </dgm:t>
    </dgm:pt>
    <dgm:pt modelId="{157515BF-3CA7-4570-9AB8-BA59C3A83832}" type="sibTrans" cxnId="{AA6FBC88-3BB2-4031-A40B-0695BC367928}">
      <dgm:prSet/>
      <dgm:spPr/>
      <dgm:t>
        <a:bodyPr/>
        <a:lstStyle/>
        <a:p>
          <a:endParaRPr lang="en-US" sz="2000"/>
        </a:p>
      </dgm:t>
    </dgm:pt>
    <dgm:pt modelId="{3D11BF51-40B0-4B5C-9856-57C048CD6041}">
      <dgm:prSet phldrT="[Text]" custT="1"/>
      <dgm:spPr/>
      <dgm:t>
        <a:bodyPr/>
        <a:lstStyle/>
        <a:p>
          <a:r>
            <a:rPr lang="en-US" sz="2000"/>
            <a:t>Keyboarding &amp; Business Document Formatting</a:t>
          </a:r>
        </a:p>
      </dgm:t>
    </dgm:pt>
    <dgm:pt modelId="{E8A86343-CB71-4915-AA1B-55B72B8553F0}" type="parTrans" cxnId="{F3A70ABF-05C7-4095-8901-15A4C3D5DFA2}">
      <dgm:prSet/>
      <dgm:spPr/>
      <dgm:t>
        <a:bodyPr/>
        <a:lstStyle/>
        <a:p>
          <a:endParaRPr lang="en-US" sz="2000"/>
        </a:p>
      </dgm:t>
    </dgm:pt>
    <dgm:pt modelId="{599ACBDA-05E6-42B7-B29B-B7C77FD6D37C}" type="sibTrans" cxnId="{F3A70ABF-05C7-4095-8901-15A4C3D5DFA2}">
      <dgm:prSet/>
      <dgm:spPr/>
      <dgm:t>
        <a:bodyPr/>
        <a:lstStyle/>
        <a:p>
          <a:endParaRPr lang="en-US" sz="2000"/>
        </a:p>
      </dgm:t>
    </dgm:pt>
    <dgm:pt modelId="{5EB782AC-FD54-4B85-8F52-CC4ABAAC3FD4}">
      <dgm:prSet phldrT="[Text]" custT="1"/>
      <dgm:spPr/>
      <dgm:t>
        <a:bodyPr/>
        <a:lstStyle/>
        <a:p>
          <a:r>
            <a:rPr lang="en-US" sz="2000"/>
            <a:t>Records Management</a:t>
          </a:r>
        </a:p>
      </dgm:t>
    </dgm:pt>
    <dgm:pt modelId="{04186A1D-82D4-4BF8-A0E3-E72B887167E6}" type="parTrans" cxnId="{E37E4D22-CF1D-486F-8AFE-8DECF1A8BBDF}">
      <dgm:prSet/>
      <dgm:spPr/>
      <dgm:t>
        <a:bodyPr/>
        <a:lstStyle/>
        <a:p>
          <a:endParaRPr lang="en-US" sz="2000"/>
        </a:p>
      </dgm:t>
    </dgm:pt>
    <dgm:pt modelId="{EE673716-977B-4C2A-B523-08436173F5D6}" type="sibTrans" cxnId="{E37E4D22-CF1D-486F-8AFE-8DECF1A8BBDF}">
      <dgm:prSet/>
      <dgm:spPr/>
      <dgm:t>
        <a:bodyPr/>
        <a:lstStyle/>
        <a:p>
          <a:endParaRPr lang="en-US" sz="2000"/>
        </a:p>
      </dgm:t>
    </dgm:pt>
    <dgm:pt modelId="{91A56874-84F9-4675-A5F1-465FBDA2E212}">
      <dgm:prSet phldrT="[Text]" custT="1"/>
      <dgm:spPr/>
      <dgm:t>
        <a:bodyPr/>
        <a:lstStyle/>
        <a:p>
          <a:r>
            <a:rPr lang="en-US" sz="2000"/>
            <a:t>Office Technology</a:t>
          </a:r>
        </a:p>
      </dgm:t>
    </dgm:pt>
    <dgm:pt modelId="{3AEC248A-DB91-4924-839F-0C57F6C07D2A}" type="parTrans" cxnId="{3C9ADBDE-5DB4-411B-8542-1E82EB5E3322}">
      <dgm:prSet/>
      <dgm:spPr/>
      <dgm:t>
        <a:bodyPr/>
        <a:lstStyle/>
        <a:p>
          <a:endParaRPr lang="en-US" sz="2000"/>
        </a:p>
      </dgm:t>
    </dgm:pt>
    <dgm:pt modelId="{071AB650-9A6D-46F4-B98B-DB7A1661E2C5}" type="sibTrans" cxnId="{3C9ADBDE-5DB4-411B-8542-1E82EB5E3322}">
      <dgm:prSet/>
      <dgm:spPr/>
      <dgm:t>
        <a:bodyPr/>
        <a:lstStyle/>
        <a:p>
          <a:endParaRPr lang="en-US" sz="2000"/>
        </a:p>
      </dgm:t>
    </dgm:pt>
    <dgm:pt modelId="{C167E180-E5AF-4F7C-B1E9-FFC844A02463}">
      <dgm:prSet custT="1"/>
      <dgm:spPr/>
      <dgm:t>
        <a:bodyPr/>
        <a:lstStyle/>
        <a:p>
          <a:r>
            <a:rPr lang="en-US" sz="2000"/>
            <a:t>Administrative Office Management</a:t>
          </a:r>
        </a:p>
      </dgm:t>
    </dgm:pt>
    <dgm:pt modelId="{57844B6A-870C-4969-B297-28886C176E59}" type="parTrans" cxnId="{9B1D88E3-0EB5-4174-8D17-1F2C2DE42C0F}">
      <dgm:prSet/>
      <dgm:spPr/>
      <dgm:t>
        <a:bodyPr/>
        <a:lstStyle/>
        <a:p>
          <a:endParaRPr lang="en-US" sz="2000"/>
        </a:p>
      </dgm:t>
    </dgm:pt>
    <dgm:pt modelId="{2B83C44F-9010-4778-B565-EA335FCDF7B4}" type="sibTrans" cxnId="{9B1D88E3-0EB5-4174-8D17-1F2C2DE42C0F}">
      <dgm:prSet/>
      <dgm:spPr/>
      <dgm:t>
        <a:bodyPr/>
        <a:lstStyle/>
        <a:p>
          <a:endParaRPr lang="en-US" sz="2000"/>
        </a:p>
      </dgm:t>
    </dgm:pt>
    <dgm:pt modelId="{DD53F9DB-93E6-4845-B7F6-DC7C45354935}">
      <dgm:prSet custT="1"/>
      <dgm:spPr/>
      <dgm:t>
        <a:bodyPr/>
        <a:lstStyle/>
        <a:p>
          <a:r>
            <a:rPr lang="en-US" sz="2000" dirty="0"/>
            <a:t>Medical Office Management</a:t>
          </a:r>
        </a:p>
      </dgm:t>
    </dgm:pt>
    <dgm:pt modelId="{DE239E88-EE25-4C94-AFFA-90F0F11DDDB2}" type="parTrans" cxnId="{E0C01D07-35CB-48C3-B897-73EF86AE4DF9}">
      <dgm:prSet/>
      <dgm:spPr/>
      <dgm:t>
        <a:bodyPr/>
        <a:lstStyle/>
        <a:p>
          <a:endParaRPr lang="en-US" sz="2000"/>
        </a:p>
      </dgm:t>
    </dgm:pt>
    <dgm:pt modelId="{F6232C89-E5B1-4AE7-BC7C-883B04D50F93}" type="sibTrans" cxnId="{E0C01D07-35CB-48C3-B897-73EF86AE4DF9}">
      <dgm:prSet/>
      <dgm:spPr/>
      <dgm:t>
        <a:bodyPr/>
        <a:lstStyle/>
        <a:p>
          <a:endParaRPr lang="en-US" sz="2000"/>
        </a:p>
      </dgm:t>
    </dgm:pt>
    <dgm:pt modelId="{30B7C006-919F-41B6-BB67-E63AA51A42AA}">
      <dgm:prSet custT="1"/>
      <dgm:spPr/>
      <dgm:t>
        <a:bodyPr/>
        <a:lstStyle/>
        <a:p>
          <a:r>
            <a:rPr lang="en-US" sz="2000"/>
            <a:t>Transfer to a 4-year institution</a:t>
          </a:r>
        </a:p>
      </dgm:t>
    </dgm:pt>
    <dgm:pt modelId="{B1C3FD85-DF09-4A47-867E-9788BA30778C}" type="parTrans" cxnId="{15764DDE-824B-4D89-B4A4-065F72CB7E84}">
      <dgm:prSet/>
      <dgm:spPr/>
      <dgm:t>
        <a:bodyPr/>
        <a:lstStyle/>
        <a:p>
          <a:endParaRPr lang="en-US" sz="2000"/>
        </a:p>
      </dgm:t>
    </dgm:pt>
    <dgm:pt modelId="{23240BDF-98F2-47AA-B7E7-57586DAC109D}" type="sibTrans" cxnId="{15764DDE-824B-4D89-B4A4-065F72CB7E84}">
      <dgm:prSet/>
      <dgm:spPr/>
      <dgm:t>
        <a:bodyPr/>
        <a:lstStyle/>
        <a:p>
          <a:endParaRPr lang="en-US" sz="2000"/>
        </a:p>
      </dgm:t>
    </dgm:pt>
    <dgm:pt modelId="{B1EECE62-D6D2-4C6C-9900-84B07DCFE9C1}" type="pres">
      <dgm:prSet presAssocID="{10F2B266-C8A1-430F-ADDD-9AA7A3281736}" presName="linearFlow" presStyleCnt="0">
        <dgm:presLayoutVars>
          <dgm:dir/>
          <dgm:animLvl val="lvl"/>
          <dgm:resizeHandles val="exact"/>
        </dgm:presLayoutVars>
      </dgm:prSet>
      <dgm:spPr/>
    </dgm:pt>
    <dgm:pt modelId="{11A9F1D2-6B9E-44C4-BDFE-78DB9C2077EF}" type="pres">
      <dgm:prSet presAssocID="{FF739A14-8E90-4A01-A5B9-998FD277A0A7}" presName="composite" presStyleCnt="0"/>
      <dgm:spPr/>
    </dgm:pt>
    <dgm:pt modelId="{DE044673-9A60-4F53-9753-260654A08667}" type="pres">
      <dgm:prSet presAssocID="{FF739A14-8E90-4A01-A5B9-998FD277A0A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5D2B11C-D547-4927-9BB6-9128D947862F}" type="pres">
      <dgm:prSet presAssocID="{FF739A14-8E90-4A01-A5B9-998FD277A0A7}" presName="parSh" presStyleLbl="node1" presStyleIdx="0" presStyleCnt="5" custScaleX="134512" custScaleY="138735" custLinFactNeighborX="6689" custLinFactNeighborY="-68123"/>
      <dgm:spPr/>
    </dgm:pt>
    <dgm:pt modelId="{09859E57-343D-48C0-BFA8-B2C6DD2DB248}" type="pres">
      <dgm:prSet presAssocID="{FF739A14-8E90-4A01-A5B9-998FD277A0A7}" presName="desTx" presStyleLbl="fgAcc1" presStyleIdx="0" presStyleCnt="5" custScaleX="238505" custScaleY="91170" custLinFactNeighborX="-481" custLinFactNeighborY="-5192">
        <dgm:presLayoutVars>
          <dgm:bulletEnabled val="1"/>
        </dgm:presLayoutVars>
      </dgm:prSet>
      <dgm:spPr/>
    </dgm:pt>
    <dgm:pt modelId="{03097869-F132-45D2-826D-D1DAC6DEBBC7}" type="pres">
      <dgm:prSet presAssocID="{6A5F1152-19A4-4B11-8C4C-64F31F1C04C3}" presName="sibTrans" presStyleLbl="sibTrans2D1" presStyleIdx="0" presStyleCnt="4"/>
      <dgm:spPr/>
    </dgm:pt>
    <dgm:pt modelId="{44DA9382-DA41-42DA-A28B-A9C784A11B22}" type="pres">
      <dgm:prSet presAssocID="{6A5F1152-19A4-4B11-8C4C-64F31F1C04C3}" presName="connTx" presStyleLbl="sibTrans2D1" presStyleIdx="0" presStyleCnt="4"/>
      <dgm:spPr/>
    </dgm:pt>
    <dgm:pt modelId="{7B3A31A6-D5A7-4A37-9EE3-053BCDEA6B78}" type="pres">
      <dgm:prSet presAssocID="{59A81146-F05A-44E7-B39E-E5598E162968}" presName="composite" presStyleCnt="0"/>
      <dgm:spPr/>
    </dgm:pt>
    <dgm:pt modelId="{D92631D8-B671-4EF0-8E29-00A5AA84532C}" type="pres">
      <dgm:prSet presAssocID="{59A81146-F05A-44E7-B39E-E5598E16296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49F66DF-0BF1-4AAB-9F1A-D834343BDFD5}" type="pres">
      <dgm:prSet presAssocID="{59A81146-F05A-44E7-B39E-E5598E162968}" presName="parSh" presStyleLbl="node1" presStyleIdx="1" presStyleCnt="5" custScaleX="188335" custScaleY="113386" custLinFactNeighborX="6539" custLinFactNeighborY="-27265"/>
      <dgm:spPr/>
    </dgm:pt>
    <dgm:pt modelId="{3F25DD40-3E47-4412-8EB9-040323EF603C}" type="pres">
      <dgm:prSet presAssocID="{59A81146-F05A-44E7-B39E-E5598E162968}" presName="desTx" presStyleLbl="fgAcc1" presStyleIdx="1" presStyleCnt="5" custScaleX="215593" custScaleY="108562" custLinFactNeighborX="-10431" custLinFactNeighborY="12880">
        <dgm:presLayoutVars>
          <dgm:bulletEnabled val="1"/>
        </dgm:presLayoutVars>
      </dgm:prSet>
      <dgm:spPr/>
    </dgm:pt>
    <dgm:pt modelId="{69E7BA35-E823-4164-BA89-B74505710C42}" type="pres">
      <dgm:prSet presAssocID="{3FB6680F-8C67-477C-8C25-E39E68A56E64}" presName="sibTrans" presStyleLbl="sibTrans2D1" presStyleIdx="1" presStyleCnt="4"/>
      <dgm:spPr/>
    </dgm:pt>
    <dgm:pt modelId="{81F11E47-318A-4140-9AA7-0B52D6DF050E}" type="pres">
      <dgm:prSet presAssocID="{3FB6680F-8C67-477C-8C25-E39E68A56E64}" presName="connTx" presStyleLbl="sibTrans2D1" presStyleIdx="1" presStyleCnt="4"/>
      <dgm:spPr/>
    </dgm:pt>
    <dgm:pt modelId="{40DC5AAA-8749-47AA-9DAA-DBD731803F3B}" type="pres">
      <dgm:prSet presAssocID="{070EDB27-FE2C-46EC-BDD4-C9A09FB57E91}" presName="composite" presStyleCnt="0"/>
      <dgm:spPr/>
    </dgm:pt>
    <dgm:pt modelId="{307CC6BB-718E-4502-9F4A-EDCC48E2641D}" type="pres">
      <dgm:prSet presAssocID="{070EDB27-FE2C-46EC-BDD4-C9A09FB57E91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7F12617-4931-451A-8900-68A274B49319}" type="pres">
      <dgm:prSet presAssocID="{070EDB27-FE2C-46EC-BDD4-C9A09FB57E91}" presName="parSh" presStyleLbl="node1" presStyleIdx="2" presStyleCnt="5" custScaleX="178496" custLinFactNeighborX="1154" custLinFactNeighborY="-36040"/>
      <dgm:spPr/>
    </dgm:pt>
    <dgm:pt modelId="{F3009EA4-D8A9-4AD8-B995-6574029261E9}" type="pres">
      <dgm:prSet presAssocID="{070EDB27-FE2C-46EC-BDD4-C9A09FB57E91}" presName="desTx" presStyleLbl="fgAcc1" presStyleIdx="2" presStyleCnt="5" custScaleX="222982" custLinFactNeighborX="-20011" custLinFactNeighborY="4100">
        <dgm:presLayoutVars>
          <dgm:bulletEnabled val="1"/>
        </dgm:presLayoutVars>
      </dgm:prSet>
      <dgm:spPr/>
    </dgm:pt>
    <dgm:pt modelId="{C3EA7330-7656-48C7-9A48-4D319CC8361D}" type="pres">
      <dgm:prSet presAssocID="{39EA8AC1-684E-4776-B346-DFF830544B4C}" presName="sibTrans" presStyleLbl="sibTrans2D1" presStyleIdx="2" presStyleCnt="4"/>
      <dgm:spPr/>
    </dgm:pt>
    <dgm:pt modelId="{59BD924A-DCDA-4575-A37B-FAFEA7C2D562}" type="pres">
      <dgm:prSet presAssocID="{39EA8AC1-684E-4776-B346-DFF830544B4C}" presName="connTx" presStyleLbl="sibTrans2D1" presStyleIdx="2" presStyleCnt="4"/>
      <dgm:spPr/>
    </dgm:pt>
    <dgm:pt modelId="{584B87CF-595F-4EE5-A4D0-FA09252E4767}" type="pres">
      <dgm:prSet presAssocID="{EBCAA532-52C9-4773-85E7-9985299D096D}" presName="composite" presStyleCnt="0"/>
      <dgm:spPr/>
    </dgm:pt>
    <dgm:pt modelId="{BDEF392A-C214-4E8D-96D8-056BD3FF51CD}" type="pres">
      <dgm:prSet presAssocID="{EBCAA532-52C9-4773-85E7-9985299D096D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C812392-9528-438E-8587-C8B50C51A4D9}" type="pres">
      <dgm:prSet presAssocID="{EBCAA532-52C9-4773-85E7-9985299D096D}" presName="parSh" presStyleLbl="node1" presStyleIdx="3" presStyleCnt="5" custScaleX="166136" custScaleY="104540" custLinFactNeighborX="-2321" custLinFactNeighborY="-36859"/>
      <dgm:spPr/>
    </dgm:pt>
    <dgm:pt modelId="{72453CB6-7E03-4057-8679-E31FD663B256}" type="pres">
      <dgm:prSet presAssocID="{EBCAA532-52C9-4773-85E7-9985299D096D}" presName="desTx" presStyleLbl="fgAcc1" presStyleIdx="3" presStyleCnt="5" custScaleX="243766" custLinFactNeighborX="-14992" custLinFactNeighborY="3805">
        <dgm:presLayoutVars>
          <dgm:bulletEnabled val="1"/>
        </dgm:presLayoutVars>
      </dgm:prSet>
      <dgm:spPr/>
    </dgm:pt>
    <dgm:pt modelId="{D11080F3-44F0-4882-8C9D-0A211DC859FF}" type="pres">
      <dgm:prSet presAssocID="{FBE8990D-C9D5-40CB-A1E6-6533018824A0}" presName="sibTrans" presStyleLbl="sibTrans2D1" presStyleIdx="3" presStyleCnt="4"/>
      <dgm:spPr/>
    </dgm:pt>
    <dgm:pt modelId="{34586369-F3BE-48C2-8537-67DBE9F43DFC}" type="pres">
      <dgm:prSet presAssocID="{FBE8990D-C9D5-40CB-A1E6-6533018824A0}" presName="connTx" presStyleLbl="sibTrans2D1" presStyleIdx="3" presStyleCnt="4"/>
      <dgm:spPr/>
    </dgm:pt>
    <dgm:pt modelId="{5AC4BB92-DCFA-4586-8A2E-269022A92D61}" type="pres">
      <dgm:prSet presAssocID="{1FFBD976-1EE2-4106-8773-17E44C38D11D}" presName="composite" presStyleCnt="0"/>
      <dgm:spPr/>
    </dgm:pt>
    <dgm:pt modelId="{1A030B6E-AB57-43B3-A511-472B9D927F84}" type="pres">
      <dgm:prSet presAssocID="{1FFBD976-1EE2-4106-8773-17E44C38D11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F2633A0-281B-404D-A405-A6A611BAAA27}" type="pres">
      <dgm:prSet presAssocID="{1FFBD976-1EE2-4106-8773-17E44C38D11D}" presName="parSh" presStyleLbl="node1" presStyleIdx="4" presStyleCnt="5" custScaleX="146529" custLinFactNeighborX="-6421" custLinFactNeighborY="-36647"/>
      <dgm:spPr/>
    </dgm:pt>
    <dgm:pt modelId="{8EBBEA25-39E9-49C2-96B7-DF0F986770DE}" type="pres">
      <dgm:prSet presAssocID="{1FFBD976-1EE2-4106-8773-17E44C38D11D}" presName="desTx" presStyleLbl="fgAcc1" presStyleIdx="4" presStyleCnt="5" custScaleX="208156" custScaleY="100000" custLinFactNeighborX="-22378" custLinFactNeighborY="5158">
        <dgm:presLayoutVars>
          <dgm:bulletEnabled val="1"/>
        </dgm:presLayoutVars>
      </dgm:prSet>
      <dgm:spPr/>
    </dgm:pt>
  </dgm:ptLst>
  <dgm:cxnLst>
    <dgm:cxn modelId="{E0C01D07-35CB-48C3-B897-73EF86AE4DF9}" srcId="{EBCAA532-52C9-4773-85E7-9985299D096D}" destId="{DD53F9DB-93E6-4845-B7F6-DC7C45354935}" srcOrd="1" destOrd="0" parTransId="{DE239E88-EE25-4C94-AFFA-90F0F11DDDB2}" sibTransId="{F6232C89-E5B1-4AE7-BC7C-883B04D50F93}"/>
    <dgm:cxn modelId="{B3E20418-F627-4535-B140-F9E38033A9EB}" srcId="{10F2B266-C8A1-430F-ADDD-9AA7A3281736}" destId="{59A81146-F05A-44E7-B39E-E5598E162968}" srcOrd="1" destOrd="0" parTransId="{E85B1B2C-D127-4C2E-AF17-AFC01DCD01AB}" sibTransId="{3FB6680F-8C67-477C-8C25-E39E68A56E64}"/>
    <dgm:cxn modelId="{7C0B511E-94DC-4E65-A72F-3CC7C6BA290B}" type="presOf" srcId="{ED0A1509-05B2-4D64-A6E3-B8EF1B4683ED}" destId="{09859E57-343D-48C0-BFA8-B2C6DD2DB248}" srcOrd="0" destOrd="0" presId="urn:microsoft.com/office/officeart/2005/8/layout/process3"/>
    <dgm:cxn modelId="{E37E4D22-CF1D-486F-8AFE-8DECF1A8BBDF}" srcId="{59A81146-F05A-44E7-B39E-E5598E162968}" destId="{5EB782AC-FD54-4B85-8F52-CC4ABAAC3FD4}" srcOrd="3" destOrd="0" parTransId="{04186A1D-82D4-4BF8-A0E3-E72B887167E6}" sibTransId="{EE673716-977B-4C2A-B523-08436173F5D6}"/>
    <dgm:cxn modelId="{A479E525-E7F3-490B-BC35-6D2FB4B1266D}" type="presOf" srcId="{FBE8990D-C9D5-40CB-A1E6-6533018824A0}" destId="{D11080F3-44F0-4882-8C9D-0A211DC859FF}" srcOrd="0" destOrd="0" presId="urn:microsoft.com/office/officeart/2005/8/layout/process3"/>
    <dgm:cxn modelId="{6BA23C3A-7617-4E62-8224-A79A890A18A3}" type="presOf" srcId="{1FFBD976-1EE2-4106-8773-17E44C38D11D}" destId="{1A030B6E-AB57-43B3-A511-472B9D927F84}" srcOrd="0" destOrd="0" presId="urn:microsoft.com/office/officeart/2005/8/layout/process3"/>
    <dgm:cxn modelId="{E7FF493A-06B8-4F4F-8F0D-342A5F55A179}" srcId="{59A81146-F05A-44E7-B39E-E5598E162968}" destId="{74379783-6B03-4511-825B-F18B836A2E98}" srcOrd="0" destOrd="0" parTransId="{FF8B3DA1-B650-48C9-B24F-4DBB62A2CA93}" sibTransId="{BCF09165-A9D6-4BB4-8E28-BB77B7FE3DD3}"/>
    <dgm:cxn modelId="{4041B13B-E991-4A39-951F-C3BA51C308DB}" type="presOf" srcId="{91A56874-84F9-4675-A5F1-465FBDA2E212}" destId="{F3009EA4-D8A9-4AD8-B995-6574029261E9}" srcOrd="0" destOrd="1" presId="urn:microsoft.com/office/officeart/2005/8/layout/process3"/>
    <dgm:cxn modelId="{D792063D-43AC-49D8-8237-C1C9216C9C5F}" type="presOf" srcId="{070EDB27-FE2C-46EC-BDD4-C9A09FB57E91}" destId="{307CC6BB-718E-4502-9F4A-EDCC48E2641D}" srcOrd="0" destOrd="0" presId="urn:microsoft.com/office/officeart/2005/8/layout/process3"/>
    <dgm:cxn modelId="{99DA8B5B-95A2-43BE-9AE8-923A83301C18}" srcId="{FF739A14-8E90-4A01-A5B9-998FD277A0A7}" destId="{ED0A1509-05B2-4D64-A6E3-B8EF1B4683ED}" srcOrd="0" destOrd="0" parTransId="{A0B872E2-76CA-468B-B047-0DAEF45CF8E6}" sibTransId="{D8D0FA9B-F1ED-4949-869C-39DA175E6F79}"/>
    <dgm:cxn modelId="{14BB2D5E-0298-48E5-AA6B-077F0AADFB58}" type="presOf" srcId="{59A81146-F05A-44E7-B39E-E5598E162968}" destId="{D92631D8-B671-4EF0-8E29-00A5AA84532C}" srcOrd="0" destOrd="0" presId="urn:microsoft.com/office/officeart/2005/8/layout/process3"/>
    <dgm:cxn modelId="{A16BA963-BB6D-4324-9EFE-6156BC4A6122}" type="presOf" srcId="{3FB6680F-8C67-477C-8C25-E39E68A56E64}" destId="{81F11E47-318A-4140-9AA7-0B52D6DF050E}" srcOrd="1" destOrd="0" presId="urn:microsoft.com/office/officeart/2005/8/layout/process3"/>
    <dgm:cxn modelId="{0BDF176D-C08A-48E4-9536-EF63A1DAA892}" type="presOf" srcId="{EBCAA532-52C9-4773-85E7-9985299D096D}" destId="{9C812392-9528-438E-8587-C8B50C51A4D9}" srcOrd="1" destOrd="0" presId="urn:microsoft.com/office/officeart/2005/8/layout/process3"/>
    <dgm:cxn modelId="{2E6B1170-5495-4D0B-A0B3-938DF0B39B91}" type="presOf" srcId="{DD53F9DB-93E6-4845-B7F6-DC7C45354935}" destId="{72453CB6-7E03-4057-8679-E31FD663B256}" srcOrd="0" destOrd="1" presId="urn:microsoft.com/office/officeart/2005/8/layout/process3"/>
    <dgm:cxn modelId="{3EE88450-C7BD-4CD2-979B-36ABF85EA28E}" type="presOf" srcId="{FF739A14-8E90-4A01-A5B9-998FD277A0A7}" destId="{DE044673-9A60-4F53-9753-260654A08667}" srcOrd="0" destOrd="0" presId="urn:microsoft.com/office/officeart/2005/8/layout/process3"/>
    <dgm:cxn modelId="{77FE2D52-982E-4CB3-A911-9B1B3AB2962E}" type="presOf" srcId="{3FB6680F-8C67-477C-8C25-E39E68A56E64}" destId="{69E7BA35-E823-4164-BA89-B74505710C42}" srcOrd="0" destOrd="0" presId="urn:microsoft.com/office/officeart/2005/8/layout/process3"/>
    <dgm:cxn modelId="{C22C0473-05A1-46CC-AF3F-8F0235EF1DF9}" type="presOf" srcId="{39EA8AC1-684E-4776-B346-DFF830544B4C}" destId="{C3EA7330-7656-48C7-9A48-4D319CC8361D}" srcOrd="0" destOrd="0" presId="urn:microsoft.com/office/officeart/2005/8/layout/process3"/>
    <dgm:cxn modelId="{A3C3CB7B-224C-4A8E-908C-DA136B2501C4}" srcId="{10F2B266-C8A1-430F-ADDD-9AA7A3281736}" destId="{FF739A14-8E90-4A01-A5B9-998FD277A0A7}" srcOrd="0" destOrd="0" parTransId="{503FE3FE-75B0-48BF-BBED-72F0114FAD72}" sibTransId="{6A5F1152-19A4-4B11-8C4C-64F31F1C04C3}"/>
    <dgm:cxn modelId="{51D45885-BE78-4574-A9E0-1D7B96E9B951}" type="presOf" srcId="{2542B191-41B6-4272-B3C5-FE18E6FD4F86}" destId="{3F25DD40-3E47-4412-8EB9-040323EF603C}" srcOrd="0" destOrd="4" presId="urn:microsoft.com/office/officeart/2005/8/layout/process3"/>
    <dgm:cxn modelId="{5471A288-74BA-445F-969B-8F6086D068F9}" srcId="{070EDB27-FE2C-46EC-BDD4-C9A09FB57E91}" destId="{4060879D-12FE-4A6B-9F0B-4F1CC64C692C}" srcOrd="0" destOrd="0" parTransId="{83A46C87-2B2E-4E1E-A462-11BF38944BCC}" sibTransId="{3E2D4A1B-CA85-492D-B0CA-12320B7B656B}"/>
    <dgm:cxn modelId="{AA6FBC88-3BB2-4031-A40B-0695BC367928}" srcId="{59A81146-F05A-44E7-B39E-E5598E162968}" destId="{2542B191-41B6-4272-B3C5-FE18E6FD4F86}" srcOrd="4" destOrd="0" parTransId="{D23A566F-E1B5-4C95-8FB7-DC0D53B862EA}" sibTransId="{157515BF-3CA7-4570-9AB8-BA59C3A83832}"/>
    <dgm:cxn modelId="{8B1FD789-7189-415A-9098-964EDBBBA4B5}" srcId="{10F2B266-C8A1-430F-ADDD-9AA7A3281736}" destId="{1FFBD976-1EE2-4106-8773-17E44C38D11D}" srcOrd="4" destOrd="0" parTransId="{8CA2E2A0-71E2-4F64-A464-8D5A4AA52137}" sibTransId="{D6A2353D-90AC-4CE9-81C3-9BAD5C96F335}"/>
    <dgm:cxn modelId="{0D4EEB89-D6F3-47A8-858D-EEA1D36AD507}" type="presOf" srcId="{74379783-6B03-4511-825B-F18B836A2E98}" destId="{3F25DD40-3E47-4412-8EB9-040323EF603C}" srcOrd="0" destOrd="0" presId="urn:microsoft.com/office/officeart/2005/8/layout/process3"/>
    <dgm:cxn modelId="{51433E8D-EBD8-4E59-851F-FE4C51104068}" srcId="{10F2B266-C8A1-430F-ADDD-9AA7A3281736}" destId="{070EDB27-FE2C-46EC-BDD4-C9A09FB57E91}" srcOrd="2" destOrd="0" parTransId="{DD076A94-6294-4498-A348-AE944E8062CD}" sibTransId="{39EA8AC1-684E-4776-B346-DFF830544B4C}"/>
    <dgm:cxn modelId="{6AFC5693-E692-4E5C-9436-A213A2A32120}" type="presOf" srcId="{6A5F1152-19A4-4B11-8C4C-64F31F1C04C3}" destId="{03097869-F132-45D2-826D-D1DAC6DEBBC7}" srcOrd="0" destOrd="0" presId="urn:microsoft.com/office/officeart/2005/8/layout/process3"/>
    <dgm:cxn modelId="{37D0A297-448E-4F25-8138-461BDEDD9DBD}" srcId="{FF739A14-8E90-4A01-A5B9-998FD277A0A7}" destId="{C06938F9-4427-437E-8962-146AB6168330}" srcOrd="1" destOrd="0" parTransId="{DD1B7BB4-970F-4AB0-B140-19E2DC494D17}" sibTransId="{C10FFB53-D8CA-451F-99B9-D070349BD39E}"/>
    <dgm:cxn modelId="{7F3AA099-B34D-498E-AD5B-D35D04BF6422}" type="presOf" srcId="{FF739A14-8E90-4A01-A5B9-998FD277A0A7}" destId="{25D2B11C-D547-4927-9BB6-9128D947862F}" srcOrd="1" destOrd="0" presId="urn:microsoft.com/office/officeart/2005/8/layout/process3"/>
    <dgm:cxn modelId="{FB29E49B-BC84-49E1-A9BC-9DCD375A80EF}" type="presOf" srcId="{59A81146-F05A-44E7-B39E-E5598E162968}" destId="{E49F66DF-0BF1-4AAB-9F1A-D834343BDFD5}" srcOrd="1" destOrd="0" presId="urn:microsoft.com/office/officeart/2005/8/layout/process3"/>
    <dgm:cxn modelId="{624E989C-2814-425D-A920-4900DDC9D8D6}" type="presOf" srcId="{EBCAA532-52C9-4773-85E7-9985299D096D}" destId="{BDEF392A-C214-4E8D-96D8-056BD3FF51CD}" srcOrd="0" destOrd="0" presId="urn:microsoft.com/office/officeart/2005/8/layout/process3"/>
    <dgm:cxn modelId="{C2F117AA-055E-4655-86D8-2268D50C7EC8}" type="presOf" srcId="{1FFBD976-1EE2-4106-8773-17E44C38D11D}" destId="{6F2633A0-281B-404D-A405-A6A611BAAA27}" srcOrd="1" destOrd="0" presId="urn:microsoft.com/office/officeart/2005/8/layout/process3"/>
    <dgm:cxn modelId="{0ABB67AC-300C-4AEA-A98A-F382915101B4}" type="presOf" srcId="{6A5F1152-19A4-4B11-8C4C-64F31F1C04C3}" destId="{44DA9382-DA41-42DA-A28B-A9C784A11B22}" srcOrd="1" destOrd="0" presId="urn:microsoft.com/office/officeart/2005/8/layout/process3"/>
    <dgm:cxn modelId="{44A060AD-8A8C-4575-8E67-A8042F62C4AD}" type="presOf" srcId="{3D11BF51-40B0-4B5C-9856-57C048CD6041}" destId="{3F25DD40-3E47-4412-8EB9-040323EF603C}" srcOrd="0" destOrd="2" presId="urn:microsoft.com/office/officeart/2005/8/layout/process3"/>
    <dgm:cxn modelId="{477DAFAF-812A-479B-A8B4-EFAC4F8CF47F}" type="presOf" srcId="{C167E180-E5AF-4F7C-B1E9-FFC844A02463}" destId="{72453CB6-7E03-4057-8679-E31FD663B256}" srcOrd="0" destOrd="0" presId="urn:microsoft.com/office/officeart/2005/8/layout/process3"/>
    <dgm:cxn modelId="{DAA1A3B4-B449-4FC7-9B63-172BE06BF904}" srcId="{10F2B266-C8A1-430F-ADDD-9AA7A3281736}" destId="{EBCAA532-52C9-4773-85E7-9985299D096D}" srcOrd="3" destOrd="0" parTransId="{DE9F46E0-8A57-46DD-B568-E800FD39A3FE}" sibTransId="{FBE8990D-C9D5-40CB-A1E6-6533018824A0}"/>
    <dgm:cxn modelId="{02596ABB-D102-4B7A-A932-66554104645A}" type="presOf" srcId="{39EA8AC1-684E-4776-B346-DFF830544B4C}" destId="{59BD924A-DCDA-4575-A37B-FAFEA7C2D562}" srcOrd="1" destOrd="0" presId="urn:microsoft.com/office/officeart/2005/8/layout/process3"/>
    <dgm:cxn modelId="{DEF5F2BE-3500-406B-A8B2-1513BB13EDCF}" type="presOf" srcId="{FBE8990D-C9D5-40CB-A1E6-6533018824A0}" destId="{34586369-F3BE-48C2-8537-67DBE9F43DFC}" srcOrd="1" destOrd="0" presId="urn:microsoft.com/office/officeart/2005/8/layout/process3"/>
    <dgm:cxn modelId="{F3A70ABF-05C7-4095-8901-15A4C3D5DFA2}" srcId="{59A81146-F05A-44E7-B39E-E5598E162968}" destId="{3D11BF51-40B0-4B5C-9856-57C048CD6041}" srcOrd="2" destOrd="0" parTransId="{E8A86343-CB71-4915-AA1B-55B72B8553F0}" sibTransId="{599ACBDA-05E6-42B7-B29B-B7C77FD6D37C}"/>
    <dgm:cxn modelId="{E28E8FC8-AEEF-41B0-9668-7AFEBCB43E63}" type="presOf" srcId="{64AC6597-D337-462E-886F-D60320586DE3}" destId="{3F25DD40-3E47-4412-8EB9-040323EF603C}" srcOrd="0" destOrd="1" presId="urn:microsoft.com/office/officeart/2005/8/layout/process3"/>
    <dgm:cxn modelId="{9877F8D9-C382-4FB0-ACB7-FCE7040907C9}" srcId="{59A81146-F05A-44E7-B39E-E5598E162968}" destId="{64AC6597-D337-462E-886F-D60320586DE3}" srcOrd="1" destOrd="0" parTransId="{1937E3D7-F319-4176-AFFF-BEF85C91DB76}" sibTransId="{FCADFCE0-F30F-42CA-844A-93155D7A5CBF}"/>
    <dgm:cxn modelId="{34AEAEDA-7EA8-49D7-9DEB-1800F4932F60}" type="presOf" srcId="{5EB782AC-FD54-4B85-8F52-CC4ABAAC3FD4}" destId="{3F25DD40-3E47-4412-8EB9-040323EF603C}" srcOrd="0" destOrd="3" presId="urn:microsoft.com/office/officeart/2005/8/layout/process3"/>
    <dgm:cxn modelId="{7D7B09DB-E4A4-42CD-840A-68774FCB29DF}" type="presOf" srcId="{10F2B266-C8A1-430F-ADDD-9AA7A3281736}" destId="{B1EECE62-D6D2-4C6C-9900-84B07DCFE9C1}" srcOrd="0" destOrd="0" presId="urn:microsoft.com/office/officeart/2005/8/layout/process3"/>
    <dgm:cxn modelId="{15764DDE-824B-4D89-B4A4-065F72CB7E84}" srcId="{1FFBD976-1EE2-4106-8773-17E44C38D11D}" destId="{30B7C006-919F-41B6-BB67-E63AA51A42AA}" srcOrd="0" destOrd="0" parTransId="{B1C3FD85-DF09-4A47-867E-9788BA30778C}" sibTransId="{23240BDF-98F2-47AA-B7E7-57586DAC109D}"/>
    <dgm:cxn modelId="{3CDB52DE-63BC-40B4-B604-6AC6E79A7372}" type="presOf" srcId="{4060879D-12FE-4A6B-9F0B-4F1CC64C692C}" destId="{F3009EA4-D8A9-4AD8-B995-6574029261E9}" srcOrd="0" destOrd="0" presId="urn:microsoft.com/office/officeart/2005/8/layout/process3"/>
    <dgm:cxn modelId="{3C9ADBDE-5DB4-411B-8542-1E82EB5E3322}" srcId="{070EDB27-FE2C-46EC-BDD4-C9A09FB57E91}" destId="{91A56874-84F9-4675-A5F1-465FBDA2E212}" srcOrd="1" destOrd="0" parTransId="{3AEC248A-DB91-4924-839F-0C57F6C07D2A}" sibTransId="{071AB650-9A6D-46F4-B98B-DB7A1661E2C5}"/>
    <dgm:cxn modelId="{E14935E0-7F3D-454C-8966-0346C98F8D0D}" type="presOf" srcId="{C06938F9-4427-437E-8962-146AB6168330}" destId="{09859E57-343D-48C0-BFA8-B2C6DD2DB248}" srcOrd="0" destOrd="1" presId="urn:microsoft.com/office/officeart/2005/8/layout/process3"/>
    <dgm:cxn modelId="{9B1D88E3-0EB5-4174-8D17-1F2C2DE42C0F}" srcId="{EBCAA532-52C9-4773-85E7-9985299D096D}" destId="{C167E180-E5AF-4F7C-B1E9-FFC844A02463}" srcOrd="0" destOrd="0" parTransId="{57844B6A-870C-4969-B297-28886C176E59}" sibTransId="{2B83C44F-9010-4778-B565-EA335FCDF7B4}"/>
    <dgm:cxn modelId="{E7AA3AEB-DDC2-4171-BE13-F16455D7B775}" type="presOf" srcId="{070EDB27-FE2C-46EC-BDD4-C9A09FB57E91}" destId="{97F12617-4931-451A-8900-68A274B49319}" srcOrd="1" destOrd="0" presId="urn:microsoft.com/office/officeart/2005/8/layout/process3"/>
    <dgm:cxn modelId="{007134F7-ABB8-48CD-BB12-AD6CAF77A66A}" type="presOf" srcId="{30B7C006-919F-41B6-BB67-E63AA51A42AA}" destId="{8EBBEA25-39E9-49C2-96B7-DF0F986770DE}" srcOrd="0" destOrd="0" presId="urn:microsoft.com/office/officeart/2005/8/layout/process3"/>
    <dgm:cxn modelId="{3673BDD9-5981-46E9-A4A4-C61F46A18A2E}" type="presParOf" srcId="{B1EECE62-D6D2-4C6C-9900-84B07DCFE9C1}" destId="{11A9F1D2-6B9E-44C4-BDFE-78DB9C2077EF}" srcOrd="0" destOrd="0" presId="urn:microsoft.com/office/officeart/2005/8/layout/process3"/>
    <dgm:cxn modelId="{1EB87B59-6964-4D38-8473-80D9CB3DE037}" type="presParOf" srcId="{11A9F1D2-6B9E-44C4-BDFE-78DB9C2077EF}" destId="{DE044673-9A60-4F53-9753-260654A08667}" srcOrd="0" destOrd="0" presId="urn:microsoft.com/office/officeart/2005/8/layout/process3"/>
    <dgm:cxn modelId="{C01F1A1A-A755-4B9F-8BB7-A95B8D78E070}" type="presParOf" srcId="{11A9F1D2-6B9E-44C4-BDFE-78DB9C2077EF}" destId="{25D2B11C-D547-4927-9BB6-9128D947862F}" srcOrd="1" destOrd="0" presId="urn:microsoft.com/office/officeart/2005/8/layout/process3"/>
    <dgm:cxn modelId="{9A6E4A76-B3F4-408E-AD17-B7B1368FE404}" type="presParOf" srcId="{11A9F1D2-6B9E-44C4-BDFE-78DB9C2077EF}" destId="{09859E57-343D-48C0-BFA8-B2C6DD2DB248}" srcOrd="2" destOrd="0" presId="urn:microsoft.com/office/officeart/2005/8/layout/process3"/>
    <dgm:cxn modelId="{EE24FE0F-20D3-4592-ABAF-17DED3F7E3DF}" type="presParOf" srcId="{B1EECE62-D6D2-4C6C-9900-84B07DCFE9C1}" destId="{03097869-F132-45D2-826D-D1DAC6DEBBC7}" srcOrd="1" destOrd="0" presId="urn:microsoft.com/office/officeart/2005/8/layout/process3"/>
    <dgm:cxn modelId="{FBAE050E-CCE4-4390-88AB-309F40A0731D}" type="presParOf" srcId="{03097869-F132-45D2-826D-D1DAC6DEBBC7}" destId="{44DA9382-DA41-42DA-A28B-A9C784A11B22}" srcOrd="0" destOrd="0" presId="urn:microsoft.com/office/officeart/2005/8/layout/process3"/>
    <dgm:cxn modelId="{70E079C3-D8D0-464F-8C5D-B537B353C351}" type="presParOf" srcId="{B1EECE62-D6D2-4C6C-9900-84B07DCFE9C1}" destId="{7B3A31A6-D5A7-4A37-9EE3-053BCDEA6B78}" srcOrd="2" destOrd="0" presId="urn:microsoft.com/office/officeart/2005/8/layout/process3"/>
    <dgm:cxn modelId="{1DCD8A1C-7662-4FC3-AB96-2A2B179839BE}" type="presParOf" srcId="{7B3A31A6-D5A7-4A37-9EE3-053BCDEA6B78}" destId="{D92631D8-B671-4EF0-8E29-00A5AA84532C}" srcOrd="0" destOrd="0" presId="urn:microsoft.com/office/officeart/2005/8/layout/process3"/>
    <dgm:cxn modelId="{E42FCC90-5FF0-4657-84EC-56C30E84F6AE}" type="presParOf" srcId="{7B3A31A6-D5A7-4A37-9EE3-053BCDEA6B78}" destId="{E49F66DF-0BF1-4AAB-9F1A-D834343BDFD5}" srcOrd="1" destOrd="0" presId="urn:microsoft.com/office/officeart/2005/8/layout/process3"/>
    <dgm:cxn modelId="{3CB7F346-4947-47F1-9A0C-D0340909DFF1}" type="presParOf" srcId="{7B3A31A6-D5A7-4A37-9EE3-053BCDEA6B78}" destId="{3F25DD40-3E47-4412-8EB9-040323EF603C}" srcOrd="2" destOrd="0" presId="urn:microsoft.com/office/officeart/2005/8/layout/process3"/>
    <dgm:cxn modelId="{6E9FA99F-AA8C-499F-A1B7-8D59DCA5F003}" type="presParOf" srcId="{B1EECE62-D6D2-4C6C-9900-84B07DCFE9C1}" destId="{69E7BA35-E823-4164-BA89-B74505710C42}" srcOrd="3" destOrd="0" presId="urn:microsoft.com/office/officeart/2005/8/layout/process3"/>
    <dgm:cxn modelId="{D5992429-E650-43FC-8120-0A6F1EFF3280}" type="presParOf" srcId="{69E7BA35-E823-4164-BA89-B74505710C42}" destId="{81F11E47-318A-4140-9AA7-0B52D6DF050E}" srcOrd="0" destOrd="0" presId="urn:microsoft.com/office/officeart/2005/8/layout/process3"/>
    <dgm:cxn modelId="{58E07C59-B054-4B1F-910A-8BB5B6D3FD00}" type="presParOf" srcId="{B1EECE62-D6D2-4C6C-9900-84B07DCFE9C1}" destId="{40DC5AAA-8749-47AA-9DAA-DBD731803F3B}" srcOrd="4" destOrd="0" presId="urn:microsoft.com/office/officeart/2005/8/layout/process3"/>
    <dgm:cxn modelId="{26A4CE7E-E8E9-4C78-BDFA-779B7EE1309A}" type="presParOf" srcId="{40DC5AAA-8749-47AA-9DAA-DBD731803F3B}" destId="{307CC6BB-718E-4502-9F4A-EDCC48E2641D}" srcOrd="0" destOrd="0" presId="urn:microsoft.com/office/officeart/2005/8/layout/process3"/>
    <dgm:cxn modelId="{B67B8393-F9F4-4D8B-ABD6-77A4BC31FBAD}" type="presParOf" srcId="{40DC5AAA-8749-47AA-9DAA-DBD731803F3B}" destId="{97F12617-4931-451A-8900-68A274B49319}" srcOrd="1" destOrd="0" presId="urn:microsoft.com/office/officeart/2005/8/layout/process3"/>
    <dgm:cxn modelId="{EB3EC093-E764-49AB-A871-FE355F3D5009}" type="presParOf" srcId="{40DC5AAA-8749-47AA-9DAA-DBD731803F3B}" destId="{F3009EA4-D8A9-4AD8-B995-6574029261E9}" srcOrd="2" destOrd="0" presId="urn:microsoft.com/office/officeart/2005/8/layout/process3"/>
    <dgm:cxn modelId="{40CE9B83-9EE4-4244-88C7-211DD64BAA41}" type="presParOf" srcId="{B1EECE62-D6D2-4C6C-9900-84B07DCFE9C1}" destId="{C3EA7330-7656-48C7-9A48-4D319CC8361D}" srcOrd="5" destOrd="0" presId="urn:microsoft.com/office/officeart/2005/8/layout/process3"/>
    <dgm:cxn modelId="{DBC6079C-E585-4188-9CA5-FA963077674F}" type="presParOf" srcId="{C3EA7330-7656-48C7-9A48-4D319CC8361D}" destId="{59BD924A-DCDA-4575-A37B-FAFEA7C2D562}" srcOrd="0" destOrd="0" presId="urn:microsoft.com/office/officeart/2005/8/layout/process3"/>
    <dgm:cxn modelId="{E60A6058-138B-4114-8008-2A13450BEDDA}" type="presParOf" srcId="{B1EECE62-D6D2-4C6C-9900-84B07DCFE9C1}" destId="{584B87CF-595F-4EE5-A4D0-FA09252E4767}" srcOrd="6" destOrd="0" presId="urn:microsoft.com/office/officeart/2005/8/layout/process3"/>
    <dgm:cxn modelId="{BD56FB15-E227-4824-B6AC-91B407F81751}" type="presParOf" srcId="{584B87CF-595F-4EE5-A4D0-FA09252E4767}" destId="{BDEF392A-C214-4E8D-96D8-056BD3FF51CD}" srcOrd="0" destOrd="0" presId="urn:microsoft.com/office/officeart/2005/8/layout/process3"/>
    <dgm:cxn modelId="{B813A7B5-D762-4EA8-B9AB-6916C41F08A6}" type="presParOf" srcId="{584B87CF-595F-4EE5-A4D0-FA09252E4767}" destId="{9C812392-9528-438E-8587-C8B50C51A4D9}" srcOrd="1" destOrd="0" presId="urn:microsoft.com/office/officeart/2005/8/layout/process3"/>
    <dgm:cxn modelId="{D1D43ADE-6558-463E-A72E-4B85BAA1A374}" type="presParOf" srcId="{584B87CF-595F-4EE5-A4D0-FA09252E4767}" destId="{72453CB6-7E03-4057-8679-E31FD663B256}" srcOrd="2" destOrd="0" presId="urn:microsoft.com/office/officeart/2005/8/layout/process3"/>
    <dgm:cxn modelId="{CBB5F56D-E0F8-4B6C-B682-19B924B2D7C8}" type="presParOf" srcId="{B1EECE62-D6D2-4C6C-9900-84B07DCFE9C1}" destId="{D11080F3-44F0-4882-8C9D-0A211DC859FF}" srcOrd="7" destOrd="0" presId="urn:microsoft.com/office/officeart/2005/8/layout/process3"/>
    <dgm:cxn modelId="{CCA6D92D-C642-49F1-AD45-D6ABAEB18D9A}" type="presParOf" srcId="{D11080F3-44F0-4882-8C9D-0A211DC859FF}" destId="{34586369-F3BE-48C2-8537-67DBE9F43DFC}" srcOrd="0" destOrd="0" presId="urn:microsoft.com/office/officeart/2005/8/layout/process3"/>
    <dgm:cxn modelId="{C4C38200-BC81-4014-AD0E-F254E4124568}" type="presParOf" srcId="{B1EECE62-D6D2-4C6C-9900-84B07DCFE9C1}" destId="{5AC4BB92-DCFA-4586-8A2E-269022A92D61}" srcOrd="8" destOrd="0" presId="urn:microsoft.com/office/officeart/2005/8/layout/process3"/>
    <dgm:cxn modelId="{3C4A125B-7203-48C1-861C-112B45F07B5C}" type="presParOf" srcId="{5AC4BB92-DCFA-4586-8A2E-269022A92D61}" destId="{1A030B6E-AB57-43B3-A511-472B9D927F84}" srcOrd="0" destOrd="0" presId="urn:microsoft.com/office/officeart/2005/8/layout/process3"/>
    <dgm:cxn modelId="{BFC4BD8B-6E2A-4B9E-ACCA-AEAD97603EBA}" type="presParOf" srcId="{5AC4BB92-DCFA-4586-8A2E-269022A92D61}" destId="{6F2633A0-281B-404D-A405-A6A611BAAA27}" srcOrd="1" destOrd="0" presId="urn:microsoft.com/office/officeart/2005/8/layout/process3"/>
    <dgm:cxn modelId="{465CF53C-B87E-44CF-9F73-089F5EA21731}" type="presParOf" srcId="{5AC4BB92-DCFA-4586-8A2E-269022A92D61}" destId="{8EBBEA25-39E9-49C2-96B7-DF0F986770D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B11C-D547-4927-9BB6-9128D947862F}">
      <dsp:nvSpPr>
        <dsp:cNvPr id="0" name=""/>
        <dsp:cNvSpPr/>
      </dsp:nvSpPr>
      <dsp:spPr>
        <a:xfrm>
          <a:off x="351472" y="106642"/>
          <a:ext cx="1205400" cy="10033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CE/AEL Courses</a:t>
          </a:r>
        </a:p>
      </dsp:txBody>
      <dsp:txXfrm>
        <a:off x="351472" y="106642"/>
        <a:ext cx="1205400" cy="668925"/>
      </dsp:txXfrm>
    </dsp:sp>
    <dsp:sp modelId="{09859E57-343D-48C0-BFA8-B2C6DD2DB248}">
      <dsp:nvSpPr>
        <dsp:cNvPr id="0" name=""/>
        <dsp:cNvSpPr/>
      </dsp:nvSpPr>
      <dsp:spPr>
        <a:xfrm>
          <a:off x="4419" y="1198582"/>
          <a:ext cx="2137312" cy="2697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Microsoft Office Certifications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Introduction to Keyboarding</a:t>
          </a:r>
        </a:p>
      </dsp:txBody>
      <dsp:txXfrm>
        <a:off x="67019" y="1261182"/>
        <a:ext cx="2012112" cy="2572034"/>
      </dsp:txXfrm>
    </dsp:sp>
    <dsp:sp modelId="{03097869-F132-45D2-826D-D1DAC6DEBBC7}">
      <dsp:nvSpPr>
        <dsp:cNvPr id="0" name=""/>
        <dsp:cNvSpPr/>
      </dsp:nvSpPr>
      <dsp:spPr>
        <a:xfrm rot="21591874">
          <a:off x="1808690" y="327008"/>
          <a:ext cx="533855" cy="22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808690" y="371665"/>
        <a:ext cx="466987" cy="133736"/>
      </dsp:txXfrm>
    </dsp:sp>
    <dsp:sp modelId="{E49F66DF-0BF1-4AAB-9F1A-D834343BDFD5}">
      <dsp:nvSpPr>
        <dsp:cNvPr id="0" name=""/>
        <dsp:cNvSpPr/>
      </dsp:nvSpPr>
      <dsp:spPr>
        <a:xfrm>
          <a:off x="2564144" y="125362"/>
          <a:ext cx="1687724" cy="929825"/>
        </a:xfrm>
        <a:prstGeom prst="roundRect">
          <a:avLst>
            <a:gd name="adj" fmla="val 10000"/>
          </a:avLst>
        </a:prstGeom>
        <a:solidFill>
          <a:schemeClr val="accent4">
            <a:hueOff val="-546328"/>
            <a:satOff val="-656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Occupational Skills Awards</a:t>
          </a:r>
        </a:p>
      </dsp:txBody>
      <dsp:txXfrm>
        <a:off x="2564144" y="125362"/>
        <a:ext cx="1687724" cy="619883"/>
      </dsp:txXfrm>
    </dsp:sp>
    <dsp:sp modelId="{3F25DD40-3E47-4412-8EB9-040323EF603C}">
      <dsp:nvSpPr>
        <dsp:cNvPr id="0" name=""/>
        <dsp:cNvSpPr/>
      </dsp:nvSpPr>
      <dsp:spPr>
        <a:xfrm>
          <a:off x="2473093" y="1161993"/>
          <a:ext cx="1931991" cy="3486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546328"/>
              <a:satOff val="-656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Document Design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Office Software Technician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Keyboarding &amp; Business Document Formatting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Records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2529679" y="1218579"/>
        <a:ext cx="1818819" cy="3373590"/>
      </dsp:txXfrm>
    </dsp:sp>
    <dsp:sp modelId="{69E7BA35-E823-4164-BA89-B74505710C42}">
      <dsp:nvSpPr>
        <dsp:cNvPr id="0" name=""/>
        <dsp:cNvSpPr/>
      </dsp:nvSpPr>
      <dsp:spPr>
        <a:xfrm rot="21581335">
          <a:off x="4410042" y="317507"/>
          <a:ext cx="335339" cy="22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28438"/>
            <a:satOff val="-875"/>
            <a:lumOff val="-1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410042" y="362267"/>
        <a:ext cx="268471" cy="133736"/>
      </dsp:txXfrm>
    </dsp:sp>
    <dsp:sp modelId="{97F12617-4931-451A-8900-68A274B49319}">
      <dsp:nvSpPr>
        <dsp:cNvPr id="0" name=""/>
        <dsp:cNvSpPr/>
      </dsp:nvSpPr>
      <dsp:spPr>
        <a:xfrm>
          <a:off x="4884574" y="149594"/>
          <a:ext cx="1599554" cy="820053"/>
        </a:xfrm>
        <a:prstGeom prst="roundRect">
          <a:avLst>
            <a:gd name="adj" fmla="val 10000"/>
          </a:avLst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Certificates</a:t>
          </a:r>
        </a:p>
      </dsp:txBody>
      <dsp:txXfrm>
        <a:off x="4884574" y="149594"/>
        <a:ext cx="1599554" cy="546702"/>
      </dsp:txXfrm>
    </dsp:sp>
    <dsp:sp modelId="{F3009EA4-D8A9-4AD8-B995-6574029261E9}">
      <dsp:nvSpPr>
        <dsp:cNvPr id="0" name=""/>
        <dsp:cNvSpPr/>
      </dsp:nvSpPr>
      <dsp:spPr>
        <a:xfrm>
          <a:off x="4678739" y="1123526"/>
          <a:ext cx="1998206" cy="3211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092657"/>
              <a:satOff val="-1313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Office Technology Specialist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Office Technology</a:t>
          </a:r>
        </a:p>
      </dsp:txBody>
      <dsp:txXfrm>
        <a:off x="4737264" y="1182051"/>
        <a:ext cx="1881156" cy="3094720"/>
      </dsp:txXfrm>
    </dsp:sp>
    <dsp:sp modelId="{C3EA7330-7656-48C7-9A48-4D319CC8361D}">
      <dsp:nvSpPr>
        <dsp:cNvPr id="0" name=""/>
        <dsp:cNvSpPr/>
      </dsp:nvSpPr>
      <dsp:spPr>
        <a:xfrm rot="21575570">
          <a:off x="6703003" y="302611"/>
          <a:ext cx="464038" cy="22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56876"/>
            <a:satOff val="-1750"/>
            <a:lumOff val="-2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703004" y="347427"/>
        <a:ext cx="397170" cy="133736"/>
      </dsp:txXfrm>
    </dsp:sp>
    <dsp:sp modelId="{9C812392-9528-438E-8587-C8B50C51A4D9}">
      <dsp:nvSpPr>
        <dsp:cNvPr id="0" name=""/>
        <dsp:cNvSpPr/>
      </dsp:nvSpPr>
      <dsp:spPr>
        <a:xfrm>
          <a:off x="7359650" y="107014"/>
          <a:ext cx="1488792" cy="896204"/>
        </a:xfrm>
        <a:prstGeom prst="roundRect">
          <a:avLst>
            <a:gd name="adj" fmla="val 10000"/>
          </a:avLst>
        </a:prstGeom>
        <a:solidFill>
          <a:schemeClr val="accent4">
            <a:hueOff val="-1638985"/>
            <a:satOff val="-1969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Associate Degrees</a:t>
          </a:r>
        </a:p>
      </dsp:txBody>
      <dsp:txXfrm>
        <a:off x="7359650" y="107014"/>
        <a:ext cx="1488792" cy="597469"/>
      </dsp:txXfrm>
    </dsp:sp>
    <dsp:sp modelId="{72453CB6-7E03-4057-8679-E31FD663B256}">
      <dsp:nvSpPr>
        <dsp:cNvPr id="0" name=""/>
        <dsp:cNvSpPr/>
      </dsp:nvSpPr>
      <dsp:spPr>
        <a:xfrm>
          <a:off x="7081425" y="1136191"/>
          <a:ext cx="2184457" cy="3211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638985"/>
              <a:satOff val="-1969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Administrative Office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Medical Office Management</a:t>
          </a:r>
        </a:p>
      </dsp:txBody>
      <dsp:txXfrm>
        <a:off x="7145406" y="1200172"/>
        <a:ext cx="2056495" cy="3083808"/>
      </dsp:txXfrm>
    </dsp:sp>
    <dsp:sp modelId="{D11080F3-44F0-4882-8C9D-0A211DC859FF}">
      <dsp:nvSpPr>
        <dsp:cNvPr id="0" name=""/>
        <dsp:cNvSpPr/>
      </dsp:nvSpPr>
      <dsp:spPr>
        <a:xfrm rot="35169">
          <a:off x="9085111" y="306907"/>
          <a:ext cx="501789" cy="22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085113" y="351143"/>
        <a:ext cx="434921" cy="133736"/>
      </dsp:txXfrm>
    </dsp:sp>
    <dsp:sp modelId="{6F2633A0-281B-404D-A405-A6A611BAAA27}">
      <dsp:nvSpPr>
        <dsp:cNvPr id="0" name=""/>
        <dsp:cNvSpPr/>
      </dsp:nvSpPr>
      <dsp:spPr>
        <a:xfrm>
          <a:off x="9795167" y="167150"/>
          <a:ext cx="1313088" cy="787853"/>
        </a:xfrm>
        <a:prstGeom prst="roundRect">
          <a:avLst>
            <a:gd name="adj" fmla="val 1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Bachelor Degrees</a:t>
          </a:r>
        </a:p>
      </dsp:txBody>
      <dsp:txXfrm>
        <a:off x="9795167" y="167150"/>
        <a:ext cx="1313088" cy="525235"/>
      </dsp:txXfrm>
    </dsp:sp>
    <dsp:sp modelId="{8EBBEA25-39E9-49C2-96B7-DF0F986770DE}">
      <dsp:nvSpPr>
        <dsp:cNvPr id="0" name=""/>
        <dsp:cNvSpPr/>
      </dsp:nvSpPr>
      <dsp:spPr>
        <a:xfrm>
          <a:off x="9559198" y="1146773"/>
          <a:ext cx="1865346" cy="3211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Transfer to a 4-year institution</a:t>
          </a:r>
        </a:p>
      </dsp:txBody>
      <dsp:txXfrm>
        <a:off x="9613832" y="1201407"/>
        <a:ext cx="1756078" cy="310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3333-532D-4153-954C-4D7730392CE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1B85A-9243-4A9B-8B7F-A65B9854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Certified Production Technician</a:t>
            </a:r>
          </a:p>
          <a:p>
            <a:r>
              <a:rPr lang="en-US" dirty="0"/>
              <a:t>Certified Logistics Associate</a:t>
            </a:r>
          </a:p>
          <a:p>
            <a:r>
              <a:rPr lang="en-US" dirty="0"/>
              <a:t>Certified Logistics Technician</a:t>
            </a:r>
          </a:p>
          <a:p>
            <a:r>
              <a:rPr lang="en-US" dirty="0"/>
              <a:t>Truck Driving School</a:t>
            </a:r>
          </a:p>
          <a:p>
            <a:r>
              <a:rPr lang="en-US" dirty="0"/>
              <a:t>Auctioneering</a:t>
            </a:r>
          </a:p>
          <a:p>
            <a:r>
              <a:rPr lang="en-US" dirty="0"/>
              <a:t>SHRM</a:t>
            </a:r>
          </a:p>
          <a:p>
            <a:r>
              <a:rPr lang="en-US" dirty="0"/>
              <a:t>Industrial Training</a:t>
            </a:r>
          </a:p>
          <a:p>
            <a:r>
              <a:rPr lang="en-US" dirty="0"/>
              <a:t>Ed2Go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F873-533B-416D-B1F6-D02480905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218 contact hours</a:t>
            </a:r>
          </a:p>
          <a:p>
            <a:r>
              <a:rPr lang="en-US" dirty="0"/>
              <a:t>CNA, EKG and Phlebotomy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3F873-533B-416D-B1F6-D02480905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3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68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6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43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0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4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4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1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5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64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13FD-E17E-4076-BFAB-8DCA22CF8B75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5B0850-85B0-4FFA-8F61-22EDAAB3E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9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DC46-8425-4E10-8411-710DEE179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and Industry Engagement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B4570-6EE7-40B9-B81B-15244B27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5426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Frank Graves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Maultsby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110CC-7EFE-427E-9141-DEEA3BA0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483" y="3709486"/>
            <a:ext cx="2364071" cy="31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9235-149B-4180-AAA0-DED3D428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89" y="1005000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Pathway to Success From Continuing Education/Adult Education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7F1AB7-F024-43CB-ACBB-895567F0FD80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6875316-CBA3-42B0-BE18-161D313D820F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45B525-4448-47F7-AD59-8D8DEFCAD04F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6AB3DE-5992-438E-8E52-2E339CD0937D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7AD9F6-5EA8-425B-9957-CD38590BD7B1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FE2A36-9621-4BD0-9B9F-96C0C01C5399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ED5449BF-1FA9-49E1-86B9-AA45245C76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2969A300-0324-47C5-B89A-DDB4ABF28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812329"/>
              </p:ext>
            </p:extLst>
          </p:nvPr>
        </p:nvGraphicFramePr>
        <p:xfrm>
          <a:off x="319489" y="2070053"/>
          <a:ext cx="11633811" cy="464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947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F55F-47BD-4463-8A0A-84F2315B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25" y="1204323"/>
            <a:ext cx="11305953" cy="74297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Reskilling and Upskill Grant Awards - THECB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3659-31C5-46BF-92EA-7D784869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20" y="1877441"/>
            <a:ext cx="11306855" cy="4946963"/>
          </a:xfrm>
          <a:solidFill>
            <a:srgbClr val="EBE9E6"/>
          </a:solidFill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Texas Reskilling Support Fund Grant Program – Texas Higher Education Coordinating Board - $412,000 Awarded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Displaced Texas workers who need to reskill or upskill to get back into the workforce &amp; Texas students who have previously stopped out of higher education institutions without completing a postsecondary credential.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Funded 28 students in the amount of $73,959.14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Marketing Budget to promote the program</a:t>
            </a:r>
          </a:p>
          <a:p>
            <a:r>
              <a:rPr lang="en-US" b="1" dirty="0">
                <a:solidFill>
                  <a:srgbClr val="002060"/>
                </a:solidFill>
              </a:rPr>
              <a:t>Accelerating Credentials of Purpose and Value Grant Program- $90,500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Enhance or create 10 existing short-term credentials utilizing the EHR software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Provide free access for 250 students access to the curriculum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Marketing Budget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Curriculum Development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F2AAE8-67E3-46BD-BBCA-7FC75D09DFE5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B93A34B-29FC-43F4-BC99-B50521C9EF06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C35ACD-4C58-4349-9DF3-5DB53EAEACF7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44F175-E453-45E3-A209-4A61AA33FED6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676F3B-747D-481B-9FEB-0FE7A742300E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54FBC8-23FF-4D9F-9A18-50A85CD646FC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05ACA0A0-9CC8-44B7-8B63-C8A2D9B0A4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406153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C1C-6094-4F58-A2FA-D358AEE0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Workforce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ABB6-1F79-4097-8788-9A123EB3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27997" cy="377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Upskill Waco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Medical Office Certificate ( Waco Family Medicine)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Certified Production Technician training (Magnolia)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Customer Services/Hospitality (Magnolia) 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Hospitality (Hilton Hotel)</a:t>
            </a:r>
          </a:p>
          <a:p>
            <a:pPr lvl="1"/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714A3-E8FA-4B41-8D53-FC68F4156E66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7DDACFD-46A1-4198-9F49-BBB8CFB9BE98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E98D24-539B-4672-88C3-981FA4D4B97F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BFBB13-BDF7-4934-B83D-F6D032B9E197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EE2F46-0F60-4206-A11D-4A42978828BB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4BF54-2ED8-4B6A-ABBB-E805BE0714A9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BAE70C89-87DB-486F-85F3-E1688DB994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5C08D3E-77C4-4B8B-94D0-BB14FBFBC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172" y="4140824"/>
            <a:ext cx="3686326" cy="16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3674-E93C-4A04-A5A9-F3311508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20" y="1099791"/>
            <a:ext cx="9603275" cy="70768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Industry Engagement Activities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2DA0-DA23-4E7B-96C4-85C5EE43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526"/>
            <a:ext cx="10515600" cy="412930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Workforce Advisory Committees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Carl D. Perkins - Comprehensive Local Needs Assessment and Industry Surveys.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Internship sites.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Apprenticeships.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On-campus job posting databases to connect with students.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On-campus recruiting, interview, and visits.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Corporate Training, training facilities, and computer labs.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Employee Reimbursement Programs for existing employees (FedEx)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Site Visit (AbbVie)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BCBDD-4F64-4091-BFEC-91B5727CA77C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6020F1C-1709-4CC0-A0AA-DFB4D047C08A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97D58-2168-4003-8817-4A7569DA0FE9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65D55A-03F4-4DF2-B110-00DFF7C9C361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425B1B-A12D-4ECD-9711-77BCD2292C69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EC9EAD-7054-4E6D-B4E5-0B2E5D057782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18939D3A-54CC-402F-9606-7DF76DC0E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71E9051-1C41-478A-9899-93AFB2529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07" y="2915514"/>
            <a:ext cx="3968840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C17-892C-484C-914C-EC4C2342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27" y="1145754"/>
            <a:ext cx="10515600" cy="102135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SBDC Workforce Economic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D9BB-321E-415D-B148-5E60AEA8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11" y="1810467"/>
            <a:ext cx="10616381" cy="50475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567 Clients with 1060 Counseling Sessions and 2,010 hours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Waco Chamber of Commerce, Baylor Research and Innovation Collaborative (BRIC), Copperas Cove EDC,  Temple Chamber of Commerce, Cen-</a:t>
            </a:r>
            <a:r>
              <a:rPr lang="en-US" sz="2400" dirty="0" err="1">
                <a:solidFill>
                  <a:srgbClr val="002060"/>
                </a:solidFill>
              </a:rPr>
              <a:t>Tex</a:t>
            </a:r>
            <a:r>
              <a:rPr lang="en-US" sz="2400" dirty="0">
                <a:solidFill>
                  <a:srgbClr val="002060"/>
                </a:solidFill>
              </a:rPr>
              <a:t> African American Chamber and Cen-</a:t>
            </a:r>
            <a:r>
              <a:rPr lang="en-US" sz="2400" dirty="0" err="1">
                <a:solidFill>
                  <a:srgbClr val="002060"/>
                </a:solidFill>
              </a:rPr>
              <a:t>Tex</a:t>
            </a:r>
            <a:r>
              <a:rPr lang="en-US" sz="2400" dirty="0">
                <a:solidFill>
                  <a:srgbClr val="002060"/>
                </a:solidFill>
              </a:rPr>
              <a:t> Hispanic Chamber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493903-3282-4AF7-9998-A69F9AF1CF2F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0828A6A-155B-4FD1-91DA-99D492AD9721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FD07EE-8272-4FC0-942F-74F6D7DE410C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FFD2E1-F737-4177-A2AF-BCD3902418BE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8FC80D-D141-4320-A412-A0F23908DF0A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21B810-6074-46FD-8F96-5BCFEE2F01F1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BFD8E525-7D1C-45DC-B7C4-C434D23875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02DE0F-E11E-47D2-89AE-29103DBE7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01275"/>
              </p:ext>
            </p:extLst>
          </p:nvPr>
        </p:nvGraphicFramePr>
        <p:xfrm>
          <a:off x="1027195" y="3776104"/>
          <a:ext cx="5632679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306">
                  <a:extLst>
                    <a:ext uri="{9D8B030D-6E8A-4147-A177-3AD203B41FA5}">
                      <a16:colId xmlns:a16="http://schemas.microsoft.com/office/drawing/2014/main" val="1273436886"/>
                    </a:ext>
                  </a:extLst>
                </a:gridCol>
                <a:gridCol w="1949373">
                  <a:extLst>
                    <a:ext uri="{9D8B030D-6E8A-4147-A177-3AD203B41FA5}">
                      <a16:colId xmlns:a16="http://schemas.microsoft.com/office/drawing/2014/main" val="1265568546"/>
                    </a:ext>
                  </a:extLst>
                </a:gridCol>
              </a:tblGrid>
              <a:tr h="296418">
                <a:tc>
                  <a:txBody>
                    <a:bodyPr/>
                    <a:lstStyle/>
                    <a:p>
                      <a:r>
                        <a:rPr lang="en-US" dirty="0"/>
                        <a:t>Economic Impact</a:t>
                      </a:r>
                    </a:p>
                  </a:txBody>
                  <a:tcPr>
                    <a:solidFill>
                      <a:srgbClr val="1341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34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SBA Loan	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$12,055,245</a:t>
                      </a:r>
                    </a:p>
                  </a:txBody>
                  <a:tcPr>
                    <a:solidFill>
                      <a:srgbClr val="E1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2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Non-SBA Loan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$ 3,951,365</a:t>
                      </a:r>
                    </a:p>
                  </a:txBody>
                  <a:tcPr>
                    <a:solidFill>
                      <a:srgbClr val="E1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0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Personal Injection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$ 1,468,800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9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Total Capital Investment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$17,475,410</a:t>
                      </a:r>
                    </a:p>
                  </a:txBody>
                  <a:tcPr>
                    <a:solidFill>
                      <a:srgbClr val="E1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0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Jobs Created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178</a:t>
                      </a:r>
                    </a:p>
                  </a:txBody>
                  <a:tcPr>
                    <a:solidFill>
                      <a:srgbClr val="E1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5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Business Start-Ups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42</a:t>
                      </a:r>
                      <a:endParaRPr lang="en-US" dirty="0"/>
                    </a:p>
                  </a:txBody>
                  <a:tcPr>
                    <a:solidFill>
                      <a:srgbClr val="E1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06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 Training Events</a:t>
                      </a:r>
                    </a:p>
                  </a:txBody>
                  <a:tcPr>
                    <a:solidFill>
                      <a:srgbClr val="E1D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535 Participants</a:t>
                      </a:r>
                    </a:p>
                  </a:txBody>
                  <a:tcPr>
                    <a:solidFill>
                      <a:srgbClr val="E1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0459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B15FA2D-0356-4885-ADB6-DAAC97EB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619" y="3776104"/>
            <a:ext cx="3801011" cy="30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1498" y="836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5" name="Picture 4" descr="Principal's Point of View: The Three Ques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04" y="2162363"/>
            <a:ext cx="4387104" cy="37290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A70A1E-F670-46E8-8F4B-AE5EEA1CDDCB}"/>
              </a:ext>
            </a:extLst>
          </p:cNvPr>
          <p:cNvGrpSpPr/>
          <p:nvPr/>
        </p:nvGrpSpPr>
        <p:grpSpPr>
          <a:xfrm>
            <a:off x="121186" y="-387"/>
            <a:ext cx="12056916" cy="1325563"/>
            <a:chOff x="-1" y="-3549"/>
            <a:chExt cx="12203808" cy="143769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9FD793DE-6546-44DA-BF31-A13D0C9B24BE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7DE526-299A-41C2-B368-7D090BBB2DA5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8F4BAC-B5AD-49A3-8148-51CA70A78847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DD1014-CAFE-49F6-94FC-E23D82A4842E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FE52CB-F201-44FE-A916-81C98488235C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Image result for mclennan community college">
              <a:extLst>
                <a:ext uri="{FF2B5EF4-FFF2-40B4-BE49-F238E27FC236}">
                  <a16:creationId xmlns:a16="http://schemas.microsoft.com/office/drawing/2014/main" id="{9B43D29D-1C13-4050-8206-EAD4269F9E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333733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20996A-3B07-41CF-B311-2DF3AA0DF7BE}"/>
              </a:ext>
            </a:extLst>
          </p:cNvPr>
          <p:cNvSpPr/>
          <p:nvPr/>
        </p:nvSpPr>
        <p:spPr>
          <a:xfrm>
            <a:off x="-6568" y="-29564"/>
            <a:ext cx="12198567" cy="6881110"/>
          </a:xfrm>
          <a:prstGeom prst="rect">
            <a:avLst/>
          </a:prstGeom>
          <a:solidFill>
            <a:srgbClr val="E1DE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C0C29-C917-402D-BFFF-191DE795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58" y="712849"/>
            <a:ext cx="9603275" cy="86580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Workforce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9483B-4C2F-4195-844C-4E1A9627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86" y="1105442"/>
            <a:ext cx="11805631" cy="5705870"/>
          </a:xfrm>
          <a:noFill/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Build comprehensive workforce pathways in developing a skilled workforce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Build on workforce credit certificates and associates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Integrate non-credit credentials and awards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Provide multiple entry and exit points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Connect BSAS &amp; BAAS opportunities through our University Center partners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Engage students where they are: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Connect with adult learners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Offer GED options through AEL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Use stackable credentials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Connect all pathways with industry partners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E84F99-3DFB-4F31-8AB7-AA17E9C01AC0}"/>
              </a:ext>
            </a:extLst>
          </p:cNvPr>
          <p:cNvGrpSpPr/>
          <p:nvPr/>
        </p:nvGrpSpPr>
        <p:grpSpPr>
          <a:xfrm>
            <a:off x="0" y="-1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C191034F-12A0-4516-9E99-219E6877160B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165C88-0104-4E64-85DA-0496D805EF35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DD8DD6-B6C3-4FBA-B003-A43DCD184E42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FF4E2F-BAA2-4B09-9491-8671771E2386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8D35AF-D957-49AE-98DF-DE5633464D4C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924DF0BC-122C-46B4-9B8E-064D50FA04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114480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0C29-C917-402D-BFFF-191DE795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72" y="1204323"/>
            <a:ext cx="11402723" cy="104923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Skills Development Fund Partners &amp;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9483B-4C2F-4195-844C-4E1A9627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E84F99-3DFB-4F31-8AB7-AA17E9C01AC0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C191034F-12A0-4516-9E99-219E6877160B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165C88-0104-4E64-85DA-0496D805EF35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DD8DD6-B6C3-4FBA-B003-A43DCD184E42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FF4E2F-BAA2-4B09-9491-8671771E2386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8D35AF-D957-49AE-98DF-DE5633464D4C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924DF0BC-122C-46B4-9B8E-064D50FA04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293B75-9595-4F90-97C6-375ED708C125}"/>
              </a:ext>
            </a:extLst>
          </p:cNvPr>
          <p:cNvSpPr txBox="1">
            <a:spLocks/>
          </p:cNvSpPr>
          <p:nvPr/>
        </p:nvSpPr>
        <p:spPr>
          <a:xfrm>
            <a:off x="299623" y="1965771"/>
            <a:ext cx="9778968" cy="339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002060"/>
                </a:solidFill>
              </a:rPr>
              <a:t>Texas Workforce Commission Grants provide upskilling  of our local workforce!</a:t>
            </a:r>
            <a:endParaRPr lang="en-US" sz="2600" dirty="0">
              <a:solidFill>
                <a:srgbClr val="002060"/>
              </a:solidFill>
            </a:endParaRP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Customized training opportunities for local businesses</a:t>
            </a: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COVID – 19 Skills Development Fund</a:t>
            </a: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Traditional Skills Development Fund</a:t>
            </a:r>
          </a:p>
          <a:p>
            <a:pPr lvl="2"/>
            <a:r>
              <a:rPr lang="en-US" sz="2600" b="1" dirty="0">
                <a:solidFill>
                  <a:srgbClr val="002060"/>
                </a:solidFill>
              </a:rPr>
              <a:t>$14.3 </a:t>
            </a:r>
            <a:r>
              <a:rPr lang="en-US" sz="2600" dirty="0">
                <a:solidFill>
                  <a:srgbClr val="002060"/>
                </a:solidFill>
              </a:rPr>
              <a:t>million in grants awarded to MCC since inception</a:t>
            </a:r>
          </a:p>
          <a:p>
            <a:pPr lvl="3"/>
            <a:r>
              <a:rPr lang="en-US" sz="2600" dirty="0">
                <a:solidFill>
                  <a:srgbClr val="002060"/>
                </a:solidFill>
              </a:rPr>
              <a:t>$667,183 in 2020-2021</a:t>
            </a:r>
          </a:p>
          <a:p>
            <a:pPr marL="201168" lvl="1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002060"/>
                </a:solidFill>
              </a:rPr>
              <a:t>Industries served include Healthcare, Manufacturing, and Logistics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2" name="Picture 4" descr="Falls Community Hospital &amp; Clinic - Home | Facebook">
            <a:extLst>
              <a:ext uri="{FF2B5EF4-FFF2-40B4-BE49-F238E27FC236}">
                <a16:creationId xmlns:a16="http://schemas.microsoft.com/office/drawing/2014/main" id="{13AA3DD6-C9AC-4938-B869-DD58F183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262" y="1903388"/>
            <a:ext cx="1502499" cy="15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ello Bello | Premium, Plant-Based, Affordable Baby Products">
            <a:extLst>
              <a:ext uri="{FF2B5EF4-FFF2-40B4-BE49-F238E27FC236}">
                <a16:creationId xmlns:a16="http://schemas.microsoft.com/office/drawing/2014/main" id="{2AFEF346-CAA3-4DE3-B7E5-F935284F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016" y="3773744"/>
            <a:ext cx="1215568" cy="14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omark Logistics: 82 Reviews | Indeed.com">
            <a:extLst>
              <a:ext uri="{FF2B5EF4-FFF2-40B4-BE49-F238E27FC236}">
                <a16:creationId xmlns:a16="http://schemas.microsoft.com/office/drawing/2014/main" id="{83CF1990-80D8-44E5-8579-0CF97C1B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61" y="5121310"/>
            <a:ext cx="3018503" cy="5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Welcome to Vossloh | Vossloh AG">
            <a:extLst>
              <a:ext uri="{FF2B5EF4-FFF2-40B4-BE49-F238E27FC236}">
                <a16:creationId xmlns:a16="http://schemas.microsoft.com/office/drawing/2014/main" id="{A1413040-EBD3-46B3-BAF4-54EC3FD2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68" y="5779125"/>
            <a:ext cx="4570732" cy="10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Sonoco - Wikipedia">
            <a:extLst>
              <a:ext uri="{FF2B5EF4-FFF2-40B4-BE49-F238E27FC236}">
                <a16:creationId xmlns:a16="http://schemas.microsoft.com/office/drawing/2014/main" id="{B0AFB750-1F1C-47E0-93CD-EDE8F6C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14" y="5291670"/>
            <a:ext cx="1457376" cy="15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scension Providence implements phased approach to return to surgeries,  other healthcare services">
            <a:extLst>
              <a:ext uri="{FF2B5EF4-FFF2-40B4-BE49-F238E27FC236}">
                <a16:creationId xmlns:a16="http://schemas.microsoft.com/office/drawing/2014/main" id="{2F035D6F-6360-4504-9FA2-CF4EB8A4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3" y="5546386"/>
            <a:ext cx="1764539" cy="9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FreeFlight Systems | ACR Aviation Group">
            <a:extLst>
              <a:ext uri="{FF2B5EF4-FFF2-40B4-BE49-F238E27FC236}">
                <a16:creationId xmlns:a16="http://schemas.microsoft.com/office/drawing/2014/main" id="{84D53ECB-DF28-454E-AF7E-9F178DF7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29" y="5902817"/>
            <a:ext cx="1860478" cy="6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9483B-4C2F-4195-844C-4E1A9627B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E84F99-3DFB-4F31-8AB7-AA17E9C01AC0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C191034F-12A0-4516-9E99-219E6877160B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165C88-0104-4E64-85DA-0496D805EF35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DD8DD6-B6C3-4FBA-B003-A43DCD184E42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FF4E2F-BAA2-4B09-9491-8671771E2386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8D35AF-D957-49AE-98DF-DE5633464D4C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924DF0BC-122C-46B4-9B8E-064D50FA04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3F6E40D8-5046-4D08-8F68-00210F2D9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860" y="1111252"/>
            <a:ext cx="1051559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2020-2021 Corporate Partners</a:t>
            </a:r>
          </a:p>
        </p:txBody>
      </p:sp>
      <p:pic>
        <p:nvPicPr>
          <p:cNvPr id="14" name="Picture 22" descr="ZINKPOWER Group | Hot-dip galvanizing and powder coating">
            <a:extLst>
              <a:ext uri="{FF2B5EF4-FFF2-40B4-BE49-F238E27FC236}">
                <a16:creationId xmlns:a16="http://schemas.microsoft.com/office/drawing/2014/main" id="{FA5F17AB-9E50-4660-AB22-BD549D45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0" y="2026812"/>
            <a:ext cx="2889612" cy="10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ome - HOT Shooting Center">
            <a:extLst>
              <a:ext uri="{FF2B5EF4-FFF2-40B4-BE49-F238E27FC236}">
                <a16:creationId xmlns:a16="http://schemas.microsoft.com/office/drawing/2014/main" id="{82D67CAA-275A-4FC5-8C93-A78D6CF4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1" y="3209936"/>
            <a:ext cx="3751621" cy="10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ngineering | CP&amp;Y, Inc. | United States">
            <a:extLst>
              <a:ext uri="{FF2B5EF4-FFF2-40B4-BE49-F238E27FC236}">
                <a16:creationId xmlns:a16="http://schemas.microsoft.com/office/drawing/2014/main" id="{216B993A-C34A-4133-AE70-7E9D0F26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9" y="4424693"/>
            <a:ext cx="3145023" cy="13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ome - Texas Farm Bureau">
            <a:extLst>
              <a:ext uri="{FF2B5EF4-FFF2-40B4-BE49-F238E27FC236}">
                <a16:creationId xmlns:a16="http://schemas.microsoft.com/office/drawing/2014/main" id="{6BADE762-5E74-4079-8A6D-F2FE6F7E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0" y="5922337"/>
            <a:ext cx="3077960" cy="12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01E648-00B9-4BA6-B0E7-BF9B7625E7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8" y="3315009"/>
            <a:ext cx="3404795" cy="1235454"/>
          </a:xfrm>
          <a:prstGeom prst="rect">
            <a:avLst/>
          </a:prstGeom>
        </p:spPr>
      </p:pic>
      <p:pic>
        <p:nvPicPr>
          <p:cNvPr id="19" name="Picture 20" descr="Oceans Behavioral Hospital Waco - Home | Facebook">
            <a:extLst>
              <a:ext uri="{FF2B5EF4-FFF2-40B4-BE49-F238E27FC236}">
                <a16:creationId xmlns:a16="http://schemas.microsoft.com/office/drawing/2014/main" id="{B8538AB9-E81B-41BC-80FB-E996E1C4A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09" y="1869154"/>
            <a:ext cx="1345867" cy="13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www.eoacwaco.org/wp-content/themes/eoac/images/header-logo.png">
            <a:extLst>
              <a:ext uri="{FF2B5EF4-FFF2-40B4-BE49-F238E27FC236}">
                <a16:creationId xmlns:a16="http://schemas.microsoft.com/office/drawing/2014/main" id="{E1428D7B-65D6-408A-9FCB-E82F6CE2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02" y="4481076"/>
            <a:ext cx="2662815" cy="11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Waco Community | Prosper Waco | Waco">
            <a:extLst>
              <a:ext uri="{FF2B5EF4-FFF2-40B4-BE49-F238E27FC236}">
                <a16:creationId xmlns:a16="http://schemas.microsoft.com/office/drawing/2014/main" id="{22E2FDB2-752A-42B9-9DD8-6880482B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61" y="5674959"/>
            <a:ext cx="2897776" cy="12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Brazos Bluffs Ranch | Horseback Riding | Waco, TX">
            <a:extLst>
              <a:ext uri="{FF2B5EF4-FFF2-40B4-BE49-F238E27FC236}">
                <a16:creationId xmlns:a16="http://schemas.microsoft.com/office/drawing/2014/main" id="{4058E1CC-3D2E-4CC3-B1B5-E359DFEA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78" y="2026812"/>
            <a:ext cx="2470837" cy="13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kullc.net/wp-content/uploads/2019/07/header-top.png">
            <a:extLst>
              <a:ext uri="{FF2B5EF4-FFF2-40B4-BE49-F238E27FC236}">
                <a16:creationId xmlns:a16="http://schemas.microsoft.com/office/drawing/2014/main" id="{DDF13009-0DAF-4E4C-866D-DDE0467E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75" y="3587681"/>
            <a:ext cx="3692929" cy="13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ttps://www.alamosteel.com/wp-content/themes/alamosteel/images/header-logo.png">
            <a:extLst>
              <a:ext uri="{FF2B5EF4-FFF2-40B4-BE49-F238E27FC236}">
                <a16:creationId xmlns:a16="http://schemas.microsoft.com/office/drawing/2014/main" id="{2CE912AE-80FE-4655-BD55-CC36B608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58" y="5263162"/>
            <a:ext cx="2127264" cy="174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Securitas Security Services USA - Escort Service in Waco (address,  schedule, reviews, TEL: 2547511...) - US-Info">
            <a:extLst>
              <a:ext uri="{FF2B5EF4-FFF2-40B4-BE49-F238E27FC236}">
                <a16:creationId xmlns:a16="http://schemas.microsoft.com/office/drawing/2014/main" id="{44EFD4D4-92C9-4280-A184-E16EDB83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13" y="5511406"/>
            <a:ext cx="2694714" cy="14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5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194ED91-D097-4AB2-9760-31AF9649071D}"/>
              </a:ext>
            </a:extLst>
          </p:cNvPr>
          <p:cNvSpPr/>
          <p:nvPr/>
        </p:nvSpPr>
        <p:spPr>
          <a:xfrm>
            <a:off x="3761774" y="1388390"/>
            <a:ext cx="3040163" cy="5037811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F47C99-5310-4883-B654-DA677DFABA36}"/>
              </a:ext>
            </a:extLst>
          </p:cNvPr>
          <p:cNvSpPr/>
          <p:nvPr/>
        </p:nvSpPr>
        <p:spPr>
          <a:xfrm>
            <a:off x="6859075" y="1383697"/>
            <a:ext cx="5217134" cy="503457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06D43D-52B5-4BFD-9E15-1F332396521D}"/>
              </a:ext>
            </a:extLst>
          </p:cNvPr>
          <p:cNvSpPr/>
          <p:nvPr/>
        </p:nvSpPr>
        <p:spPr>
          <a:xfrm>
            <a:off x="115791" y="1380462"/>
            <a:ext cx="3575299" cy="5037811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14698-F3BB-409C-AB3F-1B76CEA64C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774"/>
            <a:ext cx="12192000" cy="117617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Public Enrollment and Skills for Small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7293B-7CD1-4B3E-AA7C-AB60A811C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2" y="1552523"/>
            <a:ext cx="3376735" cy="2161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3BE9D-14D3-492D-98D0-D0E2A0FB8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34" y="2765586"/>
            <a:ext cx="1351434" cy="900956"/>
          </a:xfrm>
          <a:prstGeom prst="rect">
            <a:avLst/>
          </a:prstGeom>
        </p:spPr>
      </p:pic>
      <p:pic>
        <p:nvPicPr>
          <p:cNvPr id="7" name="Picture 30" descr="Waco Boom | Filament Wound Booms">
            <a:extLst>
              <a:ext uri="{FF2B5EF4-FFF2-40B4-BE49-F238E27FC236}">
                <a16:creationId xmlns:a16="http://schemas.microsoft.com/office/drawing/2014/main" id="{045D2FFB-C146-402C-A8F1-0CCC2BED6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13" y="4490520"/>
            <a:ext cx="2381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Bluebonnet Health Services | Texas New Mexico Hospice Organization">
            <a:extLst>
              <a:ext uri="{FF2B5EF4-FFF2-40B4-BE49-F238E27FC236}">
                <a16:creationId xmlns:a16="http://schemas.microsoft.com/office/drawing/2014/main" id="{41F86C81-4253-4F97-A257-F92C8844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07" y="4402478"/>
            <a:ext cx="220027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aco Cha">
            <a:extLst>
              <a:ext uri="{FF2B5EF4-FFF2-40B4-BE49-F238E27FC236}">
                <a16:creationId xmlns:a16="http://schemas.microsoft.com/office/drawing/2014/main" id="{F23A11E6-EE5D-4AD4-B1D0-4E0661C6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061" y="1512091"/>
            <a:ext cx="131967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co Escape Rooms">
            <a:extLst>
              <a:ext uri="{FF2B5EF4-FFF2-40B4-BE49-F238E27FC236}">
                <a16:creationId xmlns:a16="http://schemas.microsoft.com/office/drawing/2014/main" id="{EC4EEC97-1046-4B12-875F-6C8AF4AB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059" y="2889957"/>
            <a:ext cx="1762943" cy="15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door Axe Throwing in Waco Texas | Waco Axe Co.">
            <a:extLst>
              <a:ext uri="{FF2B5EF4-FFF2-40B4-BE49-F238E27FC236}">
                <a16:creationId xmlns:a16="http://schemas.microsoft.com/office/drawing/2014/main" id="{0264D228-9AE5-465D-B178-90664B81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76" y="2641599"/>
            <a:ext cx="2371337" cy="9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c House">
            <a:extLst>
              <a:ext uri="{FF2B5EF4-FFF2-40B4-BE49-F238E27FC236}">
                <a16:creationId xmlns:a16="http://schemas.microsoft.com/office/drawing/2014/main" id="{4E9CD3EA-2CC6-4D7E-9352-AFB2C67F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16" y="5519220"/>
            <a:ext cx="2455897" cy="8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 &amp; L Management Company | Home">
            <a:extLst>
              <a:ext uri="{FF2B5EF4-FFF2-40B4-BE49-F238E27FC236}">
                <a16:creationId xmlns:a16="http://schemas.microsoft.com/office/drawing/2014/main" id="{15768A94-5755-44AF-B0B6-EE56C6A0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760" y="5559957"/>
            <a:ext cx="2217303" cy="7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 &amp; L Management Company | Home">
            <a:extLst>
              <a:ext uri="{FF2B5EF4-FFF2-40B4-BE49-F238E27FC236}">
                <a16:creationId xmlns:a16="http://schemas.microsoft.com/office/drawing/2014/main" id="{36ABC113-D46F-4431-B513-AB5237A0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54" y="3636196"/>
            <a:ext cx="3085698" cy="6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6C7FD4-D60D-4E64-A586-31A5F68BDCEE}"/>
              </a:ext>
            </a:extLst>
          </p:cNvPr>
          <p:cNvSpPr txBox="1"/>
          <p:nvPr/>
        </p:nvSpPr>
        <p:spPr>
          <a:xfrm>
            <a:off x="6448695" y="1539548"/>
            <a:ext cx="3593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u="sng" dirty="0"/>
              <a:t>$58,673 in SSB Grants 2020-2021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FA24B-39E1-41A4-9FE4-F4BC79CCA412}"/>
              </a:ext>
            </a:extLst>
          </p:cNvPr>
          <p:cNvSpPr txBox="1"/>
          <p:nvPr/>
        </p:nvSpPr>
        <p:spPr>
          <a:xfrm>
            <a:off x="88422" y="3781909"/>
            <a:ext cx="35752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392 students</a:t>
            </a:r>
          </a:p>
          <a:p>
            <a:pPr algn="ctr"/>
            <a:r>
              <a:rPr lang="en-US" sz="2800" b="1" u="sng" dirty="0"/>
              <a:t>82,320 contact hours</a:t>
            </a:r>
          </a:p>
          <a:p>
            <a:pPr algn="ctr"/>
            <a:r>
              <a:rPr lang="en-US" sz="2800" b="1" u="sng" dirty="0"/>
              <a:t>58 sections</a:t>
            </a:r>
          </a:p>
          <a:p>
            <a:pPr algn="ctr"/>
            <a:r>
              <a:rPr lang="en-US" sz="2800" b="1" u="sng" dirty="0"/>
              <a:t>$221,650 in revenue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B5942-C323-45B0-B4B9-6B7E219821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76" y="1512091"/>
            <a:ext cx="1801825" cy="1009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159C59-155F-49A9-A9FA-548FA044C7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04" y="3885324"/>
            <a:ext cx="2210391" cy="692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FC1623-3BF7-4267-8CDA-97EF72F7F8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9" y="1721590"/>
            <a:ext cx="1501982" cy="573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23BD34-78E7-4153-BCE3-B7D6443863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67" y="2754887"/>
            <a:ext cx="1190459" cy="10059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9BAFAD-3695-41D6-A4C2-68EDCDA1272F}"/>
              </a:ext>
            </a:extLst>
          </p:cNvPr>
          <p:cNvSpPr txBox="1"/>
          <p:nvPr/>
        </p:nvSpPr>
        <p:spPr>
          <a:xfrm>
            <a:off x="3884223" y="4885436"/>
            <a:ext cx="2805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68 students</a:t>
            </a:r>
          </a:p>
          <a:p>
            <a:pPr algn="ctr"/>
            <a:r>
              <a:rPr lang="en-US" sz="2800" b="1" u="sng" dirty="0"/>
              <a:t>5,139 contact hours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1565F6-B0F7-49CD-B2FF-378B0E1BD1B6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9FBD6191-4C5C-4A28-B475-B46F1707F03C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28991E-4FD0-4E75-93F0-B624C5350054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72C04A-BA95-49BC-9A81-13E396086043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A3C7F1-6F8A-427D-B8FD-BB31C4CE0925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1C85B99-97C6-4A3C-BFDB-1A78954AAC72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Image result for mclennan community college">
              <a:extLst>
                <a:ext uri="{FF2B5EF4-FFF2-40B4-BE49-F238E27FC236}">
                  <a16:creationId xmlns:a16="http://schemas.microsoft.com/office/drawing/2014/main" id="{DFC71F91-A98F-4389-9C58-CF79126A32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27B5E62-545A-4E79-ACD5-A210A207C88E}"/>
              </a:ext>
            </a:extLst>
          </p:cNvPr>
          <p:cNvSpPr/>
          <p:nvPr/>
        </p:nvSpPr>
        <p:spPr>
          <a:xfrm>
            <a:off x="401066" y="588248"/>
            <a:ext cx="7819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Public Enrollment and Skills for Small Business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123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5A5E-E8A8-48C4-8FC2-3C204C70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13" y="954070"/>
            <a:ext cx="11167127" cy="1049235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13F821-5676-4262-BB12-524E82FB17F9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64C8FBA0-AAD0-4BCA-8F9E-AB1A2D180F04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3075E5-0A6E-4E55-ADE2-FD3BC08908FB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26DC10-23FA-4FB4-A356-1BCD3824205A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F1BDA8-797B-4DED-AB9A-5B3EE3B4358D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8C7294-2DC3-42A8-A3E3-30EE58AB93FF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mage result for mclennan community college">
              <a:extLst>
                <a:ext uri="{FF2B5EF4-FFF2-40B4-BE49-F238E27FC236}">
                  <a16:creationId xmlns:a16="http://schemas.microsoft.com/office/drawing/2014/main" id="{3C3EE986-A5B6-4060-8C3F-1EE13521BD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D139E-1A3C-433C-8EA3-5FC3E7E6FF44}"/>
              </a:ext>
            </a:extLst>
          </p:cNvPr>
          <p:cNvSpPr/>
          <p:nvPr/>
        </p:nvSpPr>
        <p:spPr>
          <a:xfrm>
            <a:off x="782112" y="2186269"/>
            <a:ext cx="103185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</a:rPr>
              <a:t>Healthcare certifications for the Public and School Districts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On-site training and administration based on district needs 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Certified Nurse Aide, EKG, and Medication Aide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Online options</a:t>
            </a:r>
          </a:p>
          <a:p>
            <a:pPr marL="201168" lvl="1"/>
            <a:r>
              <a:rPr lang="en-US" sz="2600" b="1" dirty="0">
                <a:solidFill>
                  <a:srgbClr val="002060"/>
                </a:solidFill>
              </a:rPr>
              <a:t>Healthcare related Professional Development 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Medication Aide re-certification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Testing Center for Certified Nurse Aide</a:t>
            </a:r>
          </a:p>
          <a:p>
            <a:pPr marL="201168" lvl="1"/>
            <a:r>
              <a:rPr lang="en-US" sz="2600" b="1" dirty="0">
                <a:solidFill>
                  <a:srgbClr val="002060"/>
                </a:solidFill>
              </a:rPr>
              <a:t>American Heart Association Training Center</a:t>
            </a:r>
          </a:p>
        </p:txBody>
      </p:sp>
      <p:pic>
        <p:nvPicPr>
          <p:cNvPr id="15" name="Picture 2" descr="Texas Health and Human Services">
            <a:extLst>
              <a:ext uri="{FF2B5EF4-FFF2-40B4-BE49-F238E27FC236}">
                <a16:creationId xmlns:a16="http://schemas.microsoft.com/office/drawing/2014/main" id="{61A615A0-EE42-4E41-B0AC-D45E1E0C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7" y="5260107"/>
            <a:ext cx="3452808" cy="9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AU | Prometric Testing">
            <a:extLst>
              <a:ext uri="{FF2B5EF4-FFF2-40B4-BE49-F238E27FC236}">
                <a16:creationId xmlns:a16="http://schemas.microsoft.com/office/drawing/2014/main" id="{D8600640-7F34-4599-903E-3F923B56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78" y="5456131"/>
            <a:ext cx="2122444" cy="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6D6BDDF-B5AC-46F6-9FA6-F4FE62A8F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841" y="4792537"/>
            <a:ext cx="2208523" cy="132718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4921BD7-6A0D-49D7-99E8-1679D6B57C9C}"/>
              </a:ext>
            </a:extLst>
          </p:cNvPr>
          <p:cNvSpPr/>
          <p:nvPr/>
        </p:nvSpPr>
        <p:spPr>
          <a:xfrm>
            <a:off x="8883959" y="2879768"/>
            <a:ext cx="2927210" cy="191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695 students</a:t>
            </a:r>
          </a:p>
          <a:p>
            <a:pPr algn="ctr"/>
            <a:r>
              <a:rPr lang="en-US" sz="2000" b="1" u="sng" dirty="0"/>
              <a:t>38,826 contact hours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9BEA6A-F768-4EA6-8F90-1EB3ADBAB3F3}"/>
              </a:ext>
            </a:extLst>
          </p:cNvPr>
          <p:cNvSpPr txBox="1">
            <a:spLocks/>
          </p:cNvSpPr>
          <p:nvPr/>
        </p:nvSpPr>
        <p:spPr>
          <a:xfrm>
            <a:off x="940138" y="1121405"/>
            <a:ext cx="9603275" cy="13111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 cap="all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2020-2021 Community Health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>
            <a:extLst>
              <a:ext uri="{FF2B5EF4-FFF2-40B4-BE49-F238E27FC236}">
                <a16:creationId xmlns:a16="http://schemas.microsoft.com/office/drawing/2014/main" id="{841245BE-7AB1-4123-A951-7CF51F2F10A6}"/>
              </a:ext>
            </a:extLst>
          </p:cNvPr>
          <p:cNvSpPr/>
          <p:nvPr/>
        </p:nvSpPr>
        <p:spPr>
          <a:xfrm>
            <a:off x="4870580" y="5094514"/>
            <a:ext cx="2948473" cy="1604866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Certified Nurse Aid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9A72C-DEA1-4EC9-B118-607CA07A3B1C}"/>
              </a:ext>
            </a:extLst>
          </p:cNvPr>
          <p:cNvSpPr/>
          <p:nvPr/>
        </p:nvSpPr>
        <p:spPr>
          <a:xfrm>
            <a:off x="1418253" y="3051835"/>
            <a:ext cx="3937519" cy="2326379"/>
          </a:xfrm>
          <a:prstGeom prst="ellipse">
            <a:avLst/>
          </a:prstGeom>
          <a:solidFill>
            <a:srgbClr val="13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/>
              <a:t>PATIENT CARE TECHNICIAN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54C75C-C61E-4442-8204-4EE045C3DDCC}"/>
              </a:ext>
            </a:extLst>
          </p:cNvPr>
          <p:cNvSpPr/>
          <p:nvPr/>
        </p:nvSpPr>
        <p:spPr>
          <a:xfrm>
            <a:off x="8126963" y="3611350"/>
            <a:ext cx="2646784" cy="1399592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Certified Medication Aid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BE74B7-EAF2-47F5-A249-88ACA8250479}"/>
              </a:ext>
            </a:extLst>
          </p:cNvPr>
          <p:cNvSpPr/>
          <p:nvPr/>
        </p:nvSpPr>
        <p:spPr>
          <a:xfrm>
            <a:off x="5169159" y="1195124"/>
            <a:ext cx="2463282" cy="160486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Licensed Vocational Nurse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C925F9-4E04-4D39-B042-3C2917E4ADF0}"/>
              </a:ext>
            </a:extLst>
          </p:cNvPr>
          <p:cNvSpPr/>
          <p:nvPr/>
        </p:nvSpPr>
        <p:spPr>
          <a:xfrm>
            <a:off x="186612" y="1274352"/>
            <a:ext cx="2645078" cy="1604866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Medical Laboratory Technician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89B912-BC03-4A30-83D6-E6EDA9392952}"/>
              </a:ext>
            </a:extLst>
          </p:cNvPr>
          <p:cNvCxnSpPr>
            <a:cxnSpLocks/>
          </p:cNvCxnSpPr>
          <p:nvPr/>
        </p:nvCxnSpPr>
        <p:spPr>
          <a:xfrm flipH="1" flipV="1">
            <a:off x="4254759" y="5341776"/>
            <a:ext cx="615822" cy="5551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39A53C-3F98-4EAF-9936-19AB2934E531}"/>
              </a:ext>
            </a:extLst>
          </p:cNvPr>
          <p:cNvCxnSpPr/>
          <p:nvPr/>
        </p:nvCxnSpPr>
        <p:spPr>
          <a:xfrm flipV="1">
            <a:off x="7819053" y="5281127"/>
            <a:ext cx="615820" cy="6158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652289-37A8-4C75-A682-733A091ED2AE}"/>
              </a:ext>
            </a:extLst>
          </p:cNvPr>
          <p:cNvCxnSpPr>
            <a:cxnSpLocks/>
          </p:cNvCxnSpPr>
          <p:nvPr/>
        </p:nvCxnSpPr>
        <p:spPr>
          <a:xfrm flipH="1" flipV="1">
            <a:off x="7417838" y="2749476"/>
            <a:ext cx="1110341" cy="8618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21B8EC-7107-4F72-8C63-23598DEB7FF8}"/>
              </a:ext>
            </a:extLst>
          </p:cNvPr>
          <p:cNvCxnSpPr>
            <a:cxnSpLocks/>
          </p:cNvCxnSpPr>
          <p:nvPr/>
        </p:nvCxnSpPr>
        <p:spPr>
          <a:xfrm flipV="1">
            <a:off x="5091404" y="2911152"/>
            <a:ext cx="572277" cy="5178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DCD5FA-DF89-4A13-8C7C-EFC157E9BD0C}"/>
              </a:ext>
            </a:extLst>
          </p:cNvPr>
          <p:cNvCxnSpPr>
            <a:cxnSpLocks/>
          </p:cNvCxnSpPr>
          <p:nvPr/>
        </p:nvCxnSpPr>
        <p:spPr>
          <a:xfrm flipH="1" flipV="1">
            <a:off x="1797117" y="2879218"/>
            <a:ext cx="339010" cy="3461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9C1ED0-8EE1-4D62-B1A6-BE3A65A1FCBE}"/>
              </a:ext>
            </a:extLst>
          </p:cNvPr>
          <p:cNvSpPr txBox="1"/>
          <p:nvPr/>
        </p:nvSpPr>
        <p:spPr>
          <a:xfrm>
            <a:off x="8189884" y="5604559"/>
            <a:ext cx="379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Gerontology Track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9F3D3F-672A-4630-B981-DD9B82D2879E}"/>
              </a:ext>
            </a:extLst>
          </p:cNvPr>
          <p:cNvSpPr txBox="1"/>
          <p:nvPr/>
        </p:nvSpPr>
        <p:spPr>
          <a:xfrm>
            <a:off x="1258404" y="5629067"/>
            <a:ext cx="2948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Hospital Track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A7C79A-0E5E-487A-9571-CB89EF82F169}"/>
              </a:ext>
            </a:extLst>
          </p:cNvPr>
          <p:cNvGrpSpPr/>
          <p:nvPr/>
        </p:nvGrpSpPr>
        <p:grpSpPr>
          <a:xfrm>
            <a:off x="0" y="11375"/>
            <a:ext cx="12192000" cy="1145754"/>
            <a:chOff x="-1" y="-3549"/>
            <a:chExt cx="12203808" cy="1437690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192417C3-DE28-4854-9152-74ECA01607D8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2C5712-4DB9-4ED6-AF3B-453778A038EA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DF3B41-E9A3-4FFD-804E-C66188285045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C03135-6250-4B32-BB55-B1296EAB6C91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6BABC2-346C-4A26-8343-3043E16D068B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Image result for mclennan community college">
              <a:extLst>
                <a:ext uri="{FF2B5EF4-FFF2-40B4-BE49-F238E27FC236}">
                  <a16:creationId xmlns:a16="http://schemas.microsoft.com/office/drawing/2014/main" id="{737F6F0A-0048-4CFB-8058-A1231D90E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263759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5A5E-E8A8-48C4-8FC2-3C204C70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13" y="954070"/>
            <a:ext cx="11167127" cy="10492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Texas Reskilling Upskilling through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Education (TRUE)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D29F-8BF0-40EC-8335-28E10598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" y="1964343"/>
            <a:ext cx="10515600" cy="489365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Texas Association of Community Colleges initiative</a:t>
            </a:r>
          </a:p>
          <a:p>
            <a:r>
              <a:rPr lang="en-US" dirty="0">
                <a:solidFill>
                  <a:srgbClr val="002060"/>
                </a:solidFill>
              </a:rPr>
              <a:t>TRUE focuses on Stackable Credentials.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1477C-0AA4-4805-919B-F5EF71D72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05" y="2942433"/>
            <a:ext cx="9470571" cy="37621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13F821-5676-4262-BB12-524E82FB17F9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64C8FBA0-AAD0-4BCA-8F9E-AB1A2D180F04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3075E5-0A6E-4E55-ADE2-FD3BC08908FB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26DC10-23FA-4FB4-A356-1BCD3824205A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F1BDA8-797B-4DED-AB9A-5B3EE3B4358D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8C7294-2DC3-42A8-A3E3-30EE58AB93FF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mage result for mclennan community college">
              <a:extLst>
                <a:ext uri="{FF2B5EF4-FFF2-40B4-BE49-F238E27FC236}">
                  <a16:creationId xmlns:a16="http://schemas.microsoft.com/office/drawing/2014/main" id="{3C3EE986-A5B6-4060-8C3F-1EE13521BD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206177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9235-149B-4180-AAA0-DED3D428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0" y="756723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Texas Reskilling Upskilling through Education (TRUE)  - Pathways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DEFC-BF18-48B4-839C-C3CB1016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60"/>
            <a:ext cx="10515600" cy="265236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Microsoft Office Specialist (MOS) Certification</a:t>
            </a:r>
          </a:p>
          <a:p>
            <a:r>
              <a:rPr lang="en-US" sz="4000" dirty="0">
                <a:solidFill>
                  <a:srgbClr val="002060"/>
                </a:solidFill>
              </a:rPr>
              <a:t>Certified Production Technician</a:t>
            </a:r>
          </a:p>
          <a:p>
            <a:r>
              <a:rPr lang="en-US" sz="4000" dirty="0">
                <a:solidFill>
                  <a:srgbClr val="002060"/>
                </a:solidFill>
              </a:rPr>
              <a:t>Certified Logistic Technician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Patient Care Technician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Amazon Web Services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7F1AB7-F024-43CB-ACBB-895567F0FD80}"/>
              </a:ext>
            </a:extLst>
          </p:cNvPr>
          <p:cNvGrpSpPr/>
          <p:nvPr/>
        </p:nvGrpSpPr>
        <p:grpSpPr>
          <a:xfrm>
            <a:off x="0" y="0"/>
            <a:ext cx="12192000" cy="1145754"/>
            <a:chOff x="-1" y="-3549"/>
            <a:chExt cx="12203808" cy="143769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6875316-CBA3-42B0-BE18-161D313D820F}"/>
                </a:ext>
              </a:extLst>
            </p:cNvPr>
            <p:cNvSpPr/>
            <p:nvPr/>
          </p:nvSpPr>
          <p:spPr>
            <a:xfrm rot="10800000">
              <a:off x="7857066" y="748145"/>
              <a:ext cx="681497" cy="529906"/>
            </a:xfrm>
            <a:prstGeom prst="rtTriangle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45B525-4448-47F7-AD59-8D8DEFCAD04F}"/>
                </a:ext>
              </a:extLst>
            </p:cNvPr>
            <p:cNvSpPr/>
            <p:nvPr/>
          </p:nvSpPr>
          <p:spPr>
            <a:xfrm>
              <a:off x="-1" y="0"/>
              <a:ext cx="12192001" cy="748145"/>
            </a:xfrm>
            <a:prstGeom prst="rect">
              <a:avLst/>
            </a:prstGeom>
            <a:solidFill>
              <a:srgbClr val="13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10000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4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520000" scaled="0"/>
                </a:gra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6AB3DE-5992-438E-8E52-2E339CD0937D}"/>
                </a:ext>
              </a:extLst>
            </p:cNvPr>
            <p:cNvSpPr/>
            <p:nvPr/>
          </p:nvSpPr>
          <p:spPr>
            <a:xfrm>
              <a:off x="8523170" y="-3549"/>
              <a:ext cx="3675403" cy="1281600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7AD9F6-5EA8-425B-9957-CD38590BD7B1}"/>
                </a:ext>
              </a:extLst>
            </p:cNvPr>
            <p:cNvSpPr/>
            <p:nvPr/>
          </p:nvSpPr>
          <p:spPr>
            <a:xfrm>
              <a:off x="8523170" y="1332977"/>
              <a:ext cx="3680637" cy="101164"/>
            </a:xfrm>
            <a:prstGeom prst="rect">
              <a:avLst/>
            </a:prstGeom>
            <a:solidFill>
              <a:srgbClr val="F79E4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FE2A36-9621-4BD0-9B9F-96C0C01C5399}"/>
                </a:ext>
              </a:extLst>
            </p:cNvPr>
            <p:cNvSpPr/>
            <p:nvPr/>
          </p:nvSpPr>
          <p:spPr>
            <a:xfrm>
              <a:off x="8523170" y="90535"/>
              <a:ext cx="3668830" cy="108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 result for mclennan community college">
              <a:extLst>
                <a:ext uri="{FF2B5EF4-FFF2-40B4-BE49-F238E27FC236}">
                  <a16:creationId xmlns:a16="http://schemas.microsoft.com/office/drawing/2014/main" id="{ED5449BF-1FA9-49E1-86B9-AA45245C76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" r="-756"/>
            <a:stretch/>
          </p:blipFill>
          <p:spPr bwMode="auto">
            <a:xfrm>
              <a:off x="8523170" y="171108"/>
              <a:ext cx="3675403" cy="932286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3046645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5489</TotalTime>
  <Words>656</Words>
  <Application>Microsoft Office PowerPoint</Application>
  <PresentationFormat>Widescreen</PresentationFormat>
  <Paragraphs>137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Gallery</vt:lpstr>
      <vt:lpstr>Workforce and Industry Engagement Update</vt:lpstr>
      <vt:lpstr>Workforce Strategies</vt:lpstr>
      <vt:lpstr>Skills Development Fund Partners &amp; Awards</vt:lpstr>
      <vt:lpstr>2020-2021 Corporate Partners</vt:lpstr>
      <vt:lpstr>Public Enrollment and Skills for Small Business</vt:lpstr>
      <vt:lpstr> </vt:lpstr>
      <vt:lpstr>PowerPoint Presentation</vt:lpstr>
      <vt:lpstr>Texas Reskilling Upskilling through  Education (TRUE) </vt:lpstr>
      <vt:lpstr>Texas Reskilling Upskilling through Education (TRUE)  - Pathways Update</vt:lpstr>
      <vt:lpstr>Pathway to Success From Continuing Education/Adult Education</vt:lpstr>
      <vt:lpstr>Reskilling and Upskill Grant Awards - THECB</vt:lpstr>
      <vt:lpstr>Workforce Initiatives</vt:lpstr>
      <vt:lpstr>Industry Engagement Activities</vt:lpstr>
      <vt:lpstr>SBDC Workforce Economic Development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Graves</dc:creator>
  <cp:lastModifiedBy>Fred Hills</cp:lastModifiedBy>
  <cp:revision>63</cp:revision>
  <cp:lastPrinted>2021-12-05T05:53:18Z</cp:lastPrinted>
  <dcterms:created xsi:type="dcterms:W3CDTF">2021-12-05T02:13:43Z</dcterms:created>
  <dcterms:modified xsi:type="dcterms:W3CDTF">2022-02-21T16:17:29Z</dcterms:modified>
</cp:coreProperties>
</file>