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62" r:id="rId3"/>
    <p:sldId id="263" r:id="rId4"/>
    <p:sldId id="294" r:id="rId5"/>
    <p:sldId id="264" r:id="rId6"/>
    <p:sldId id="288" r:id="rId7"/>
    <p:sldId id="289" r:id="rId8"/>
    <p:sldId id="290" r:id="rId9"/>
    <p:sldId id="291" r:id="rId10"/>
    <p:sldId id="340" r:id="rId11"/>
    <p:sldId id="338" r:id="rId12"/>
    <p:sldId id="281" r:id="rId13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95" autoAdjust="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D5BF8647-8E24-4AA8-99F3-CD3E41CDADEE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87C6180-A420-4E3F-9F65-FDDC92DB4E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564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19100" y="731838"/>
            <a:ext cx="6502400" cy="3659187"/>
          </a:xfr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89D87-2322-40BD-ABB4-D3E10A102DBC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108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731838"/>
            <a:ext cx="6500812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F4FE4D-D970-41C4-A419-AB92A14E0D4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18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731838"/>
            <a:ext cx="6500812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F4FE4D-D970-41C4-A419-AB92A14E0D4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096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731838"/>
            <a:ext cx="6500812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F4FE4D-D970-41C4-A419-AB92A14E0D4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03324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731838"/>
            <a:ext cx="6500812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F4FE4D-D970-41C4-A419-AB92A14E0D4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9829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see safety hazards please report them to me.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FCDB1-DAB9-4C99-A863-C6983A4DEC7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425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anchor="t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5F4FE4D-D970-41C4-A419-AB92A14E0D4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0379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731838"/>
            <a:ext cx="6500812" cy="36576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89D87-2322-40BD-ABB4-D3E10A102DB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017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47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8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9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23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0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11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57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29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31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340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0DD85-0995-4E83-B8D5-A4CA7C67657D}" type="datetimeFigureOut">
              <a:rPr lang="en-US" smtClean="0"/>
              <a:t>6/16/2022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DB4CD-2277-44FC-B9D1-DE3D8DAC67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184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2667" y="1811040"/>
            <a:ext cx="5346700" cy="1330589"/>
          </a:xfrm>
          <a:prstGeom prst="rect">
            <a:avLst/>
          </a:prstGeom>
        </p:spPr>
      </p:pic>
      <p:sp>
        <p:nvSpPr>
          <p:cNvPr id="4" name="Text Box 22"/>
          <p:cNvSpPr txBox="1">
            <a:spLocks noChangeArrowheads="1"/>
          </p:cNvSpPr>
          <p:nvPr/>
        </p:nvSpPr>
        <p:spPr bwMode="auto">
          <a:xfrm>
            <a:off x="0" y="4200191"/>
            <a:ext cx="12192000" cy="748988"/>
          </a:xfrm>
          <a:prstGeom prst="rect">
            <a:avLst/>
          </a:prstGeom>
          <a:noFill/>
          <a:ln w="12700" cap="rnd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tabLst>
                <a:tab pos="1449881" algn="ctr"/>
                <a:tab pos="4800480" algn="ctr"/>
                <a:tab pos="8235745" algn="ctr"/>
              </a:tabLst>
              <a:defRPr/>
            </a:pPr>
            <a:r>
              <a:rPr lang="en-US" sz="4267" b="1" dirty="0">
                <a:solidFill>
                  <a:schemeClr val="accent2"/>
                </a:solidFill>
                <a:latin typeface="Arial"/>
                <a:cs typeface="Arial"/>
              </a:rPr>
              <a:t>Board of Trustees EOP Briefing </a:t>
            </a:r>
          </a:p>
        </p:txBody>
      </p:sp>
    </p:spTree>
    <p:extLst>
      <p:ext uri="{BB962C8B-B14F-4D97-AF65-F5344CB8AC3E}">
        <p14:creationId xmlns:p14="http://schemas.microsoft.com/office/powerpoint/2010/main" val="162158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7752" y="255896"/>
            <a:ext cx="9905998" cy="784982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Committees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426677"/>
            <a:ext cx="9905998" cy="4074330"/>
          </a:xfrm>
        </p:spPr>
        <p:txBody>
          <a:bodyPr/>
          <a:lstStyle/>
          <a:p>
            <a:r>
              <a:rPr lang="en-US" sz="3200" dirty="0"/>
              <a:t>Building Preparedness Coordinators </a:t>
            </a:r>
          </a:p>
          <a:p>
            <a:r>
              <a:rPr lang="en-US" sz="3200" dirty="0"/>
              <a:t>Safety/Security Committee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755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Path Forward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1524000" y="6356351"/>
            <a:ext cx="2133600" cy="365125"/>
          </a:xfrm>
        </p:spPr>
        <p:txBody>
          <a:bodyPr/>
          <a:lstStyle/>
          <a:p>
            <a:fld id="{F71C7896-8E11-4384-BFC5-C0974CDBC83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27839" y="1690688"/>
            <a:ext cx="4731073" cy="4078039"/>
          </a:xfrm>
          <a:prstGeom prst="rect">
            <a:avLst/>
          </a:prstGeom>
        </p:spPr>
        <p:txBody>
          <a:bodyPr wrap="square" numCol="1" spcCol="45720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285750" indent="-285750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chemeClr val="tx1"/>
                </a:solidFill>
              </a:rPr>
              <a:t>Improve warning capabilities</a:t>
            </a:r>
          </a:p>
          <a:p>
            <a:pPr marL="456006" lvl="1" indent="-285750">
              <a:buClr>
                <a:schemeClr val="accent2">
                  <a:lumMod val="75000"/>
                </a:schemeClr>
              </a:buClr>
            </a:pPr>
            <a:r>
              <a:rPr lang="en-US" sz="2000" kern="0" dirty="0" err="1">
                <a:solidFill>
                  <a:schemeClr val="tx1"/>
                </a:solidFill>
              </a:rPr>
              <a:t>MyAlert</a:t>
            </a:r>
            <a:r>
              <a:rPr lang="en-US" sz="2000" kern="0" dirty="0">
                <a:solidFill>
                  <a:schemeClr val="tx1"/>
                </a:solidFill>
              </a:rPr>
              <a:t>, </a:t>
            </a:r>
            <a:r>
              <a:rPr lang="en-US" sz="2000" kern="0" dirty="0" err="1">
                <a:solidFill>
                  <a:schemeClr val="tx1"/>
                </a:solidFill>
              </a:rPr>
              <a:t>Informacast</a:t>
            </a:r>
            <a:endParaRPr lang="en-US" sz="2000" kern="0" dirty="0">
              <a:solidFill>
                <a:schemeClr val="tx1"/>
              </a:solidFill>
            </a:endParaRPr>
          </a:p>
          <a:p>
            <a:pPr marL="285750" indent="-285750">
              <a:buClr>
                <a:schemeClr val="accent2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000" kern="0" dirty="0">
                <a:solidFill>
                  <a:schemeClr val="tx1"/>
                </a:solidFill>
              </a:rPr>
              <a:t>Training and Exercise Plan (TEP) derived from the Basic Plan, Safety and Security Audit and THRIA</a:t>
            </a:r>
          </a:p>
          <a:p>
            <a:pPr marL="456006" lvl="1" indent="-285750">
              <a:buClr>
                <a:schemeClr val="accent2">
                  <a:lumMod val="75000"/>
                </a:schemeClr>
              </a:buClr>
            </a:pPr>
            <a:r>
              <a:rPr lang="en-US" sz="2000" kern="0" dirty="0">
                <a:solidFill>
                  <a:schemeClr val="tx1"/>
                </a:solidFill>
              </a:rPr>
              <a:t>TEP Workshop(s) to develop goals for each year (Building Preparedness Coordinators)</a:t>
            </a:r>
          </a:p>
          <a:p>
            <a:pPr marL="456006" lvl="1" indent="-285750">
              <a:buClr>
                <a:schemeClr val="accent2">
                  <a:lumMod val="75000"/>
                </a:schemeClr>
              </a:buClr>
            </a:pPr>
            <a:r>
              <a:rPr lang="en-US" sz="2000" kern="0" dirty="0">
                <a:solidFill>
                  <a:schemeClr val="tx1"/>
                </a:solidFill>
              </a:rPr>
              <a:t>New Employee-New Student Orientation </a:t>
            </a:r>
          </a:p>
          <a:p>
            <a:pPr marL="456006" lvl="1" indent="-285750">
              <a:buClr>
                <a:schemeClr val="accent2">
                  <a:lumMod val="75000"/>
                </a:schemeClr>
              </a:buClr>
            </a:pPr>
            <a:r>
              <a:rPr lang="en-US" sz="2000" kern="0" dirty="0">
                <a:solidFill>
                  <a:schemeClr val="tx1"/>
                </a:solidFill>
              </a:rPr>
              <a:t>Annual Safety and Security Audits</a:t>
            </a:r>
          </a:p>
          <a:p>
            <a:pPr lvl="1" indent="0">
              <a:buNone/>
            </a:pPr>
            <a:endParaRPr lang="en-US" kern="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8637" y="2030304"/>
            <a:ext cx="6076563" cy="3445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62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68717"/>
            <a:ext cx="12192000" cy="1360283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>
                <a:solidFill>
                  <a:srgbClr val="002060"/>
                </a:solidFill>
                <a:latin typeface="+mn-lt"/>
              </a:rPr>
              <a:t>QUESTIONS </a:t>
            </a:r>
            <a:br>
              <a:rPr lang="en-US" sz="7200" b="1" dirty="0">
                <a:solidFill>
                  <a:srgbClr val="002060"/>
                </a:solidFill>
                <a:latin typeface="+mn-lt"/>
              </a:rPr>
            </a:br>
            <a:r>
              <a:rPr lang="en-US" sz="7200" b="1" dirty="0">
                <a:solidFill>
                  <a:srgbClr val="002060"/>
                </a:solidFill>
                <a:latin typeface="+mn-lt"/>
              </a:rPr>
              <a:t>and</a:t>
            </a:r>
            <a:br>
              <a:rPr lang="en-US" sz="7200" b="1" dirty="0">
                <a:solidFill>
                  <a:srgbClr val="002060"/>
                </a:solidFill>
                <a:latin typeface="+mn-lt"/>
              </a:rPr>
            </a:br>
            <a:r>
              <a:rPr lang="en-US" sz="7200" b="1" dirty="0">
                <a:solidFill>
                  <a:srgbClr val="002060"/>
                </a:solidFill>
                <a:latin typeface="+mn-lt"/>
              </a:rPr>
              <a:t>COMMENTS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17B9D-6081-EF49-9595-8F487542CF0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8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17B9D-6081-EF49-9595-8F487542CF02}" type="slidenum">
              <a:rPr lang="en-US" smtClean="0">
                <a:solidFill>
                  <a:prstClr val="white"/>
                </a:solidFill>
              </a:rPr>
              <a:pPr/>
              <a:t>2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245272" y="132580"/>
            <a:ext cx="10958619" cy="83185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500000"/>
                </a:solidFill>
                <a:latin typeface="+mj-lt"/>
                <a:ea typeface="+mj-ea"/>
                <a:cs typeface="Aachen Std Medium"/>
              </a:defRPr>
            </a:lvl1pPr>
          </a:lstStyle>
          <a:p>
            <a:r>
              <a:rPr lang="en-US" sz="3200" dirty="0">
                <a:solidFill>
                  <a:srgbClr val="002060"/>
                </a:solidFill>
                <a:latin typeface="+mn-lt"/>
              </a:rPr>
              <a:t>National Incident Management System (NIMS) Overview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45282" y="1651908"/>
            <a:ext cx="5045879" cy="4371325"/>
          </a:xfrm>
          <a:prstGeom prst="rect">
            <a:avLst/>
          </a:prstGeom>
        </p:spPr>
        <p:txBody>
          <a:bodyPr wrap="square" numCol="1" spcCol="45720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457189" indent="-457189">
              <a:buFont typeface="Arial" panose="020B0604020202020204" pitchFamily="34" charset="0"/>
              <a:buChar char="•"/>
            </a:pPr>
            <a:r>
              <a:rPr lang="en-US" sz="1867" kern="0" dirty="0">
                <a:solidFill>
                  <a:schemeClr val="tx1"/>
                </a:solidFill>
              </a:rPr>
              <a:t>Outreach and communication with the media, students, staff and public to keep them informed about the incident. </a:t>
            </a:r>
          </a:p>
          <a:p>
            <a:pPr marL="457189" indent="-457189">
              <a:buFont typeface="Arial" panose="020B0604020202020204" pitchFamily="34" charset="0"/>
              <a:buChar char="•"/>
            </a:pPr>
            <a:r>
              <a:rPr lang="en-US" sz="1867" kern="0" dirty="0">
                <a:solidFill>
                  <a:schemeClr val="tx1"/>
                </a:solidFill>
              </a:rPr>
              <a:t>Policy guidance and senior level decision making.</a:t>
            </a:r>
          </a:p>
          <a:p>
            <a:pPr marL="457189" indent="-457189">
              <a:buFont typeface="Arial" panose="020B0604020202020204" pitchFamily="34" charset="0"/>
              <a:buChar char="•"/>
            </a:pPr>
            <a:r>
              <a:rPr lang="en-US" sz="1867" kern="0" dirty="0">
                <a:solidFill>
                  <a:schemeClr val="tx1"/>
                </a:solidFill>
              </a:rPr>
              <a:t>Incident support, conducted at the Emergency Operations Center, through operational and strategic coordination, resource acquisition and information gathering, analysis, and sharing.</a:t>
            </a:r>
          </a:p>
          <a:p>
            <a:pPr marL="457189" indent="-457189">
              <a:buFont typeface="Arial" panose="020B0604020202020204" pitchFamily="34" charset="0"/>
              <a:buChar char="•"/>
            </a:pPr>
            <a:r>
              <a:rPr lang="en-US" sz="1867" kern="0" dirty="0">
                <a:solidFill>
                  <a:schemeClr val="tx1"/>
                </a:solidFill>
              </a:rPr>
              <a:t>Tactical activities to apply resources on scene, through use of the Incident Command System.</a:t>
            </a:r>
          </a:p>
          <a:p>
            <a:pPr marL="228594" indent="-228594"/>
            <a:endParaRPr lang="en-US" sz="1867" kern="0" dirty="0"/>
          </a:p>
        </p:txBody>
      </p:sp>
      <p:sp>
        <p:nvSpPr>
          <p:cNvPr id="5" name="Text Placeholder 4"/>
          <p:cNvSpPr txBox="1">
            <a:spLocks/>
          </p:cNvSpPr>
          <p:nvPr/>
        </p:nvSpPr>
        <p:spPr>
          <a:xfrm>
            <a:off x="276308" y="1040298"/>
            <a:ext cx="11315249" cy="461663"/>
          </a:xfrm>
          <a:prstGeom prst="rect">
            <a:avLst/>
          </a:prstGeom>
          <a:noFill/>
        </p:spPr>
        <p:txBody>
          <a:bodyPr vert="horz" wrap="square" lIns="45719" tIns="45719" rIns="45719" bIns="45719" rtlCol="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sz="2400" b="1" kern="0" dirty="0">
                <a:solidFill>
                  <a:schemeClr val="accent2"/>
                </a:solidFill>
                <a:latin typeface="+mj-lt"/>
              </a:rPr>
              <a:t>Four Areas of Responsibility</a:t>
            </a:r>
            <a:r>
              <a:rPr lang="en-US" sz="2400" b="1" kern="0" dirty="0">
                <a:solidFill>
                  <a:schemeClr val="accent4"/>
                </a:solidFill>
                <a:latin typeface="+mj-lt"/>
              </a:rPr>
              <a:t>		</a:t>
            </a:r>
            <a:endParaRPr lang="en-US" sz="2400" kern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086" y="1531373"/>
            <a:ext cx="5608495" cy="4607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73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17B9D-6081-EF49-9595-8F487542CF02}" type="slidenum">
              <a:rPr lang="en-US" smtClean="0">
                <a:solidFill>
                  <a:prstClr val="white"/>
                </a:solidFill>
              </a:rPr>
              <a:pPr/>
              <a:t>3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245272" y="197588"/>
            <a:ext cx="10154605" cy="83185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500000"/>
                </a:solidFill>
                <a:latin typeface="+mj-lt"/>
                <a:ea typeface="+mj-ea"/>
                <a:cs typeface="Aachen Std Medium"/>
              </a:defRPr>
            </a:lvl1pPr>
          </a:lstStyle>
          <a:p>
            <a:r>
              <a:rPr lang="en-US" sz="4000" dirty="0">
                <a:solidFill>
                  <a:srgbClr val="002060"/>
                </a:solidFill>
                <a:latin typeface="+mn-lt"/>
              </a:rPr>
              <a:t>Plan Structure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6814780" y="1675353"/>
            <a:ext cx="27296" cy="4540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5702" y="1419368"/>
            <a:ext cx="4218175" cy="474733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272" y="1675353"/>
            <a:ext cx="4803869" cy="4214595"/>
          </a:xfrm>
          <a:prstGeom prst="rect">
            <a:avLst/>
          </a:prstGeom>
        </p:spPr>
      </p:pic>
      <p:sp>
        <p:nvSpPr>
          <p:cNvPr id="8" name="Left Arrow 7"/>
          <p:cNvSpPr/>
          <p:nvPr/>
        </p:nvSpPr>
        <p:spPr bwMode="auto">
          <a:xfrm>
            <a:off x="4798872" y="4817727"/>
            <a:ext cx="2757145" cy="916392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133" dirty="0">
                <a:solidFill>
                  <a:schemeClr val="bg1"/>
                </a:solidFill>
              </a:rPr>
              <a:t>Job Guides</a:t>
            </a:r>
            <a:endParaRPr lang="en-US" sz="2133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9" name="Left Arrow 8"/>
          <p:cNvSpPr/>
          <p:nvPr/>
        </p:nvSpPr>
        <p:spPr bwMode="auto">
          <a:xfrm>
            <a:off x="4134217" y="3584452"/>
            <a:ext cx="2757145" cy="916392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sz="1867" dirty="0">
                <a:solidFill>
                  <a:schemeClr val="bg1"/>
                </a:solidFill>
              </a:rPr>
              <a:t>Functional Annexes</a:t>
            </a:r>
            <a:endParaRPr lang="en-US" sz="1867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0" name="Left Arrow 9"/>
          <p:cNvSpPr/>
          <p:nvPr/>
        </p:nvSpPr>
        <p:spPr bwMode="auto">
          <a:xfrm>
            <a:off x="3420281" y="2368135"/>
            <a:ext cx="2757145" cy="916392"/>
          </a:xfrm>
          <a:prstGeom prst="lef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sz="1867" dirty="0">
                <a:solidFill>
                  <a:schemeClr val="bg1"/>
                </a:solidFill>
                <a:latin typeface="Times New Roman" pitchFamily="18" charset="0"/>
              </a:rPr>
              <a:t>Basic Plan</a:t>
            </a:r>
          </a:p>
        </p:txBody>
      </p:sp>
    </p:spTree>
    <p:extLst>
      <p:ext uri="{BB962C8B-B14F-4D97-AF65-F5344CB8AC3E}">
        <p14:creationId xmlns:p14="http://schemas.microsoft.com/office/powerpoint/2010/main" val="3028869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865C896-8C6F-4DAA-A586-25746FF318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852" y="1803633"/>
            <a:ext cx="4454843" cy="322976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478EBF8-0C07-47DA-9309-3FE7BE5C6C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830" y="704675"/>
            <a:ext cx="7061939" cy="5461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022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17B9D-6081-EF49-9595-8F487542CF02}" type="slidenum">
              <a:rPr lang="en-US" smtClean="0">
                <a:solidFill>
                  <a:prstClr val="white"/>
                </a:solidFill>
              </a:rPr>
              <a:pPr/>
              <a:t>5</a:t>
            </a:fld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276324" y="1"/>
            <a:ext cx="10154605" cy="831851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500000"/>
                </a:solidFill>
                <a:latin typeface="+mj-lt"/>
                <a:ea typeface="+mj-ea"/>
                <a:cs typeface="Aachen Std Medium"/>
              </a:defRPr>
            </a:lvl1pPr>
          </a:lstStyle>
          <a:p>
            <a:r>
              <a:rPr lang="en-US" sz="4000" dirty="0">
                <a:solidFill>
                  <a:srgbClr val="002060"/>
                </a:solidFill>
                <a:latin typeface="+mn-lt"/>
              </a:rPr>
              <a:t>Emergency Functions/Annexes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83975" y="1431625"/>
            <a:ext cx="6758101" cy="4126835"/>
          </a:xfrm>
          <a:prstGeom prst="rect">
            <a:avLst/>
          </a:prstGeom>
        </p:spPr>
        <p:txBody>
          <a:bodyPr wrap="square" numCol="2" spcCol="45720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Direction, Control, &amp; Coordination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Recovery/Continuity of Operations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Communications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Evacuation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Law Enforcement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Emergency Public Information</a:t>
            </a:r>
          </a:p>
          <a:p>
            <a:endParaRPr lang="en-US" sz="1867" kern="0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 txBox="1">
            <a:spLocks/>
          </p:cNvSpPr>
          <p:nvPr/>
        </p:nvSpPr>
        <p:spPr>
          <a:xfrm>
            <a:off x="307336" y="969962"/>
            <a:ext cx="9692469" cy="461663"/>
          </a:xfrm>
          <a:prstGeom prst="rect">
            <a:avLst/>
          </a:prstGeom>
          <a:noFill/>
        </p:spPr>
        <p:txBody>
          <a:bodyPr vert="horz" wrap="square" lIns="45719" tIns="45719" rIns="45719" bIns="45719" rtlCol="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sz="2400" b="1" kern="0" dirty="0">
                <a:solidFill>
                  <a:schemeClr val="accent2"/>
                </a:solidFill>
                <a:latin typeface="+mj-lt"/>
              </a:rPr>
              <a:t>Annexes are applicable to any emergency, activated as necessary</a:t>
            </a:r>
            <a:endParaRPr lang="en-US" sz="2400" kern="0" dirty="0">
              <a:solidFill>
                <a:schemeClr val="accent2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6814780" y="1710521"/>
            <a:ext cx="27296" cy="45401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2">
                <a:lumMod val="50000"/>
                <a:lumOff val="50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cxnSp>
      <p:sp>
        <p:nvSpPr>
          <p:cNvPr id="7" name="Subtitle 2"/>
          <p:cNvSpPr txBox="1">
            <a:spLocks/>
          </p:cNvSpPr>
          <p:nvPr/>
        </p:nvSpPr>
        <p:spPr>
          <a:xfrm>
            <a:off x="6922902" y="1607166"/>
            <a:ext cx="5045879" cy="5021888"/>
          </a:xfrm>
          <a:prstGeom prst="rect">
            <a:avLst/>
          </a:prstGeom>
        </p:spPr>
        <p:txBody>
          <a:bodyPr wrap="square" numCol="1" spcCol="45720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 dirty="0" smtClean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Each of these functions will have an annex within the Emergency Management Plan.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Many divisions and/or departments will have multiple emergency responsibilities, while some will may not be assigned a lead or support role for any function.</a:t>
            </a: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Those which have not been assigned a specific role will still be expected to support emergency response as directed by organizational leadership. </a:t>
            </a:r>
            <a:endParaRPr lang="en-US" sz="2400" kern="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22423" y="1431625"/>
            <a:ext cx="341811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594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</a:rPr>
              <a:t>Legal (contracted service)</a:t>
            </a:r>
          </a:p>
          <a:p>
            <a:pPr marL="228594" lvl="0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prstClr val="black"/>
                </a:solidFill>
              </a:rPr>
              <a:t>Health and Medical</a:t>
            </a:r>
          </a:p>
          <a:p>
            <a:pPr marL="228594" lvl="0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prstClr val="black"/>
                </a:solidFill>
              </a:rPr>
              <a:t>Hazard Materials Response</a:t>
            </a:r>
          </a:p>
          <a:p>
            <a:pPr marL="228594" lvl="0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prstClr val="black"/>
                </a:solidFill>
              </a:rPr>
              <a:t>Warning</a:t>
            </a:r>
          </a:p>
          <a:p>
            <a:pPr marL="228594" lvl="0" indent="-228594">
              <a:buFont typeface="Arial" panose="020B0604020202020204" pitchFamily="34" charset="0"/>
              <a:buChar char="•"/>
            </a:pPr>
            <a:r>
              <a:rPr lang="en-US" sz="2400" kern="0" dirty="0">
                <a:solidFill>
                  <a:prstClr val="black"/>
                </a:solidFill>
              </a:rPr>
              <a:t>Active Attack/Shooter</a:t>
            </a:r>
            <a:endParaRPr lang="en-US" sz="1600" kern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531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8757" y="0"/>
            <a:ext cx="10972800" cy="114300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Active Attack/Shooter Annex Elements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276285" y="1098911"/>
            <a:ext cx="9486433" cy="584773"/>
          </a:xfrm>
          <a:prstGeom prst="rect">
            <a:avLst/>
          </a:prstGeom>
          <a:noFill/>
        </p:spPr>
        <p:txBody>
          <a:bodyPr vert="horz" lIns="45719" tIns="45719" rIns="45719" bIns="45719" rtlCol="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sz="3200" b="1" dirty="0">
                <a:solidFill>
                  <a:schemeClr val="accent2"/>
                </a:solidFill>
                <a:latin typeface="+mj-lt"/>
              </a:rPr>
              <a:t>Incident Response Considerations</a:t>
            </a:r>
            <a:endParaRPr lang="en-US" sz="3200" b="1" kern="0" dirty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76325" y="1564072"/>
            <a:ext cx="11315233" cy="25901"/>
          </a:xfrm>
          <a:prstGeom prst="line">
            <a:avLst/>
          </a:prstGeom>
          <a:ln w="9525">
            <a:solidFill>
              <a:schemeClr val="bg2">
                <a:lumMod val="6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54429" y="2111068"/>
            <a:ext cx="1113712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algn="just">
              <a:spcBef>
                <a:spcPts val="0"/>
              </a:spcBef>
              <a:spcAft>
                <a:spcPts val="0"/>
              </a:spcAft>
              <a:tabLst>
                <a:tab pos="685800" algn="l"/>
                <a:tab pos="228600" algn="l"/>
              </a:tabLst>
            </a:pPr>
            <a:r>
              <a:rPr lang="en-US" sz="2800" b="1" dirty="0">
                <a:solidFill>
                  <a:srgbClr val="000000"/>
                </a:solidFill>
                <a:cs typeface="Times New Roman" panose="02020603050405020304" pitchFamily="18" charset="0"/>
              </a:rPr>
              <a:t>Task Assignments</a:t>
            </a:r>
          </a:p>
          <a:p>
            <a:pPr marR="0" lvl="0" algn="just">
              <a:spcBef>
                <a:spcPts val="0"/>
              </a:spcBef>
              <a:spcAft>
                <a:spcPts val="0"/>
              </a:spcAft>
              <a:tabLst>
                <a:tab pos="685800" algn="l"/>
                <a:tab pos="228600" algn="l"/>
              </a:tabLst>
            </a:pPr>
            <a:endParaRPr lang="en-US" sz="2800" b="1" dirty="0"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rgbClr val="000000"/>
                </a:solidFill>
                <a:ea typeface="Times New Roman" panose="02020603050405020304" pitchFamily="18" charset="0"/>
              </a:rPr>
              <a:t> </a:t>
            </a:r>
            <a:r>
              <a:rPr 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  <a:endParaRPr lang="en-US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marR="0" indent="3810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000000"/>
                </a:solidFill>
                <a:ea typeface="Times New Roman" panose="02020603050405020304" pitchFamily="18" charset="0"/>
              </a:rPr>
              <a:t> </a:t>
            </a:r>
            <a:endParaRPr lang="en-US" sz="2800" dirty="0"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2800" dirty="0">
                <a:ea typeface="Times New Roman" panose="02020603050405020304" pitchFamily="18" charset="0"/>
              </a:rPr>
              <a:t>Report the incident: call campus police </a:t>
            </a:r>
            <a:r>
              <a:rPr lang="en-US" sz="2800" b="1" dirty="0">
                <a:ea typeface="Times New Roman" panose="02020603050405020304" pitchFamily="18" charset="0"/>
              </a:rPr>
              <a:t>8911 or 911</a:t>
            </a:r>
            <a:endParaRPr lang="en-US" sz="2800" dirty="0">
              <a:ea typeface="Times New Roman" panose="02020603050405020304" pitchFamily="18" charset="0"/>
            </a:endParaRP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2800" dirty="0">
                <a:ea typeface="Times New Roman" panose="02020603050405020304" pitchFamily="18" charset="0"/>
              </a:rPr>
              <a:t>Evacuate if possible: Run 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2800" dirty="0">
                <a:ea typeface="Times New Roman" panose="02020603050405020304" pitchFamily="18" charset="0"/>
              </a:rPr>
              <a:t>Shelter if necessary: Hide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2800" dirty="0">
                <a:ea typeface="Times New Roman" panose="02020603050405020304" pitchFamily="18" charset="0"/>
              </a:rPr>
              <a:t>Take action, if you must: Fight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685800" algn="l"/>
              </a:tabLst>
            </a:pPr>
            <a:r>
              <a:rPr lang="en-US" sz="2800" dirty="0">
                <a:ea typeface="Times New Roman" panose="02020603050405020304" pitchFamily="18" charset="0"/>
              </a:rPr>
              <a:t>Respond Appropriately When Law Enforcement Arrives</a:t>
            </a:r>
          </a:p>
          <a:p>
            <a:pPr marL="742950" marR="0" lvl="1" indent="-285750">
              <a:spcBef>
                <a:spcPts val="0"/>
              </a:spcBef>
              <a:spcAft>
                <a:spcPts val="0"/>
              </a:spcAft>
              <a:buSzPts val="1200"/>
              <a:buFont typeface="Symbol" panose="05050102010706020507" pitchFamily="18" charset="2"/>
              <a:buChar char=""/>
              <a:tabLst>
                <a:tab pos="685800" algn="l"/>
              </a:tabLst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000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8757" y="0"/>
            <a:ext cx="10972800" cy="114300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Active Attack/Shooter Annex Elements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276285" y="1098911"/>
            <a:ext cx="9486433" cy="584773"/>
          </a:xfrm>
          <a:prstGeom prst="rect">
            <a:avLst/>
          </a:prstGeom>
          <a:noFill/>
        </p:spPr>
        <p:txBody>
          <a:bodyPr vert="horz" lIns="45719" tIns="45719" rIns="45719" bIns="45719" rtlCol="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sz="3200" b="1" dirty="0">
                <a:solidFill>
                  <a:schemeClr val="accent2"/>
                </a:solidFill>
                <a:latin typeface="+mj-lt"/>
              </a:rPr>
              <a:t>Incident Response Considerations</a:t>
            </a:r>
            <a:endParaRPr lang="en-US" sz="3200" b="1" kern="0" dirty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76325" y="1564072"/>
            <a:ext cx="11315233" cy="25901"/>
          </a:xfrm>
          <a:prstGeom prst="line">
            <a:avLst/>
          </a:prstGeom>
          <a:ln w="9525">
            <a:solidFill>
              <a:schemeClr val="bg2">
                <a:lumMod val="6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54429" y="2111068"/>
            <a:ext cx="1113712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b="1" dirty="0"/>
              <a:t>The EMC, Management and Campus Police:</a:t>
            </a:r>
          </a:p>
          <a:p>
            <a:r>
              <a:rPr lang="en-US" sz="2800" dirty="0"/>
              <a:t> 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Control Access and Account for Personnel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Assist Emergency Responders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Manage the Perimeter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800" dirty="0"/>
              <a:t>Identifying Secondary Impacts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49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8757" y="0"/>
            <a:ext cx="10972800" cy="114300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Active Attack/Shooter Annex Elements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276285" y="1098911"/>
            <a:ext cx="9486433" cy="584773"/>
          </a:xfrm>
          <a:prstGeom prst="rect">
            <a:avLst/>
          </a:prstGeom>
          <a:noFill/>
        </p:spPr>
        <p:txBody>
          <a:bodyPr vert="horz" lIns="45719" tIns="45719" rIns="45719" bIns="45719" rtlCol="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sz="3200" b="1" dirty="0">
                <a:solidFill>
                  <a:schemeClr val="accent2"/>
                </a:solidFill>
                <a:latin typeface="+mj-lt"/>
              </a:rPr>
              <a:t>Incident Recovery Considerations</a:t>
            </a:r>
            <a:endParaRPr lang="en-US" sz="3200" b="1" kern="0" dirty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76325" y="1564072"/>
            <a:ext cx="11315233" cy="25901"/>
          </a:xfrm>
          <a:prstGeom prst="line">
            <a:avLst/>
          </a:prstGeom>
          <a:ln w="9525">
            <a:solidFill>
              <a:schemeClr val="bg2">
                <a:lumMod val="6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54429" y="2111068"/>
            <a:ext cx="1113712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753" y="1683684"/>
            <a:ext cx="12020203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spcBef>
                <a:spcPts val="0"/>
              </a:spcBef>
              <a:spcAft>
                <a:spcPts val="0"/>
              </a:spcAft>
              <a:buSzPts val="1200"/>
              <a:tabLst>
                <a:tab pos="685800" algn="l"/>
              </a:tabLst>
            </a:pP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Incident Recovery Considerations</a:t>
            </a: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buSzPts val="1200"/>
              <a:tabLst>
                <a:tab pos="6858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Address Victims and Families</a:t>
            </a:r>
          </a:p>
          <a:p>
            <a:pPr marL="1371600" marR="0" lvl="2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Establish a family hotline</a:t>
            </a:r>
          </a:p>
          <a:p>
            <a:pPr marL="1371600" marR="0" lvl="2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Assist with victim identification</a:t>
            </a:r>
          </a:p>
          <a:p>
            <a:pPr marL="1828800" marR="0" lvl="3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288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Gather information related to victim identities, extent of injuries, and what hospitals are being utilized</a:t>
            </a:r>
          </a:p>
          <a:p>
            <a:pPr marL="1371600" marR="0" lvl="2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Notify the family members</a:t>
            </a:r>
          </a:p>
          <a:p>
            <a:pPr marL="1828800" marR="0" lvl="3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8288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Use personnel who are specifically trained for this responsibility</a:t>
            </a:r>
          </a:p>
          <a:p>
            <a:pPr marL="1371600" marR="0" lvl="2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Provide and if needed procure counselors for employees and students</a:t>
            </a:r>
          </a:p>
          <a:p>
            <a:pPr marL="1371600" marR="0" lvl="2" indent="-4572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Develop an action plan to handle concerns about returning to work for employees,  and campus for students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680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8757" y="0"/>
            <a:ext cx="10972800" cy="1143000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  <a:latin typeface="+mn-lt"/>
              </a:rPr>
              <a:t>Active Attack/Shooter Annex Elements</a:t>
            </a:r>
          </a:p>
        </p:txBody>
      </p:sp>
      <p:sp>
        <p:nvSpPr>
          <p:cNvPr id="7" name="Text Placeholder 4"/>
          <p:cNvSpPr txBox="1">
            <a:spLocks/>
          </p:cNvSpPr>
          <p:nvPr/>
        </p:nvSpPr>
        <p:spPr>
          <a:xfrm>
            <a:off x="276285" y="1098911"/>
            <a:ext cx="9486433" cy="584773"/>
          </a:xfrm>
          <a:prstGeom prst="rect">
            <a:avLst/>
          </a:prstGeom>
          <a:noFill/>
        </p:spPr>
        <p:txBody>
          <a:bodyPr vert="horz" lIns="45719" tIns="45719" rIns="45719" bIns="45719" rtlCol="0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5">
                  <a:lumMod val="50000"/>
                </a:schemeClr>
              </a:buClr>
              <a:buFont typeface="Webdings" pitchFamily="18" charset="2"/>
              <a:buNone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Arial" pitchFamily="34" charset="0"/>
              </a:defRPr>
            </a:lvl1pPr>
            <a:lvl2pPr marL="170256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101000"/>
              <a:buFont typeface="Arial" panose="020B0604020202020204" pitchFamily="34" charset="0"/>
              <a:buChar char="•"/>
              <a:defRPr lang="en-US" sz="14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2pPr>
            <a:lvl3pPr marL="346463" indent="-176209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–"/>
              <a:defRPr lang="en-US" sz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3pPr>
            <a:lvl4pPr marL="515528" indent="-169065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lang="en-US" sz="11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4pPr>
            <a:lvl5pPr marL="685783" indent="-170256" algn="l" rtl="0" eaLnBrk="1" fontAlgn="base" hangingPunct="1">
              <a:lnSpc>
                <a:spcPct val="100000"/>
              </a:lnSpc>
              <a:spcBef>
                <a:spcPts val="225"/>
              </a:spcBef>
              <a:spcAft>
                <a:spcPts val="300"/>
              </a:spcAft>
              <a:buClr>
                <a:schemeClr val="accent1"/>
              </a:buClr>
              <a:buSzPct val="60000"/>
              <a:buFont typeface="Arial" pitchFamily="34" charset="0"/>
              <a:buChar char="–"/>
              <a:defRPr lang="en-US" sz="9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5pPr>
            <a:lvl6pPr marL="1584683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6pPr>
            <a:lvl7pPr marL="1927574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7pPr>
            <a:lvl8pPr marL="2270465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8pPr>
            <a:lvl9pPr marL="2613357" indent="-29884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Font typeface="Symbol" pitchFamily="18" charset="2"/>
              <a:buChar char="-"/>
              <a:defRPr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sz="3200" b="1" dirty="0">
                <a:solidFill>
                  <a:schemeClr val="accent2"/>
                </a:solidFill>
                <a:latin typeface="+mj-lt"/>
              </a:rPr>
              <a:t>Incident Recovery Considerations</a:t>
            </a:r>
            <a:endParaRPr lang="en-US" sz="3200" b="1" kern="0" dirty="0">
              <a:solidFill>
                <a:schemeClr val="accent2"/>
              </a:solidFill>
              <a:latin typeface="+mj-lt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76325" y="1564072"/>
            <a:ext cx="11315233" cy="25901"/>
          </a:xfrm>
          <a:prstGeom prst="line">
            <a:avLst/>
          </a:prstGeom>
          <a:ln w="9525">
            <a:solidFill>
              <a:schemeClr val="bg2">
                <a:lumMod val="6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454429" y="2111068"/>
            <a:ext cx="11137128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9753" y="1633806"/>
            <a:ext cx="1202020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1">
              <a:spcBef>
                <a:spcPts val="0"/>
              </a:spcBef>
              <a:spcAft>
                <a:spcPts val="0"/>
              </a:spcAft>
              <a:buSzPts val="1200"/>
              <a:tabLst>
                <a:tab pos="6858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Communicate Internally (See Communications Annex)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Develop instructions for management to give to employees 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Develop a plan for communicating the information</a:t>
            </a:r>
          </a:p>
          <a:p>
            <a:r>
              <a:rPr lang="en-US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  <a:buSzPts val="1200"/>
              <a:tabLst>
                <a:tab pos="6858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Communicate Externally ( see Emergency Public Information Annex)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Identify the designated official for responding to media inquiries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Determine what information and details campus personnel will provide to the media that will ease community concerns without inciting panic or hindering the investigation</a:t>
            </a:r>
          </a:p>
          <a:p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R="0" lvl="1">
              <a:spcBef>
                <a:spcPts val="0"/>
              </a:spcBef>
              <a:spcAft>
                <a:spcPts val="0"/>
              </a:spcAft>
              <a:buSzPts val="1200"/>
              <a:tabLst>
                <a:tab pos="6858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Continue Business Operations ( see Business Continuity Plan)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Implement business recovery/continuity plans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Make re-entry decisions after site/building is released by law enforcement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Provide safety and security debriefings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Take actions to ensure employees feel safe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371600" algn="l"/>
              </a:tabLst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Determine how the campus will continue operating with limited class rooms or with certain areas of the campus designated a crime scene</a:t>
            </a:r>
          </a:p>
        </p:txBody>
      </p:sp>
    </p:spTree>
    <p:extLst>
      <p:ext uri="{BB962C8B-B14F-4D97-AF65-F5344CB8AC3E}">
        <p14:creationId xmlns:p14="http://schemas.microsoft.com/office/powerpoint/2010/main" val="3710657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603</Words>
  <Application>Microsoft Office PowerPoint</Application>
  <PresentationFormat>Widescreen</PresentationFormat>
  <Paragraphs>100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Aachen Std Medium</vt:lpstr>
      <vt:lpstr>Arial</vt:lpstr>
      <vt:lpstr>Calibri</vt:lpstr>
      <vt:lpstr>Calibri Light</vt:lpstr>
      <vt:lpstr>Symbol</vt:lpstr>
      <vt:lpstr>Times New Roman</vt:lpstr>
      <vt:lpstr>Webdings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Active Attack/Shooter Annex Elements</vt:lpstr>
      <vt:lpstr>Active Attack/Shooter Annex Elements</vt:lpstr>
      <vt:lpstr>Active Attack/Shooter Annex Elements</vt:lpstr>
      <vt:lpstr>Active Attack/Shooter Annex Elements</vt:lpstr>
      <vt:lpstr>Committees </vt:lpstr>
      <vt:lpstr>Path Forward</vt:lpstr>
      <vt:lpstr>QUESTIONS  and COMMENTS</vt:lpstr>
    </vt:vector>
  </TitlesOfParts>
  <Company>McLennan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Patterson</dc:creator>
  <cp:lastModifiedBy>Frank Patterson</cp:lastModifiedBy>
  <cp:revision>31</cp:revision>
  <cp:lastPrinted>2019-08-28T16:05:47Z</cp:lastPrinted>
  <dcterms:created xsi:type="dcterms:W3CDTF">2019-08-28T14:02:46Z</dcterms:created>
  <dcterms:modified xsi:type="dcterms:W3CDTF">2022-06-16T20:40:01Z</dcterms:modified>
</cp:coreProperties>
</file>