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6" r:id="rId2"/>
    <p:sldId id="292" r:id="rId3"/>
    <p:sldId id="296" r:id="rId4"/>
    <p:sldId id="297" r:id="rId5"/>
    <p:sldId id="295" r:id="rId6"/>
    <p:sldId id="294" r:id="rId7"/>
    <p:sldId id="299" r:id="rId8"/>
    <p:sldId id="300" r:id="rId9"/>
    <p:sldId id="301" r:id="rId10"/>
    <p:sldId id="274" r:id="rId11"/>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200"/>
    <a:srgbClr val="0066CC"/>
    <a:srgbClr val="003C71"/>
    <a:srgbClr val="FFFF99"/>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365" autoAdjust="0"/>
  </p:normalViewPr>
  <p:slideViewPr>
    <p:cSldViewPr snapToGrid="0">
      <p:cViewPr varScale="1">
        <p:scale>
          <a:sx n="82" d="100"/>
          <a:sy n="82" d="100"/>
        </p:scale>
        <p:origin x="271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291D8389-3DA1-449C-A621-A8ECDAB68D4C}" type="datetimeFigureOut">
              <a:rPr lang="en-US" smtClean="0"/>
              <a:t>6/30/2022</a:t>
            </a:fld>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5F206275-3017-4603-8E93-D33CCB8F40C2}" type="slidenum">
              <a:rPr lang="en-US" smtClean="0"/>
              <a:t>‹#›</a:t>
            </a:fld>
            <a:endParaRPr lang="en-US" dirty="0"/>
          </a:p>
        </p:txBody>
      </p:sp>
    </p:spTree>
    <p:extLst>
      <p:ext uri="{BB962C8B-B14F-4D97-AF65-F5344CB8AC3E}">
        <p14:creationId xmlns:p14="http://schemas.microsoft.com/office/powerpoint/2010/main" val="3027441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14B43C10-9C5A-4A6B-9291-72E3BFD185ED}" type="datetimeFigureOut">
              <a:rPr lang="en-US" smtClean="0"/>
              <a:t>6/30/2022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D5254EC4-2A25-4B4B-BDAA-60D104CB697D}" type="slidenum">
              <a:rPr lang="en-US" smtClean="0"/>
              <a:t>‹#›</a:t>
            </a:fld>
            <a:endParaRPr lang="en-US"/>
          </a:p>
        </p:txBody>
      </p:sp>
    </p:spTree>
    <p:extLst>
      <p:ext uri="{BB962C8B-B14F-4D97-AF65-F5344CB8AC3E}">
        <p14:creationId xmlns:p14="http://schemas.microsoft.com/office/powerpoint/2010/main" val="180883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Strategic Planning Task Force is a short-term group called by the Leadership Team (the President and Vice Presidents) to assist in the development of a new strategic plan for McLennan Community College.  The committee will manage the process of writing and revising the strategic plan to guide the College for the next three years.  This will include soliciting multiple inputs from the Leadership Team, the Board, faculty, staff, students, and community members and producing revised drafts as needed.  The committee will also review the College’s mission, values, goals, and performance indicators, as well as any other related items.  The end product of the Task Force is a draft of three-year strategic plan presented to the Leadership Team and Board of Trustees for final approval before the July 2022 Board meeting.</a:t>
            </a:r>
          </a:p>
          <a:p>
            <a:endParaRPr lang="en-US" dirty="0"/>
          </a:p>
        </p:txBody>
      </p:sp>
      <p:sp>
        <p:nvSpPr>
          <p:cNvPr id="4" name="Slide Number Placeholder 3"/>
          <p:cNvSpPr>
            <a:spLocks noGrp="1"/>
          </p:cNvSpPr>
          <p:nvPr>
            <p:ph type="sldNum" sz="quarter" idx="5"/>
          </p:nvPr>
        </p:nvSpPr>
        <p:spPr/>
        <p:txBody>
          <a:bodyPr/>
          <a:lstStyle/>
          <a:p>
            <a:fld id="{D5254EC4-2A25-4B4B-BDAA-60D104CB697D}" type="slidenum">
              <a:rPr lang="en-US" smtClean="0"/>
              <a:t>2</a:t>
            </a:fld>
            <a:endParaRPr lang="en-US"/>
          </a:p>
        </p:txBody>
      </p:sp>
    </p:spTree>
    <p:extLst>
      <p:ext uri="{BB962C8B-B14F-4D97-AF65-F5344CB8AC3E}">
        <p14:creationId xmlns:p14="http://schemas.microsoft.com/office/powerpoint/2010/main" val="291925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Percentage of students rated Proficient or Distinguished on each core learning outcome</a:t>
            </a:r>
          </a:p>
          <a:p>
            <a:pPr lvl="0"/>
            <a:r>
              <a:rPr lang="en-US" sz="1200" kern="1200" dirty="0">
                <a:solidFill>
                  <a:schemeClr val="tx1"/>
                </a:solidFill>
                <a:effectLst/>
                <a:latin typeface="+mn-lt"/>
                <a:ea typeface="+mn-ea"/>
                <a:cs typeface="+mn-cs"/>
              </a:rPr>
              <a:t>b. Percentage of FTIC students returning for 2nd and 3rd terms.</a:t>
            </a:r>
          </a:p>
          <a:p>
            <a:pPr lvl="0"/>
            <a:r>
              <a:rPr lang="en-US" sz="1200" kern="1200" dirty="0">
                <a:solidFill>
                  <a:schemeClr val="tx1"/>
                </a:solidFill>
                <a:effectLst/>
                <a:latin typeface="+mn-lt"/>
                <a:ea typeface="+mn-ea"/>
                <a:cs typeface="+mn-cs"/>
              </a:rPr>
              <a:t>c. Percentage of courses completed successfully (A, B, or C); percentage of dropped courses.</a:t>
            </a:r>
          </a:p>
          <a:p>
            <a:pPr lvl="0"/>
            <a:r>
              <a:rPr lang="en-US" sz="1200" kern="1200" dirty="0">
                <a:solidFill>
                  <a:schemeClr val="tx1"/>
                </a:solidFill>
                <a:effectLst/>
                <a:latin typeface="+mn-lt"/>
                <a:ea typeface="+mn-ea"/>
                <a:cs typeface="+mn-cs"/>
              </a:rPr>
              <a:t>Percentages of student graduating with credentials, certificates or associate degrees</a:t>
            </a:r>
          </a:p>
          <a:p>
            <a:pPr lvl="0"/>
            <a:r>
              <a:rPr lang="en-US" sz="1200" kern="1200" dirty="0">
                <a:solidFill>
                  <a:schemeClr val="tx1"/>
                </a:solidFill>
                <a:effectLst/>
                <a:latin typeface="+mn-lt"/>
                <a:ea typeface="+mn-ea"/>
                <a:cs typeface="+mn-cs"/>
              </a:rPr>
              <a:t>Two- and Three-year FTIC graduation + transfer rate</a:t>
            </a:r>
          </a:p>
          <a:p>
            <a:pPr lvl="0"/>
            <a:r>
              <a:rPr lang="en-US" sz="1200" kern="1200" dirty="0">
                <a:solidFill>
                  <a:schemeClr val="tx1"/>
                </a:solidFill>
                <a:effectLst/>
                <a:latin typeface="+mn-lt"/>
                <a:ea typeface="+mn-ea"/>
                <a:cs typeface="+mn-cs"/>
              </a:rPr>
              <a:t>Percentage of students who are employed after graduating</a:t>
            </a:r>
          </a:p>
          <a:p>
            <a:pPr lvl="0"/>
            <a:r>
              <a:rPr lang="en-US" sz="1200" kern="1200" dirty="0">
                <a:solidFill>
                  <a:schemeClr val="tx1"/>
                </a:solidFill>
                <a:effectLst/>
                <a:latin typeface="+mn-lt"/>
                <a:ea typeface="+mn-ea"/>
                <a:cs typeface="+mn-cs"/>
              </a:rPr>
              <a:t>d. Percentages of students participating in curricular and co-curricular activities</a:t>
            </a:r>
          </a:p>
          <a:p>
            <a:endParaRPr lang="en-US" dirty="0"/>
          </a:p>
        </p:txBody>
      </p:sp>
      <p:sp>
        <p:nvSpPr>
          <p:cNvPr id="4" name="Slide Number Placeholder 3"/>
          <p:cNvSpPr>
            <a:spLocks noGrp="1"/>
          </p:cNvSpPr>
          <p:nvPr>
            <p:ph type="sldNum" sz="quarter" idx="5"/>
          </p:nvPr>
        </p:nvSpPr>
        <p:spPr/>
        <p:txBody>
          <a:bodyPr/>
          <a:lstStyle/>
          <a:p>
            <a:fld id="{D5254EC4-2A25-4B4B-BDAA-60D104CB697D}" type="slidenum">
              <a:rPr lang="en-US" smtClean="0"/>
              <a:t>3</a:t>
            </a:fld>
            <a:endParaRPr lang="en-US"/>
          </a:p>
        </p:txBody>
      </p:sp>
    </p:spTree>
    <p:extLst>
      <p:ext uri="{BB962C8B-B14F-4D97-AF65-F5344CB8AC3E}">
        <p14:creationId xmlns:p14="http://schemas.microsoft.com/office/powerpoint/2010/main" val="45680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 Create pathway for AEL students to college credentials, certificates and degrees</a:t>
            </a:r>
          </a:p>
          <a:p>
            <a:pPr lvl="0"/>
            <a:r>
              <a:rPr lang="en-US" sz="1200" kern="1200" dirty="0">
                <a:solidFill>
                  <a:schemeClr val="tx1"/>
                </a:solidFill>
                <a:effectLst/>
                <a:latin typeface="+mn-lt"/>
                <a:ea typeface="+mn-ea"/>
                <a:cs typeface="+mn-cs"/>
              </a:rPr>
              <a:t>f. Measure college services available to AEL and non-credit students and the usage of services by those students</a:t>
            </a:r>
          </a:p>
          <a:p>
            <a:pPr lvl="0"/>
            <a:r>
              <a:rPr lang="en-US" sz="1200" kern="1200" dirty="0">
                <a:solidFill>
                  <a:schemeClr val="tx1"/>
                </a:solidFill>
                <a:effectLst/>
                <a:latin typeface="+mn-lt"/>
                <a:ea typeface="+mn-ea"/>
                <a:cs typeface="+mn-cs"/>
              </a:rPr>
              <a:t>g. Develop wrap around services to provide</a:t>
            </a:r>
          </a:p>
          <a:p>
            <a:endParaRPr lang="en-US" dirty="0"/>
          </a:p>
        </p:txBody>
      </p:sp>
      <p:sp>
        <p:nvSpPr>
          <p:cNvPr id="4" name="Slide Number Placeholder 3"/>
          <p:cNvSpPr>
            <a:spLocks noGrp="1"/>
          </p:cNvSpPr>
          <p:nvPr>
            <p:ph type="sldNum" sz="quarter" idx="5"/>
          </p:nvPr>
        </p:nvSpPr>
        <p:spPr/>
        <p:txBody>
          <a:bodyPr/>
          <a:lstStyle/>
          <a:p>
            <a:fld id="{D5254EC4-2A25-4B4B-BDAA-60D104CB697D}" type="slidenum">
              <a:rPr lang="en-US" smtClean="0"/>
              <a:t>4</a:t>
            </a:fld>
            <a:endParaRPr lang="en-US"/>
          </a:p>
        </p:txBody>
      </p:sp>
    </p:spTree>
    <p:extLst>
      <p:ext uri="{BB962C8B-B14F-4D97-AF65-F5344CB8AC3E}">
        <p14:creationId xmlns:p14="http://schemas.microsoft.com/office/powerpoint/2010/main" val="304087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Great Colleges to Work For Survey</a:t>
            </a:r>
          </a:p>
          <a:p>
            <a:pPr lvl="0"/>
            <a:r>
              <a:rPr lang="en-US" sz="1200" kern="1200" dirty="0">
                <a:solidFill>
                  <a:schemeClr val="tx1"/>
                </a:solidFill>
                <a:effectLst/>
                <a:latin typeface="+mn-lt"/>
                <a:ea typeface="+mn-ea"/>
                <a:cs typeface="+mn-cs"/>
              </a:rPr>
              <a:t>Professional Development course/certificate tracking</a:t>
            </a:r>
          </a:p>
          <a:p>
            <a:pPr lvl="0"/>
            <a:r>
              <a:rPr lang="en-US" sz="1200" kern="1200" dirty="0">
                <a:solidFill>
                  <a:schemeClr val="tx1"/>
                </a:solidFill>
                <a:effectLst/>
                <a:latin typeface="+mn-lt"/>
                <a:ea typeface="+mn-ea"/>
                <a:cs typeface="+mn-cs"/>
              </a:rPr>
              <a:t>b. Student Satisfaction Survey question on awareness and utilization</a:t>
            </a:r>
          </a:p>
          <a:p>
            <a:pPr lvl="0"/>
            <a:r>
              <a:rPr lang="en-US" sz="1200" kern="1200" dirty="0">
                <a:solidFill>
                  <a:schemeClr val="tx1"/>
                </a:solidFill>
                <a:effectLst/>
                <a:latin typeface="+mn-lt"/>
                <a:ea typeface="+mn-ea"/>
                <a:cs typeface="+mn-cs"/>
              </a:rPr>
              <a:t>Track student usage of services</a:t>
            </a:r>
          </a:p>
          <a:p>
            <a:pPr lvl="0"/>
            <a:r>
              <a:rPr lang="en-US" sz="1200" kern="1200" dirty="0">
                <a:solidFill>
                  <a:schemeClr val="tx1"/>
                </a:solidFill>
                <a:effectLst/>
                <a:latin typeface="+mn-lt"/>
                <a:ea typeface="+mn-ea"/>
                <a:cs typeface="+mn-cs"/>
              </a:rPr>
              <a:t>c. Student Satisfaction Survey question</a:t>
            </a:r>
          </a:p>
          <a:p>
            <a:pPr lvl="0"/>
            <a:r>
              <a:rPr lang="en-US" sz="1200" kern="1200" dirty="0">
                <a:solidFill>
                  <a:schemeClr val="tx1"/>
                </a:solidFill>
                <a:effectLst/>
                <a:latin typeface="+mn-lt"/>
                <a:ea typeface="+mn-ea"/>
                <a:cs typeface="+mn-cs"/>
              </a:rPr>
              <a:t>Continuing Education Course evaluation</a:t>
            </a:r>
          </a:p>
          <a:p>
            <a:pPr lvl="0"/>
            <a:r>
              <a:rPr lang="en-US" sz="1200" kern="1200" dirty="0">
                <a:solidFill>
                  <a:schemeClr val="tx1"/>
                </a:solidFill>
                <a:effectLst/>
                <a:latin typeface="+mn-lt"/>
                <a:ea typeface="+mn-ea"/>
                <a:cs typeface="+mn-cs"/>
              </a:rPr>
              <a:t>Track events on campus for students and community members</a:t>
            </a:r>
          </a:p>
          <a:p>
            <a:pPr lvl="0"/>
            <a:r>
              <a:rPr lang="en-US" sz="1200" kern="1200" dirty="0">
                <a:solidFill>
                  <a:schemeClr val="tx1"/>
                </a:solidFill>
                <a:effectLst/>
                <a:latin typeface="+mn-lt"/>
                <a:ea typeface="+mn-ea"/>
                <a:cs typeface="+mn-cs"/>
              </a:rPr>
              <a:t>d. Tuition &amp; fees rate, total cost of attendance.</a:t>
            </a:r>
          </a:p>
          <a:p>
            <a:pPr lvl="0"/>
            <a:r>
              <a:rPr lang="en-US" sz="1200" kern="1200" dirty="0">
                <a:solidFill>
                  <a:schemeClr val="tx1"/>
                </a:solidFill>
                <a:effectLst/>
                <a:latin typeface="+mn-lt"/>
                <a:ea typeface="+mn-ea"/>
                <a:cs typeface="+mn-cs"/>
              </a:rPr>
              <a:t>e. Pay within 10% of median market salaries across all employee classes</a:t>
            </a:r>
          </a:p>
          <a:p>
            <a:endParaRPr lang="en-US" dirty="0"/>
          </a:p>
        </p:txBody>
      </p:sp>
      <p:sp>
        <p:nvSpPr>
          <p:cNvPr id="4" name="Slide Number Placeholder 3"/>
          <p:cNvSpPr>
            <a:spLocks noGrp="1"/>
          </p:cNvSpPr>
          <p:nvPr>
            <p:ph type="sldNum" sz="quarter" idx="5"/>
          </p:nvPr>
        </p:nvSpPr>
        <p:spPr/>
        <p:txBody>
          <a:bodyPr/>
          <a:lstStyle/>
          <a:p>
            <a:fld id="{D5254EC4-2A25-4B4B-BDAA-60D104CB697D}" type="slidenum">
              <a:rPr lang="en-US" smtClean="0"/>
              <a:t>5</a:t>
            </a:fld>
            <a:endParaRPr lang="en-US"/>
          </a:p>
        </p:txBody>
      </p:sp>
    </p:spTree>
    <p:extLst>
      <p:ext uri="{BB962C8B-B14F-4D97-AF65-F5344CB8AC3E}">
        <p14:creationId xmlns:p14="http://schemas.microsoft.com/office/powerpoint/2010/main" val="186462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8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402216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99160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395091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4AA949-D245-4EA4-B437-A655734B5C7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39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153538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114074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386180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279785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D2340F-07CF-47B3-83B7-E7DA14C95AC8}" type="datetimeFigureOut">
              <a:rPr lang="en-US" smtClean="0"/>
              <a:t>6/30/2022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4AA949-D245-4EA4-B437-A655734B5C73}" type="slidenum">
              <a:rPr lang="en-US" smtClean="0"/>
              <a:t>‹#›</a:t>
            </a:fld>
            <a:endParaRPr lang="en-US" dirty="0"/>
          </a:p>
        </p:txBody>
      </p:sp>
    </p:spTree>
    <p:extLst>
      <p:ext uri="{BB962C8B-B14F-4D97-AF65-F5344CB8AC3E}">
        <p14:creationId xmlns:p14="http://schemas.microsoft.com/office/powerpoint/2010/main" val="308411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D2340F-07CF-47B3-83B7-E7DA14C95AC8}"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4AA949-D245-4EA4-B437-A655734B5C73}" type="slidenum">
              <a:rPr lang="en-US" smtClean="0"/>
              <a:t>‹#›</a:t>
            </a:fld>
            <a:endParaRPr lang="en-US" dirty="0"/>
          </a:p>
        </p:txBody>
      </p:sp>
    </p:spTree>
    <p:extLst>
      <p:ext uri="{BB962C8B-B14F-4D97-AF65-F5344CB8AC3E}">
        <p14:creationId xmlns:p14="http://schemas.microsoft.com/office/powerpoint/2010/main" val="186611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D2340F-07CF-47B3-83B7-E7DA14C95AC8}" type="datetimeFigureOut">
              <a:rPr lang="en-US" smtClean="0"/>
              <a:t>6/30/2022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4AA949-D245-4EA4-B437-A655734B5C7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637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690620" y="557350"/>
            <a:ext cx="10519954" cy="2296372"/>
          </a:xfrm>
          <a:prstGeom prst="rect">
            <a:avLst/>
          </a:prstGeom>
          <a:effectLst>
            <a:outerShdw blurRad="50800" dist="38100" dir="2700000" algn="tl" rotWithShape="0">
              <a:prstClr val="black">
                <a:alpha val="40000"/>
              </a:prstClr>
            </a:outerShdw>
          </a:effectLst>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lnSpc>
                <a:spcPct val="100000"/>
              </a:lnSpc>
              <a:spcBef>
                <a:spcPts val="0"/>
              </a:spcBef>
              <a:buNone/>
            </a:pPr>
            <a:r>
              <a:rPr lang="en-US" sz="4800" b="1" dirty="0">
                <a:solidFill>
                  <a:srgbClr val="003C71"/>
                </a:solidFill>
                <a:cs typeface="Times New Roman" panose="02020603050405020304" pitchFamily="18" charset="0"/>
              </a:rPr>
              <a:t>2022-25 Institutional</a:t>
            </a:r>
          </a:p>
          <a:p>
            <a:pPr marL="0" indent="0" algn="ctr">
              <a:lnSpc>
                <a:spcPct val="100000"/>
              </a:lnSpc>
              <a:spcBef>
                <a:spcPts val="0"/>
              </a:spcBef>
              <a:buNone/>
            </a:pPr>
            <a:r>
              <a:rPr lang="en-US" sz="4800" b="1" dirty="0">
                <a:solidFill>
                  <a:srgbClr val="003C71"/>
                </a:solidFill>
                <a:effectLst/>
                <a:cs typeface="Times New Roman" panose="02020603050405020304" pitchFamily="18" charset="0"/>
              </a:rPr>
              <a:t>Objectives</a:t>
            </a:r>
          </a:p>
        </p:txBody>
      </p:sp>
      <p:sp>
        <p:nvSpPr>
          <p:cNvPr id="7" name="Text Placeholder 2"/>
          <p:cNvSpPr txBox="1">
            <a:spLocks/>
          </p:cNvSpPr>
          <p:nvPr/>
        </p:nvSpPr>
        <p:spPr>
          <a:xfrm>
            <a:off x="3184797" y="5131625"/>
            <a:ext cx="5531601" cy="858257"/>
          </a:xfrm>
          <a:prstGeom prst="rect">
            <a:avLst/>
          </a:prstGeom>
          <a:effectLst>
            <a:outerShdw blurRad="50800" dist="38100" dir="2700000" algn="tl" rotWithShape="0">
              <a:prstClr val="black">
                <a:alpha val="40000"/>
              </a:prstClr>
            </a:outerShdw>
          </a:effectLst>
        </p:spPr>
        <p:txBody>
          <a:bodyPr>
            <a:noAutofit/>
          </a:bodyPr>
          <a:lstStyle>
            <a:defPPr>
              <a:defRPr lang="en-US"/>
            </a:defPPr>
            <a:lvl1pPr indent="0" algn="ctr" defTabSz="914400">
              <a:lnSpc>
                <a:spcPct val="100000"/>
              </a:lnSpc>
              <a:spcBef>
                <a:spcPts val="0"/>
              </a:spcBef>
              <a:spcAft>
                <a:spcPts val="200"/>
              </a:spcAft>
              <a:buFont typeface="Franklin Gothic Book" panose="020B0503020102020204" pitchFamily="34" charset="0"/>
              <a:buNone/>
              <a:defRPr sz="4800" b="1" baseline="0">
                <a:solidFill>
                  <a:srgbClr val="003C71"/>
                </a:solidFill>
                <a:cs typeface="Times New Roman" panose="02020603050405020304" pitchFamily="18" charset="0"/>
              </a:defRPr>
            </a:lvl1pPr>
            <a:lvl2pPr marL="914400" indent="-384048" defTabSz="914400">
              <a:lnSpc>
                <a:spcPct val="94000"/>
              </a:lnSpc>
              <a:spcBef>
                <a:spcPts val="500"/>
              </a:spcBef>
              <a:spcAft>
                <a:spcPts val="200"/>
              </a:spcAft>
              <a:buFont typeface="Franklin Gothic Book" panose="020B0503020102020204" pitchFamily="34" charset="0"/>
              <a:buChar char="–"/>
              <a:defRPr sz="2000" i="1" baseline="0">
                <a:solidFill>
                  <a:schemeClr val="tx2"/>
                </a:solidFill>
              </a:defRPr>
            </a:lvl2pPr>
            <a:lvl3pPr marL="1371600" indent="-384048" defTabSz="914400">
              <a:lnSpc>
                <a:spcPct val="94000"/>
              </a:lnSpc>
              <a:spcBef>
                <a:spcPts val="500"/>
              </a:spcBef>
              <a:spcAft>
                <a:spcPts val="200"/>
              </a:spcAft>
              <a:buFont typeface="Franklin Gothic Book" panose="020B0503020102020204" pitchFamily="34" charset="0"/>
              <a:buChar char="■"/>
              <a:defRPr baseline="0">
                <a:solidFill>
                  <a:schemeClr val="tx2"/>
                </a:solidFill>
              </a:defRPr>
            </a:lvl3pPr>
            <a:lvl4pPr marL="1828800" indent="-384048" defTabSz="914400">
              <a:lnSpc>
                <a:spcPct val="94000"/>
              </a:lnSpc>
              <a:spcBef>
                <a:spcPts val="500"/>
              </a:spcBef>
              <a:spcAft>
                <a:spcPts val="200"/>
              </a:spcAft>
              <a:buFont typeface="Franklin Gothic Book" panose="020B0503020102020204" pitchFamily="34" charset="0"/>
              <a:buChar char="–"/>
              <a:defRPr i="1" baseline="0">
                <a:solidFill>
                  <a:schemeClr val="tx2"/>
                </a:solidFill>
              </a:defRPr>
            </a:lvl4pPr>
            <a:lvl5pPr marL="2286000" indent="-384048" defTabSz="914400">
              <a:lnSpc>
                <a:spcPct val="94000"/>
              </a:lnSpc>
              <a:spcBef>
                <a:spcPts val="500"/>
              </a:spcBef>
              <a:spcAft>
                <a:spcPts val="200"/>
              </a:spcAft>
              <a:buFont typeface="Franklin Gothic Book" panose="020B0503020102020204" pitchFamily="34" charset="0"/>
              <a:buChar char="■"/>
              <a:defRPr sz="1600" baseline="0">
                <a:solidFill>
                  <a:schemeClr val="tx2"/>
                </a:solidFill>
              </a:defRPr>
            </a:lvl5pPr>
            <a:lvl6pPr marL="2743200" indent="-384048" defTabSz="914400">
              <a:lnSpc>
                <a:spcPct val="94000"/>
              </a:lnSpc>
              <a:spcBef>
                <a:spcPts val="500"/>
              </a:spcBef>
              <a:spcAft>
                <a:spcPts val="200"/>
              </a:spcAft>
              <a:buFont typeface="Franklin Gothic Book" panose="020B0503020102020204" pitchFamily="34" charset="0"/>
              <a:buChar char="–"/>
              <a:defRPr sz="1600" i="1" baseline="0">
                <a:solidFill>
                  <a:schemeClr val="tx2"/>
                </a:solidFill>
              </a:defRPr>
            </a:lvl6pPr>
            <a:lvl7pPr marL="3200400" indent="-384048" defTabSz="914400">
              <a:lnSpc>
                <a:spcPct val="94000"/>
              </a:lnSpc>
              <a:spcBef>
                <a:spcPts val="500"/>
              </a:spcBef>
              <a:spcAft>
                <a:spcPts val="200"/>
              </a:spcAft>
              <a:buFont typeface="Franklin Gothic Book" panose="020B0503020102020204" pitchFamily="34" charset="0"/>
              <a:buChar char="■"/>
              <a:defRPr sz="1400" baseline="0">
                <a:solidFill>
                  <a:schemeClr val="tx2"/>
                </a:solidFill>
              </a:defRPr>
            </a:lvl7pPr>
            <a:lvl8pPr marL="3657600" indent="-384048" defTabSz="914400">
              <a:lnSpc>
                <a:spcPct val="94000"/>
              </a:lnSpc>
              <a:spcBef>
                <a:spcPts val="500"/>
              </a:spcBef>
              <a:spcAft>
                <a:spcPts val="200"/>
              </a:spcAft>
              <a:buFont typeface="Franklin Gothic Book" panose="020B0503020102020204" pitchFamily="34" charset="0"/>
              <a:buChar char="–"/>
              <a:defRPr sz="1400" i="1" baseline="0">
                <a:solidFill>
                  <a:schemeClr val="tx2"/>
                </a:solidFill>
              </a:defRPr>
            </a:lvl8pPr>
            <a:lvl9pPr marL="4114800" indent="-384048" defTabSz="914400">
              <a:lnSpc>
                <a:spcPct val="94000"/>
              </a:lnSpc>
              <a:spcBef>
                <a:spcPts val="500"/>
              </a:spcBef>
              <a:spcAft>
                <a:spcPts val="200"/>
              </a:spcAft>
              <a:buFont typeface="Franklin Gothic Book" panose="020B0503020102020204" pitchFamily="34" charset="0"/>
              <a:buChar char="■"/>
              <a:defRPr sz="1400" baseline="0">
                <a:solidFill>
                  <a:schemeClr val="tx2"/>
                </a:solidFill>
              </a:defRPr>
            </a:lvl9pPr>
          </a:lstStyle>
          <a:p>
            <a:r>
              <a:rPr lang="en-US" dirty="0"/>
              <a:t>July 8, 2022</a:t>
            </a:r>
          </a:p>
        </p:txBody>
      </p:sp>
      <p:sp>
        <p:nvSpPr>
          <p:cNvPr id="3" name="Rectangle 2"/>
          <p:cNvSpPr/>
          <p:nvPr/>
        </p:nvSpPr>
        <p:spPr>
          <a:xfrm>
            <a:off x="618309" y="4333039"/>
            <a:ext cx="11051177" cy="114412"/>
          </a:xfrm>
          <a:prstGeom prst="rect">
            <a:avLst/>
          </a:prstGeom>
          <a:solidFill>
            <a:srgbClr val="FF52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mage result for mclennan community colle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6438" r="-8218"/>
          <a:stretch/>
        </p:blipFill>
        <p:spPr bwMode="auto">
          <a:xfrm>
            <a:off x="2282139" y="2833597"/>
            <a:ext cx="7065416" cy="14085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96441" y="970118"/>
            <a:ext cx="3486687" cy="2739132"/>
          </a:xfrm>
          <a:prstGeom prst="rect">
            <a:avLst/>
          </a:prstGeom>
          <a:effectLst>
            <a:softEdge rad="6350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934" y="975011"/>
            <a:ext cx="4136348" cy="2757565"/>
          </a:xfrm>
          <a:prstGeom prst="rect">
            <a:avLst/>
          </a:prstGeom>
          <a:effectLst>
            <a:softEdge rad="635000"/>
          </a:effectLst>
        </p:spPr>
      </p:pic>
    </p:spTree>
    <p:extLst>
      <p:ext uri="{BB962C8B-B14F-4D97-AF65-F5344CB8AC3E}">
        <p14:creationId xmlns:p14="http://schemas.microsoft.com/office/powerpoint/2010/main" val="88760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70488" y="4320064"/>
            <a:ext cx="11051177" cy="1144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 y="0"/>
            <a:ext cx="12192000" cy="1398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bg1"/>
                </a:solidFill>
                <a:cs typeface="Times New Roman" panose="02020603050405020304" pitchFamily="18" charset="0"/>
              </a:rPr>
              <a:t>Questions?</a:t>
            </a:r>
          </a:p>
        </p:txBody>
      </p:sp>
      <p:sp>
        <p:nvSpPr>
          <p:cNvPr id="16" name="Rectangle 15"/>
          <p:cNvSpPr/>
          <p:nvPr/>
        </p:nvSpPr>
        <p:spPr>
          <a:xfrm>
            <a:off x="1" y="6390663"/>
            <a:ext cx="12192000" cy="143466"/>
          </a:xfrm>
          <a:prstGeom prst="rect">
            <a:avLst/>
          </a:prstGeom>
          <a:solidFill>
            <a:srgbClr val="FF5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cstate="print">
            <a:lum bright="70000" contrast="-70000"/>
            <a:extLst>
              <a:ext uri="{28A0092B-C50C-407E-A947-70E740481C1C}">
                <a14:useLocalDpi xmlns:a14="http://schemas.microsoft.com/office/drawing/2010/main"/>
              </a:ext>
            </a:extLst>
          </a:blip>
          <a:stretch>
            <a:fillRect/>
          </a:stretch>
        </p:blipFill>
        <p:spPr>
          <a:xfrm>
            <a:off x="2156627" y="948732"/>
            <a:ext cx="7860679" cy="5220900"/>
          </a:xfrm>
          <a:prstGeom prst="rect">
            <a:avLst/>
          </a:prstGeom>
          <a:effectLst>
            <a:softEdge rad="635000"/>
          </a:effectLst>
        </p:spPr>
      </p:pic>
    </p:spTree>
    <p:extLst>
      <p:ext uri="{BB962C8B-B14F-4D97-AF65-F5344CB8AC3E}">
        <p14:creationId xmlns:p14="http://schemas.microsoft.com/office/powerpoint/2010/main" val="208438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206240"/>
            <a:ext cx="10458994"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mage result for mclennan community colleg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6438" r="-8218"/>
          <a:stretch/>
        </p:blipFill>
        <p:spPr bwMode="auto">
          <a:xfrm>
            <a:off x="-465919" y="5931382"/>
            <a:ext cx="3996771" cy="796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07348" y="673135"/>
            <a:ext cx="3714107" cy="6184865"/>
          </a:xfrm>
          <a:prstGeom prst="rect">
            <a:avLst/>
          </a:prstGeom>
          <a:effectLst>
            <a:softEdge rad="635000"/>
          </a:effectLst>
        </p:spPr>
      </p:pic>
      <p:sp>
        <p:nvSpPr>
          <p:cNvPr id="5" name="Title 4"/>
          <p:cNvSpPr>
            <a:spLocks noGrp="1"/>
          </p:cNvSpPr>
          <p:nvPr>
            <p:ph type="title"/>
          </p:nvPr>
        </p:nvSpPr>
        <p:spPr>
          <a:xfrm>
            <a:off x="1097279" y="286603"/>
            <a:ext cx="10458993" cy="1450757"/>
          </a:xfrm>
        </p:spPr>
        <p:txBody>
          <a:bodyPr/>
          <a:lstStyle/>
          <a:p>
            <a:r>
              <a:rPr lang="en-US" dirty="0"/>
              <a:t>2022 – 2025 Strategic Planning</a:t>
            </a:r>
            <a:br>
              <a:rPr lang="en-US" dirty="0"/>
            </a:br>
            <a:r>
              <a:rPr lang="en-US" dirty="0"/>
              <a:t>Task Force</a:t>
            </a:r>
          </a:p>
        </p:txBody>
      </p:sp>
      <p:sp>
        <p:nvSpPr>
          <p:cNvPr id="9" name="Content Placeholder 8"/>
          <p:cNvSpPr>
            <a:spLocks noGrp="1"/>
          </p:cNvSpPr>
          <p:nvPr>
            <p:ph idx="1"/>
          </p:nvPr>
        </p:nvSpPr>
        <p:spPr>
          <a:xfrm>
            <a:off x="1097280" y="1845733"/>
            <a:ext cx="8539089" cy="4339131"/>
          </a:xfrm>
        </p:spPr>
        <p:txBody>
          <a:bodyPr>
            <a:normAutofit lnSpcReduction="10000"/>
          </a:bodyPr>
          <a:lstStyle/>
          <a:p>
            <a:pPr marL="234950" indent="-234950">
              <a:lnSpc>
                <a:spcPct val="100000"/>
              </a:lnSpc>
              <a:spcBef>
                <a:spcPts val="0"/>
              </a:spcBef>
              <a:buFont typeface="Arial" panose="020B0604020202020204" pitchFamily="34" charset="0"/>
              <a:buChar char="•"/>
            </a:pPr>
            <a:r>
              <a:rPr lang="en-US" sz="2400" dirty="0"/>
              <a:t>Chair:  Dr.  Laura Wichman</a:t>
            </a:r>
          </a:p>
          <a:p>
            <a:pPr marL="234950" indent="-234950">
              <a:lnSpc>
                <a:spcPct val="100000"/>
              </a:lnSpc>
              <a:spcBef>
                <a:spcPts val="0"/>
              </a:spcBef>
              <a:buFont typeface="Arial" panose="020B0604020202020204" pitchFamily="34" charset="0"/>
              <a:buChar char="•"/>
            </a:pPr>
            <a:r>
              <a:rPr lang="en-US" sz="2400" dirty="0"/>
              <a:t>Co-Chair: Tom Proctor</a:t>
            </a:r>
          </a:p>
          <a:p>
            <a:pPr marL="234950" lvl="0" indent="-234950">
              <a:lnSpc>
                <a:spcPct val="100000"/>
              </a:lnSpc>
              <a:spcBef>
                <a:spcPts val="0"/>
              </a:spcBef>
              <a:buFont typeface="Arial" panose="020B0604020202020204" pitchFamily="34" charset="0"/>
              <a:buChar char="•"/>
            </a:pPr>
            <a:r>
              <a:rPr lang="en-US" sz="2400" dirty="0"/>
              <a:t>Dr. Londa Carriveau</a:t>
            </a:r>
          </a:p>
          <a:p>
            <a:pPr marL="234950" lvl="0" indent="-234950">
              <a:lnSpc>
                <a:spcPct val="100000"/>
              </a:lnSpc>
              <a:spcBef>
                <a:spcPts val="0"/>
              </a:spcBef>
              <a:buFont typeface="Arial" panose="020B0604020202020204" pitchFamily="34" charset="0"/>
              <a:buChar char="•"/>
            </a:pPr>
            <a:r>
              <a:rPr lang="en-US" sz="2400" dirty="0"/>
              <a:t>Dr. Shelley Blackwood</a:t>
            </a:r>
          </a:p>
          <a:p>
            <a:pPr marL="234950" lvl="0" indent="-234950">
              <a:lnSpc>
                <a:spcPct val="100000"/>
              </a:lnSpc>
              <a:spcBef>
                <a:spcPts val="0"/>
              </a:spcBef>
              <a:buFont typeface="Arial" panose="020B0604020202020204" pitchFamily="34" charset="0"/>
              <a:buChar char="•"/>
            </a:pPr>
            <a:r>
              <a:rPr lang="en-US" sz="2400" dirty="0"/>
              <a:t>Karen Clark</a:t>
            </a:r>
          </a:p>
          <a:p>
            <a:pPr marL="234950" lvl="0" indent="-234950">
              <a:lnSpc>
                <a:spcPct val="100000"/>
              </a:lnSpc>
              <a:spcBef>
                <a:spcPts val="0"/>
              </a:spcBef>
              <a:buFont typeface="Arial" panose="020B0604020202020204" pitchFamily="34" charset="0"/>
              <a:buChar char="•"/>
            </a:pPr>
            <a:r>
              <a:rPr lang="en-US" sz="2400" dirty="0"/>
              <a:t>Dr. Claudette Jackson</a:t>
            </a:r>
          </a:p>
          <a:p>
            <a:pPr marL="234950" lvl="0" indent="-234950">
              <a:lnSpc>
                <a:spcPct val="100000"/>
              </a:lnSpc>
              <a:spcBef>
                <a:spcPts val="0"/>
              </a:spcBef>
              <a:buFont typeface="Arial" panose="020B0604020202020204" pitchFamily="34" charset="0"/>
              <a:buChar char="•"/>
            </a:pPr>
            <a:r>
              <a:rPr lang="en-US" sz="2400" dirty="0"/>
              <a:t>Natalie James</a:t>
            </a:r>
          </a:p>
          <a:p>
            <a:pPr marL="234950" lvl="0" indent="-234950">
              <a:lnSpc>
                <a:spcPct val="100000"/>
              </a:lnSpc>
              <a:spcBef>
                <a:spcPts val="0"/>
              </a:spcBef>
              <a:buFont typeface="Arial" panose="020B0604020202020204" pitchFamily="34" charset="0"/>
              <a:buChar char="•"/>
            </a:pPr>
            <a:r>
              <a:rPr lang="en-US" sz="2400" dirty="0"/>
              <a:t>Mario Leal</a:t>
            </a:r>
          </a:p>
          <a:p>
            <a:pPr marL="234950" lvl="0" indent="-234950">
              <a:lnSpc>
                <a:spcPct val="100000"/>
              </a:lnSpc>
              <a:spcBef>
                <a:spcPts val="0"/>
              </a:spcBef>
              <a:buFont typeface="Arial" panose="020B0604020202020204" pitchFamily="34" charset="0"/>
              <a:buChar char="•"/>
            </a:pPr>
            <a:r>
              <a:rPr lang="en-US" sz="2400" dirty="0"/>
              <a:t>Becky Parker</a:t>
            </a:r>
          </a:p>
          <a:p>
            <a:pPr marL="234950" lvl="0" indent="-234950">
              <a:lnSpc>
                <a:spcPct val="100000"/>
              </a:lnSpc>
              <a:spcBef>
                <a:spcPts val="0"/>
              </a:spcBef>
              <a:buFont typeface="Arial" panose="020B0604020202020204" pitchFamily="34" charset="0"/>
              <a:buChar char="•"/>
            </a:pPr>
            <a:r>
              <a:rPr lang="en-US" sz="2400" dirty="0"/>
              <a:t>Brenda Price</a:t>
            </a:r>
          </a:p>
          <a:p>
            <a:pPr marL="234950" lvl="0" indent="-234950">
              <a:lnSpc>
                <a:spcPct val="100000"/>
              </a:lnSpc>
              <a:spcBef>
                <a:spcPts val="0"/>
              </a:spcBef>
              <a:buFont typeface="Arial" panose="020B0604020202020204" pitchFamily="34" charset="0"/>
              <a:buChar char="•"/>
            </a:pPr>
            <a:r>
              <a:rPr lang="en-US" sz="2400" dirty="0"/>
              <a:t>John </a:t>
            </a:r>
            <a:r>
              <a:rPr lang="en-US" sz="2400" dirty="0" err="1"/>
              <a:t>Searight</a:t>
            </a:r>
            <a:endParaRPr lang="en-US" sz="2400" dirty="0"/>
          </a:p>
        </p:txBody>
      </p:sp>
    </p:spTree>
    <p:extLst>
      <p:ext uri="{BB962C8B-B14F-4D97-AF65-F5344CB8AC3E}">
        <p14:creationId xmlns:p14="http://schemas.microsoft.com/office/powerpoint/2010/main" val="15315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206240"/>
            <a:ext cx="10458994"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mage result for mclennan community colleg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6438" r="-8218"/>
          <a:stretch/>
        </p:blipFill>
        <p:spPr bwMode="auto">
          <a:xfrm>
            <a:off x="-465919" y="5931382"/>
            <a:ext cx="3996771" cy="796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07348" y="673135"/>
            <a:ext cx="3714107" cy="6184865"/>
          </a:xfrm>
          <a:prstGeom prst="rect">
            <a:avLst/>
          </a:prstGeom>
          <a:effectLst>
            <a:softEdge rad="635000"/>
          </a:effectLst>
        </p:spPr>
      </p:pic>
      <p:sp>
        <p:nvSpPr>
          <p:cNvPr id="5" name="Title 4"/>
          <p:cNvSpPr>
            <a:spLocks noGrp="1"/>
          </p:cNvSpPr>
          <p:nvPr>
            <p:ph type="title"/>
          </p:nvPr>
        </p:nvSpPr>
        <p:spPr/>
        <p:txBody>
          <a:bodyPr>
            <a:normAutofit/>
          </a:bodyPr>
          <a:lstStyle/>
          <a:p>
            <a:r>
              <a:rPr lang="en-US" dirty="0"/>
              <a:t>Goal I. Help all students succeed at the highest level possible.</a:t>
            </a:r>
          </a:p>
        </p:txBody>
      </p:sp>
      <p:sp>
        <p:nvSpPr>
          <p:cNvPr id="9" name="Content Placeholder 8"/>
          <p:cNvSpPr>
            <a:spLocks noGrp="1"/>
          </p:cNvSpPr>
          <p:nvPr>
            <p:ph idx="1"/>
          </p:nvPr>
        </p:nvSpPr>
        <p:spPr>
          <a:xfrm>
            <a:off x="1097280" y="1845734"/>
            <a:ext cx="7085023" cy="4023360"/>
          </a:xfrm>
        </p:spPr>
        <p:txBody>
          <a:bodyPr>
            <a:noAutofit/>
          </a:bodyPr>
          <a:lstStyle/>
          <a:p>
            <a:pPr marL="280988" indent="-280988">
              <a:buNone/>
            </a:pPr>
            <a:r>
              <a:rPr lang="en-US" sz="2400" dirty="0"/>
              <a:t> a. Improve student mastery of general and workforce education state learning outcomes.</a:t>
            </a:r>
          </a:p>
          <a:p>
            <a:pPr marL="280988" indent="-280988">
              <a:buNone/>
            </a:pPr>
            <a:r>
              <a:rPr lang="en-US" sz="2400" dirty="0"/>
              <a:t> b. Increase fall-to-spring and fall-to-fall retention across all demographic groups.</a:t>
            </a:r>
          </a:p>
          <a:p>
            <a:pPr marL="280988" indent="-280988">
              <a:buNone/>
            </a:pPr>
            <a:r>
              <a:rPr lang="en-US" sz="2400" dirty="0"/>
              <a:t> c. Increase the percentage of students successfully completing courses, credentials, certificates, associate degrees, transferring to four-year institutions, and/or job placement across all demographic groups.</a:t>
            </a:r>
          </a:p>
          <a:p>
            <a:pPr marL="280988" indent="-280988">
              <a:buNone/>
            </a:pPr>
            <a:r>
              <a:rPr lang="en-US" sz="2400" dirty="0"/>
              <a:t> d. Increase the percentage of student participation in curricular and co-curricular activities.</a:t>
            </a:r>
          </a:p>
        </p:txBody>
      </p:sp>
    </p:spTree>
    <p:extLst>
      <p:ext uri="{BB962C8B-B14F-4D97-AF65-F5344CB8AC3E}">
        <p14:creationId xmlns:p14="http://schemas.microsoft.com/office/powerpoint/2010/main" val="32432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147625"/>
            <a:ext cx="10458994"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mage result for mclennan community colleg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6438" r="-8218"/>
          <a:stretch/>
        </p:blipFill>
        <p:spPr bwMode="auto">
          <a:xfrm>
            <a:off x="-465919" y="5931382"/>
            <a:ext cx="3996771" cy="796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07348" y="673135"/>
            <a:ext cx="3714107" cy="6184865"/>
          </a:xfrm>
          <a:prstGeom prst="rect">
            <a:avLst/>
          </a:prstGeom>
          <a:effectLst>
            <a:softEdge rad="635000"/>
          </a:effectLst>
        </p:spPr>
      </p:pic>
      <p:sp>
        <p:nvSpPr>
          <p:cNvPr id="5" name="Title 4"/>
          <p:cNvSpPr>
            <a:spLocks noGrp="1"/>
          </p:cNvSpPr>
          <p:nvPr>
            <p:ph type="title"/>
          </p:nvPr>
        </p:nvSpPr>
        <p:spPr/>
        <p:txBody>
          <a:bodyPr>
            <a:normAutofit/>
          </a:bodyPr>
          <a:lstStyle/>
          <a:p>
            <a:r>
              <a:rPr lang="en-US" dirty="0"/>
              <a:t>Goal I. Help all students succeed at the highest level possible.</a:t>
            </a:r>
          </a:p>
        </p:txBody>
      </p:sp>
      <p:sp>
        <p:nvSpPr>
          <p:cNvPr id="9" name="Content Placeholder 8"/>
          <p:cNvSpPr>
            <a:spLocks noGrp="1"/>
          </p:cNvSpPr>
          <p:nvPr>
            <p:ph idx="1"/>
          </p:nvPr>
        </p:nvSpPr>
        <p:spPr>
          <a:xfrm>
            <a:off x="1097280" y="1845734"/>
            <a:ext cx="7085023" cy="4023360"/>
          </a:xfrm>
        </p:spPr>
        <p:txBody>
          <a:bodyPr>
            <a:noAutofit/>
          </a:bodyPr>
          <a:lstStyle/>
          <a:p>
            <a:pPr marL="280988" indent="-280988">
              <a:buNone/>
            </a:pPr>
            <a:r>
              <a:rPr lang="en-US" sz="2400" dirty="0"/>
              <a:t> e. Build pathways for students in Adult Education and Literacy programs to college credentials, certificates and degrees</a:t>
            </a:r>
          </a:p>
          <a:p>
            <a:pPr marL="280988" indent="-280988">
              <a:buNone/>
            </a:pPr>
            <a:r>
              <a:rPr lang="en-US" sz="2400" dirty="0"/>
              <a:t> f. Expand access to college services for students in our Adult Education and Literacy and non-credit programs</a:t>
            </a:r>
          </a:p>
          <a:p>
            <a:pPr marL="280988" indent="-280988">
              <a:buNone/>
            </a:pPr>
            <a:r>
              <a:rPr lang="en-US" sz="2400" dirty="0"/>
              <a:t> g. Develop wrap around services to provide for our students’ basic needs in completing their academic goals at the college.</a:t>
            </a:r>
          </a:p>
          <a:p>
            <a:endParaRPr lang="en-US" sz="2400" dirty="0"/>
          </a:p>
        </p:txBody>
      </p:sp>
    </p:spTree>
    <p:extLst>
      <p:ext uri="{BB962C8B-B14F-4D97-AF65-F5344CB8AC3E}">
        <p14:creationId xmlns:p14="http://schemas.microsoft.com/office/powerpoint/2010/main" val="266357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206240"/>
            <a:ext cx="10458994"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mage result for mclennan community colleg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6438" r="-8218"/>
          <a:stretch/>
        </p:blipFill>
        <p:spPr bwMode="auto">
          <a:xfrm>
            <a:off x="-465919" y="5931382"/>
            <a:ext cx="3996771" cy="796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07348" y="673135"/>
            <a:ext cx="3714107" cy="6184865"/>
          </a:xfrm>
          <a:prstGeom prst="rect">
            <a:avLst/>
          </a:prstGeom>
          <a:effectLst>
            <a:softEdge rad="635000"/>
          </a:effectLst>
        </p:spPr>
      </p:pic>
      <p:sp>
        <p:nvSpPr>
          <p:cNvPr id="5" name="Title 4"/>
          <p:cNvSpPr>
            <a:spLocks noGrp="1"/>
          </p:cNvSpPr>
          <p:nvPr>
            <p:ph type="title"/>
          </p:nvPr>
        </p:nvSpPr>
        <p:spPr/>
        <p:txBody>
          <a:bodyPr/>
          <a:lstStyle/>
          <a:p>
            <a:r>
              <a:rPr lang="en-US" dirty="0"/>
              <a:t>Goal II. Take care of our people</a:t>
            </a:r>
          </a:p>
        </p:txBody>
      </p:sp>
      <p:sp>
        <p:nvSpPr>
          <p:cNvPr id="9" name="Content Placeholder 8"/>
          <p:cNvSpPr>
            <a:spLocks noGrp="1"/>
          </p:cNvSpPr>
          <p:nvPr>
            <p:ph idx="1"/>
          </p:nvPr>
        </p:nvSpPr>
        <p:spPr>
          <a:xfrm>
            <a:off x="1097280" y="1845734"/>
            <a:ext cx="7085023" cy="4023360"/>
          </a:xfrm>
        </p:spPr>
        <p:txBody>
          <a:bodyPr>
            <a:normAutofit fontScale="92500" lnSpcReduction="10000"/>
          </a:bodyPr>
          <a:lstStyle/>
          <a:p>
            <a:pPr marL="280988" indent="-280988">
              <a:buNone/>
            </a:pPr>
            <a:r>
              <a:rPr lang="en-US" sz="2400" dirty="0"/>
              <a:t>a. Provide a positive and engaging environment where employees are involved, enthusiastic, and committed across the organization.</a:t>
            </a:r>
          </a:p>
          <a:p>
            <a:pPr marL="280988" indent="-280988">
              <a:buNone/>
            </a:pPr>
            <a:r>
              <a:rPr lang="en-US" sz="2400" dirty="0"/>
              <a:t>b. Improve student awareness and utilization of academic and support resources both on campus and in the community. </a:t>
            </a:r>
          </a:p>
          <a:p>
            <a:pPr marL="280988" indent="-280988">
              <a:buNone/>
            </a:pPr>
            <a:r>
              <a:rPr lang="en-US" sz="2400" dirty="0"/>
              <a:t>c. Create a welcoming environment on campus for students and the community.</a:t>
            </a:r>
          </a:p>
          <a:p>
            <a:pPr marL="280988" indent="-280988">
              <a:buNone/>
            </a:pPr>
            <a:r>
              <a:rPr lang="en-US" sz="2400" dirty="0"/>
              <a:t>d. Provide an affordable education for our students.</a:t>
            </a:r>
          </a:p>
          <a:p>
            <a:pPr marL="280988" indent="-280988">
              <a:buNone/>
            </a:pPr>
            <a:r>
              <a:rPr lang="en-US" sz="2400" dirty="0"/>
              <a:t>e. Pay market salaries for all employees.</a:t>
            </a:r>
          </a:p>
          <a:p>
            <a:pPr marL="280988" indent="-280988">
              <a:buNone/>
            </a:pPr>
            <a:r>
              <a:rPr lang="en-US" sz="2400" dirty="0"/>
              <a:t>f. Provide employees with relevant personal and professional development opportunities</a:t>
            </a:r>
          </a:p>
          <a:p>
            <a:pPr marL="0" indent="0">
              <a:buNone/>
            </a:pPr>
            <a:endParaRPr lang="en-US" sz="2400" dirty="0"/>
          </a:p>
        </p:txBody>
      </p:sp>
    </p:spTree>
    <p:extLst>
      <p:ext uri="{BB962C8B-B14F-4D97-AF65-F5344CB8AC3E}">
        <p14:creationId xmlns:p14="http://schemas.microsoft.com/office/powerpoint/2010/main" val="181598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206240"/>
            <a:ext cx="10458994"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mage result for mclennan community colle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6438" r="-8218"/>
          <a:stretch/>
        </p:blipFill>
        <p:spPr bwMode="auto">
          <a:xfrm>
            <a:off x="-465919" y="5931382"/>
            <a:ext cx="3996771" cy="796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7348" y="673135"/>
            <a:ext cx="3714107" cy="6184865"/>
          </a:xfrm>
          <a:prstGeom prst="rect">
            <a:avLst/>
          </a:prstGeom>
          <a:effectLst>
            <a:softEdge rad="635000"/>
          </a:effectLst>
        </p:spPr>
      </p:pic>
      <p:sp>
        <p:nvSpPr>
          <p:cNvPr id="5" name="Title 4"/>
          <p:cNvSpPr>
            <a:spLocks noGrp="1"/>
          </p:cNvSpPr>
          <p:nvPr>
            <p:ph type="title"/>
          </p:nvPr>
        </p:nvSpPr>
        <p:spPr/>
        <p:txBody>
          <a:bodyPr/>
          <a:lstStyle/>
          <a:p>
            <a:r>
              <a:rPr lang="en-US" dirty="0"/>
              <a:t>Goal III. Impact the community</a:t>
            </a:r>
          </a:p>
        </p:txBody>
      </p:sp>
      <p:sp>
        <p:nvSpPr>
          <p:cNvPr id="9" name="Content Placeholder 8"/>
          <p:cNvSpPr>
            <a:spLocks noGrp="1"/>
          </p:cNvSpPr>
          <p:nvPr>
            <p:ph idx="1"/>
          </p:nvPr>
        </p:nvSpPr>
        <p:spPr>
          <a:xfrm>
            <a:off x="1097280" y="1845734"/>
            <a:ext cx="7085023" cy="3968912"/>
          </a:xfrm>
        </p:spPr>
        <p:txBody>
          <a:bodyPr>
            <a:normAutofit/>
          </a:bodyPr>
          <a:lstStyle/>
          <a:p>
            <a:pPr marL="280988" indent="-280988">
              <a:buNone/>
            </a:pPr>
            <a:r>
              <a:rPr lang="en-US" sz="2400" dirty="0"/>
              <a:t>a. Strengthen dual credit partnerships for increased student success</a:t>
            </a:r>
          </a:p>
          <a:p>
            <a:pPr marL="280988" indent="-280988">
              <a:buNone/>
            </a:pPr>
            <a:r>
              <a:rPr lang="en-US" sz="2400" dirty="0"/>
              <a:t>b. Increase collaboration between our ISD partners and the college to best support our students </a:t>
            </a:r>
          </a:p>
          <a:p>
            <a:pPr marL="280988" indent="-280988">
              <a:buNone/>
            </a:pPr>
            <a:r>
              <a:rPr lang="en-US" sz="2400" dirty="0"/>
              <a:t>c. Increase collaboration with our University Center partners </a:t>
            </a:r>
          </a:p>
          <a:p>
            <a:pPr marL="692150" indent="-280988">
              <a:spcBef>
                <a:spcPts val="0"/>
              </a:spcBef>
              <a:buNone/>
            </a:pPr>
            <a:r>
              <a:rPr lang="en-US" dirty="0" err="1"/>
              <a:t>i</a:t>
            </a:r>
            <a:r>
              <a:rPr lang="en-US" dirty="0"/>
              <a:t>. Expand degree offerings</a:t>
            </a:r>
          </a:p>
          <a:p>
            <a:pPr marL="692150" indent="-280988">
              <a:spcBef>
                <a:spcPts val="0"/>
              </a:spcBef>
              <a:buNone/>
            </a:pPr>
            <a:r>
              <a:rPr lang="en-US" dirty="0"/>
              <a:t>ii. Implement dual enrollment opportunities with our two university partners</a:t>
            </a:r>
          </a:p>
        </p:txBody>
      </p:sp>
    </p:spTree>
    <p:extLst>
      <p:ext uri="{BB962C8B-B14F-4D97-AF65-F5344CB8AC3E}">
        <p14:creationId xmlns:p14="http://schemas.microsoft.com/office/powerpoint/2010/main" val="18911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206240"/>
            <a:ext cx="10458994"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mage result for mclennan community colle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6438" r="-8218"/>
          <a:stretch/>
        </p:blipFill>
        <p:spPr bwMode="auto">
          <a:xfrm>
            <a:off x="-465919" y="5931382"/>
            <a:ext cx="3996771" cy="796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7348" y="673135"/>
            <a:ext cx="3714107" cy="6184865"/>
          </a:xfrm>
          <a:prstGeom prst="rect">
            <a:avLst/>
          </a:prstGeom>
          <a:effectLst>
            <a:softEdge rad="635000"/>
          </a:effectLst>
        </p:spPr>
      </p:pic>
      <p:sp>
        <p:nvSpPr>
          <p:cNvPr id="5" name="Title 4"/>
          <p:cNvSpPr>
            <a:spLocks noGrp="1"/>
          </p:cNvSpPr>
          <p:nvPr>
            <p:ph type="title"/>
          </p:nvPr>
        </p:nvSpPr>
        <p:spPr/>
        <p:txBody>
          <a:bodyPr/>
          <a:lstStyle/>
          <a:p>
            <a:r>
              <a:rPr lang="en-US" dirty="0"/>
              <a:t>Goal III. Impact the community</a:t>
            </a:r>
          </a:p>
        </p:txBody>
      </p:sp>
      <p:sp>
        <p:nvSpPr>
          <p:cNvPr id="9" name="Content Placeholder 8"/>
          <p:cNvSpPr>
            <a:spLocks noGrp="1"/>
          </p:cNvSpPr>
          <p:nvPr>
            <p:ph idx="1"/>
          </p:nvPr>
        </p:nvSpPr>
        <p:spPr>
          <a:xfrm>
            <a:off x="1097280" y="1845734"/>
            <a:ext cx="7085023" cy="3968912"/>
          </a:xfrm>
        </p:spPr>
        <p:txBody>
          <a:bodyPr>
            <a:normAutofit/>
          </a:bodyPr>
          <a:lstStyle/>
          <a:p>
            <a:pPr marL="280988" indent="-280988">
              <a:buNone/>
            </a:pPr>
            <a:r>
              <a:rPr lang="en-US" sz="2400" dirty="0"/>
              <a:t>d. Expand business outreach and partnerships to meet industry demand for skilled workers. </a:t>
            </a:r>
          </a:p>
          <a:p>
            <a:pPr marL="280988" indent="-280988">
              <a:buNone/>
            </a:pPr>
            <a:r>
              <a:rPr lang="en-US" sz="2400" dirty="0"/>
              <a:t>e. Increase MCC's student and employee volunteerism and community service in our service area</a:t>
            </a:r>
          </a:p>
          <a:p>
            <a:pPr marL="280988" indent="-280988">
              <a:buNone/>
            </a:pPr>
            <a:r>
              <a:rPr lang="en-US" sz="2400" dirty="0"/>
              <a:t>f. Promote the college’s contributions to the community through the arts, athletics, community partnerships, and enrichment activities to improve the quality of life in our service area.</a:t>
            </a:r>
          </a:p>
        </p:txBody>
      </p:sp>
    </p:spTree>
    <p:extLst>
      <p:ext uri="{BB962C8B-B14F-4D97-AF65-F5344CB8AC3E}">
        <p14:creationId xmlns:p14="http://schemas.microsoft.com/office/powerpoint/2010/main" val="25898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206240"/>
            <a:ext cx="10458994"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mage result for mclennan community colle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6438" r="-8218"/>
          <a:stretch/>
        </p:blipFill>
        <p:spPr bwMode="auto">
          <a:xfrm>
            <a:off x="-465919" y="5931382"/>
            <a:ext cx="3996771" cy="796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7348" y="673135"/>
            <a:ext cx="3714107" cy="6184865"/>
          </a:xfrm>
          <a:prstGeom prst="rect">
            <a:avLst/>
          </a:prstGeom>
          <a:effectLst>
            <a:softEdge rad="635000"/>
          </a:effectLst>
        </p:spPr>
      </p:pic>
      <p:sp>
        <p:nvSpPr>
          <p:cNvPr id="5" name="Title 4"/>
          <p:cNvSpPr>
            <a:spLocks noGrp="1"/>
          </p:cNvSpPr>
          <p:nvPr>
            <p:ph type="title"/>
          </p:nvPr>
        </p:nvSpPr>
        <p:spPr/>
        <p:txBody>
          <a:bodyPr/>
          <a:lstStyle/>
          <a:p>
            <a:r>
              <a:rPr lang="en-US" dirty="0"/>
              <a:t>Goal IV. Provide resources to fund success</a:t>
            </a:r>
          </a:p>
        </p:txBody>
      </p:sp>
      <p:sp>
        <p:nvSpPr>
          <p:cNvPr id="9" name="Content Placeholder 8"/>
          <p:cNvSpPr>
            <a:spLocks noGrp="1"/>
          </p:cNvSpPr>
          <p:nvPr>
            <p:ph idx="1"/>
          </p:nvPr>
        </p:nvSpPr>
        <p:spPr>
          <a:xfrm>
            <a:off x="1097280" y="1845734"/>
            <a:ext cx="7085023" cy="4023360"/>
          </a:xfrm>
        </p:spPr>
        <p:txBody>
          <a:bodyPr>
            <a:normAutofit/>
          </a:bodyPr>
          <a:lstStyle/>
          <a:p>
            <a:pPr marL="280988" indent="-280988">
              <a:buNone/>
            </a:pPr>
            <a:r>
              <a:rPr lang="en-US" sz="2400" dirty="0"/>
              <a:t>a. Increase student enrollment in all categories and demographics. </a:t>
            </a:r>
          </a:p>
          <a:p>
            <a:pPr marL="280988" indent="-280988">
              <a:buNone/>
            </a:pPr>
            <a:r>
              <a:rPr lang="en-US" sz="2400" dirty="0"/>
              <a:t>b. Increase the scholarship endowments, grant writing, and fund-raising at the MCC Foundation in support of college priorities.</a:t>
            </a:r>
          </a:p>
          <a:p>
            <a:pPr marL="280988" indent="-280988">
              <a:buNone/>
            </a:pPr>
            <a:r>
              <a:rPr lang="en-US" sz="2400" dirty="0"/>
              <a:t>c. Improve administrative efficiency.</a:t>
            </a:r>
          </a:p>
          <a:p>
            <a:pPr marL="0" indent="0">
              <a:buNone/>
            </a:pPr>
            <a:endParaRPr lang="en-US" sz="2400" dirty="0"/>
          </a:p>
        </p:txBody>
      </p:sp>
    </p:spTree>
    <p:extLst>
      <p:ext uri="{BB962C8B-B14F-4D97-AF65-F5344CB8AC3E}">
        <p14:creationId xmlns:p14="http://schemas.microsoft.com/office/powerpoint/2010/main" val="12300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4206240"/>
            <a:ext cx="10458994"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mage result for mclennan community colleg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6438" r="-8218"/>
          <a:stretch/>
        </p:blipFill>
        <p:spPr bwMode="auto">
          <a:xfrm>
            <a:off x="-465919" y="5931382"/>
            <a:ext cx="3996771" cy="796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7348" y="673135"/>
            <a:ext cx="3714107" cy="6184865"/>
          </a:xfrm>
          <a:prstGeom prst="rect">
            <a:avLst/>
          </a:prstGeom>
          <a:effectLst>
            <a:softEdge rad="635000"/>
          </a:effectLst>
        </p:spPr>
      </p:pic>
      <p:sp>
        <p:nvSpPr>
          <p:cNvPr id="5" name="Title 4"/>
          <p:cNvSpPr>
            <a:spLocks noGrp="1"/>
          </p:cNvSpPr>
          <p:nvPr>
            <p:ph type="title"/>
          </p:nvPr>
        </p:nvSpPr>
        <p:spPr/>
        <p:txBody>
          <a:bodyPr/>
          <a:lstStyle/>
          <a:p>
            <a:r>
              <a:rPr lang="en-US" dirty="0"/>
              <a:t>Goal IV. Provide resources to fund success</a:t>
            </a:r>
          </a:p>
        </p:txBody>
      </p:sp>
      <p:sp>
        <p:nvSpPr>
          <p:cNvPr id="9" name="Content Placeholder 8"/>
          <p:cNvSpPr>
            <a:spLocks noGrp="1"/>
          </p:cNvSpPr>
          <p:nvPr>
            <p:ph idx="1"/>
          </p:nvPr>
        </p:nvSpPr>
        <p:spPr>
          <a:xfrm>
            <a:off x="1097280" y="1845734"/>
            <a:ext cx="7085023" cy="4023360"/>
          </a:xfrm>
        </p:spPr>
        <p:txBody>
          <a:bodyPr>
            <a:normAutofit/>
          </a:bodyPr>
          <a:lstStyle/>
          <a:p>
            <a:pPr marL="339725" indent="-339725">
              <a:buNone/>
            </a:pPr>
            <a:r>
              <a:rPr lang="en-US" sz="2400" dirty="0"/>
              <a:t>d. Build on program review process to identify efficiencies, growth opportunities and changes in support of the college priorities and the community needs.</a:t>
            </a:r>
          </a:p>
          <a:p>
            <a:pPr marL="339725" indent="-339725">
              <a:buNone/>
            </a:pPr>
            <a:r>
              <a:rPr lang="en-US" sz="2400" dirty="0"/>
              <a:t>e. Utilize &amp; leverage the power of employees as community ambassadors.</a:t>
            </a:r>
          </a:p>
          <a:p>
            <a:pPr marL="339725" indent="-339725">
              <a:buNone/>
            </a:pPr>
            <a:r>
              <a:rPr lang="en-US" sz="2400" dirty="0"/>
              <a:t>f. Identify external funding opportunities that support initiatives that benefit the College and the community. </a:t>
            </a:r>
          </a:p>
          <a:p>
            <a:pPr marL="0" indent="0">
              <a:buNone/>
            </a:pPr>
            <a:endParaRPr lang="en-US" sz="2400" dirty="0"/>
          </a:p>
        </p:txBody>
      </p:sp>
    </p:spTree>
    <p:extLst>
      <p:ext uri="{BB962C8B-B14F-4D97-AF65-F5344CB8AC3E}">
        <p14:creationId xmlns:p14="http://schemas.microsoft.com/office/powerpoint/2010/main" val="417451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9620</TotalTime>
  <Words>897</Words>
  <Application>Microsoft Office PowerPoint</Application>
  <PresentationFormat>Widescreen</PresentationFormat>
  <Paragraphs>74</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Franklin Gothic Book</vt:lpstr>
      <vt:lpstr>Times New Roman</vt:lpstr>
      <vt:lpstr>Retrospect</vt:lpstr>
      <vt:lpstr>PowerPoint Presentation</vt:lpstr>
      <vt:lpstr>2022 – 2025 Strategic Planning Task Force</vt:lpstr>
      <vt:lpstr>Goal I. Help all students succeed at the highest level possible.</vt:lpstr>
      <vt:lpstr>Goal I. Help all students succeed at the highest level possible.</vt:lpstr>
      <vt:lpstr>Goal II. Take care of our people</vt:lpstr>
      <vt:lpstr>Goal III. Impact the community</vt:lpstr>
      <vt:lpstr>Goal III. Impact the community</vt:lpstr>
      <vt:lpstr>Goal IV. Provide resources to fund success</vt:lpstr>
      <vt:lpstr>Goal IV. Provide resources to fund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Benson</dc:creator>
  <cp:lastModifiedBy>Laura Wichman</cp:lastModifiedBy>
  <cp:revision>478</cp:revision>
  <cp:lastPrinted>2018-07-30T16:18:50Z</cp:lastPrinted>
  <dcterms:created xsi:type="dcterms:W3CDTF">2018-07-26T20:10:18Z</dcterms:created>
  <dcterms:modified xsi:type="dcterms:W3CDTF">2022-06-30T21:52:23Z</dcterms:modified>
</cp:coreProperties>
</file>