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4"/>
  </p:notesMasterIdLst>
  <p:handoutMasterIdLst>
    <p:handoutMasterId r:id="rId25"/>
  </p:handoutMasterIdLst>
  <p:sldIdLst>
    <p:sldId id="299" r:id="rId2"/>
    <p:sldId id="331" r:id="rId3"/>
    <p:sldId id="332" r:id="rId4"/>
    <p:sldId id="334" r:id="rId5"/>
    <p:sldId id="333" r:id="rId6"/>
    <p:sldId id="262" r:id="rId7"/>
    <p:sldId id="312" r:id="rId8"/>
    <p:sldId id="313" r:id="rId9"/>
    <p:sldId id="314" r:id="rId10"/>
    <p:sldId id="300" r:id="rId11"/>
    <p:sldId id="307" r:id="rId12"/>
    <p:sldId id="320" r:id="rId13"/>
    <p:sldId id="318" r:id="rId14"/>
    <p:sldId id="335" r:id="rId15"/>
    <p:sldId id="336" r:id="rId16"/>
    <p:sldId id="319" r:id="rId17"/>
    <p:sldId id="321" r:id="rId18"/>
    <p:sldId id="322" r:id="rId19"/>
    <p:sldId id="323" r:id="rId20"/>
    <p:sldId id="324" r:id="rId21"/>
    <p:sldId id="337" r:id="rId22"/>
    <p:sldId id="325" r:id="rId2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4302" autoAdjust="0"/>
  </p:normalViewPr>
  <p:slideViewPr>
    <p:cSldViewPr snapToGrid="0">
      <p:cViewPr varScale="1">
        <p:scale>
          <a:sx n="96" d="100"/>
          <a:sy n="96" d="100"/>
        </p:scale>
        <p:origin x="102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34C85CB-F834-4F1B-B8F5-0BCE3CA46898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DAD0F8E-9EEC-4B76-9D8A-2E177DD16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82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1381CEF-F079-4EAB-B02A-A1B2CF6052AC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E0E0D40-C751-4240-BAB0-B59AD787B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52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Share about recruitment…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99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life in Greenwood</a:t>
            </a:r>
            <a:r>
              <a:rPr lang="en-US" baseline="0" dirty="0"/>
              <a:t> like before 1921?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1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was life in Greenwood</a:t>
            </a:r>
            <a:r>
              <a:rPr lang="en-US" baseline="0" dirty="0"/>
              <a:t> like before 1921?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0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life in Greenwood</a:t>
            </a:r>
            <a:r>
              <a:rPr lang="en-US" baseline="0" dirty="0"/>
              <a:t> like before 1921?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1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life in Greenwood</a:t>
            </a:r>
            <a:r>
              <a:rPr lang="en-US" baseline="0" dirty="0"/>
              <a:t> like before 1921?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50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was life in Greenwood</a:t>
            </a:r>
            <a:r>
              <a:rPr lang="en-US" baseline="0" dirty="0"/>
              <a:t> like before 1921?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51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sparked the riot?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76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92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6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TRIO is not an acronym</a:t>
            </a:r>
            <a:r>
              <a:rPr lang="en-US" baseline="0" dirty="0"/>
              <a:t> – named with the creation of the first 3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39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679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21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20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43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6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4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9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1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E0D40-C751-4240-BAB0-B59AD787B2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99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30C0A-5464-4FE4-84EB-FF9C94016DF4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6404-AD6E-4860-8E75-697CA40B95DA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interactive/2021/05/24/us/tulsa-race-massacre.html?unlocked_article_code=K_KuLiS-SO-ag7re6Gvth6Ya_why4era6pL39wUge7qeBhV1VvxI1HYyWwdrYT9Ph8iuWuewottQ66nIqNj0qyNjXf9TSClmeJLzHKyclBHaP0wC3QlR5NiONdc77iARZSozwoMta4uNm7FVtMJrGnsmotmfyshvKYhq0vpaBQTOmK2eLOlE7BNM2GyTq31i42inFYjmfbm4bUX3KUZN9BOzKxChS1y3aluRo-5JooQeG5L4oV151BOPHZAEcepxIFGVwIPdqn0H7U9c82dBdPBZKqr1jwk99eq_oUGYqY1vxYejavY5RbWsS50DqJcwZ-lcQCEtQ6IcFhjwY_m300K0QPCZ3_8C&amp;smid=em-shar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417" y="-834743"/>
            <a:ext cx="12318431" cy="8212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C8E487-ADDC-4F1B-A30A-BAABB4998F49}"/>
              </a:ext>
            </a:extLst>
          </p:cNvPr>
          <p:cNvSpPr/>
          <p:nvPr/>
        </p:nvSpPr>
        <p:spPr>
          <a:xfrm>
            <a:off x="-1" y="-6830"/>
            <a:ext cx="12263015" cy="68580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0991" y="4681293"/>
            <a:ext cx="9581322" cy="1645920"/>
          </a:xfrm>
        </p:spPr>
        <p:txBody>
          <a:bodyPr>
            <a:normAutofit fontScale="90000"/>
          </a:bodyPr>
          <a:lstStyle/>
          <a:p>
            <a:r>
              <a:rPr lang="en-US" dirty="0"/>
              <a:t>Trio Student Support Services (SSS):   a journey through history</a:t>
            </a:r>
          </a:p>
        </p:txBody>
      </p:sp>
    </p:spTree>
    <p:extLst>
      <p:ext uri="{BB962C8B-B14F-4D97-AF65-F5344CB8AC3E}">
        <p14:creationId xmlns:p14="http://schemas.microsoft.com/office/powerpoint/2010/main" val="96771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24792"/>
            <a:ext cx="12263014" cy="81753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C8E487-ADDC-4F1B-A30A-BAABB4998F49}"/>
              </a:ext>
            </a:extLst>
          </p:cNvPr>
          <p:cNvSpPr/>
          <p:nvPr/>
        </p:nvSpPr>
        <p:spPr>
          <a:xfrm>
            <a:off x="-1" y="-6830"/>
            <a:ext cx="12263015" cy="6858000"/>
          </a:xfrm>
          <a:prstGeom prst="rect">
            <a:avLst/>
          </a:prstGeom>
          <a:solidFill>
            <a:srgbClr val="FFFFFF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66642" y="796980"/>
            <a:ext cx="7729728" cy="1188720"/>
          </a:xfrm>
        </p:spPr>
        <p:txBody>
          <a:bodyPr/>
          <a:lstStyle/>
          <a:p>
            <a:r>
              <a:rPr lang="en-US" dirty="0"/>
              <a:t>Greenwood District</a:t>
            </a:r>
          </a:p>
        </p:txBody>
      </p:sp>
    </p:spTree>
    <p:extLst>
      <p:ext uri="{BB962C8B-B14F-4D97-AF65-F5344CB8AC3E}">
        <p14:creationId xmlns:p14="http://schemas.microsoft.com/office/powerpoint/2010/main" val="392718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528" y="632180"/>
            <a:ext cx="7986591" cy="1188720"/>
          </a:xfrm>
        </p:spPr>
        <p:txBody>
          <a:bodyPr/>
          <a:lstStyle/>
          <a:p>
            <a:r>
              <a:rPr lang="en-US" dirty="0"/>
              <a:t>What was The greenwood district?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9982" y="2477275"/>
            <a:ext cx="6577445" cy="3813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81" y="2220642"/>
            <a:ext cx="4023583" cy="432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5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136" y="673743"/>
            <a:ext cx="6053882" cy="1188720"/>
          </a:xfrm>
        </p:spPr>
        <p:txBody>
          <a:bodyPr/>
          <a:lstStyle/>
          <a:p>
            <a:r>
              <a:rPr lang="en-US" dirty="0"/>
              <a:t>Life in Greenwood</a:t>
            </a:r>
          </a:p>
        </p:txBody>
      </p:sp>
      <p:pic>
        <p:nvPicPr>
          <p:cNvPr id="2050" name="Picture 2" descr="https://uniim1.shutterfly.com/render/00-1ek7Cj_ZcsUKElW6FJT_DWMYe9mkXV_ltkI-DHppp77R-XSMjIUm6HhpH06thhxR4xJ2Twu75QF_jizMkB1ZdA?cn=THISLIFE&amp;res=medium&amp;ts=16603366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175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03135" y="2143576"/>
            <a:ext cx="570988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Custom built homes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Black owned businesses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Hotels, nightclubs, restaurants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Barbershops &amp; clothing stores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Grocery stores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Churches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Owned cars &amp; some owned airplanes</a:t>
            </a:r>
          </a:p>
        </p:txBody>
      </p:sp>
    </p:spTree>
    <p:extLst>
      <p:ext uri="{BB962C8B-B14F-4D97-AF65-F5344CB8AC3E}">
        <p14:creationId xmlns:p14="http://schemas.microsoft.com/office/powerpoint/2010/main" val="182709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9" y="673744"/>
            <a:ext cx="7893073" cy="1188720"/>
          </a:xfrm>
        </p:spPr>
        <p:txBody>
          <a:bodyPr/>
          <a:lstStyle/>
          <a:p>
            <a:r>
              <a:rPr lang="en-US" dirty="0"/>
              <a:t>Life in greenwood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373" y="2530762"/>
            <a:ext cx="5586845" cy="3724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219" y="2530763"/>
            <a:ext cx="5489863" cy="372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9" y="673744"/>
            <a:ext cx="7893073" cy="1188720"/>
          </a:xfrm>
        </p:spPr>
        <p:txBody>
          <a:bodyPr/>
          <a:lstStyle/>
          <a:p>
            <a:r>
              <a:rPr lang="en-US" dirty="0"/>
              <a:t>Life in greenwood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81" y="2282833"/>
            <a:ext cx="5403274" cy="4091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7"/>
          <a:stretch/>
        </p:blipFill>
        <p:spPr>
          <a:xfrm>
            <a:off x="6234546" y="2282834"/>
            <a:ext cx="5401264" cy="409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97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617" y="673744"/>
            <a:ext cx="7893073" cy="1188720"/>
          </a:xfrm>
        </p:spPr>
        <p:txBody>
          <a:bodyPr/>
          <a:lstStyle/>
          <a:p>
            <a:r>
              <a:rPr lang="en-US" dirty="0"/>
              <a:t>Life in greenwood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571" y="2252366"/>
            <a:ext cx="2895167" cy="4175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78" y="2252365"/>
            <a:ext cx="2893870" cy="4175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061" y="2252366"/>
            <a:ext cx="2893870" cy="42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17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62" y="486708"/>
            <a:ext cx="8907919" cy="1188720"/>
          </a:xfrm>
        </p:spPr>
        <p:txBody>
          <a:bodyPr/>
          <a:lstStyle/>
          <a:p>
            <a:r>
              <a:rPr lang="en-US" dirty="0"/>
              <a:t>The Tulsa race riot – May 31-June 1, 1921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14861"/>
            <a:ext cx="6085017" cy="409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982" y="2214861"/>
            <a:ext cx="6114740" cy="409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6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62" y="486708"/>
            <a:ext cx="8907919" cy="1188720"/>
          </a:xfrm>
        </p:spPr>
        <p:txBody>
          <a:bodyPr/>
          <a:lstStyle/>
          <a:p>
            <a:r>
              <a:rPr lang="en-US" dirty="0"/>
              <a:t>The Tulsa race riot – Humiliation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980" y="2297988"/>
            <a:ext cx="5832764" cy="38885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474" y="2297988"/>
            <a:ext cx="5914620" cy="388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53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38" y="684135"/>
            <a:ext cx="5514108" cy="1188720"/>
          </a:xfrm>
        </p:spPr>
        <p:txBody>
          <a:bodyPr/>
          <a:lstStyle/>
          <a:p>
            <a:r>
              <a:rPr lang="en-US" dirty="0"/>
              <a:t>The Tulsa race riot - hostility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481" y="2473036"/>
            <a:ext cx="5689022" cy="3792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118" y="0"/>
            <a:ext cx="5599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75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175" y="601008"/>
            <a:ext cx="4571999" cy="1188720"/>
          </a:xfrm>
        </p:spPr>
        <p:txBody>
          <a:bodyPr/>
          <a:lstStyle/>
          <a:p>
            <a:r>
              <a:rPr lang="en-US" dirty="0"/>
              <a:t>The Tulsa race riot - hope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4" y="6659"/>
            <a:ext cx="4696692" cy="6851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4664" y="2566554"/>
            <a:ext cx="5689022" cy="37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1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</a:t>
            </a:r>
            <a:r>
              <a:rPr lang="en-US"/>
              <a:t>TRIO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379" y="2314662"/>
            <a:ext cx="5794447" cy="42757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Established through the Higher Education Act of 1965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dirty="0"/>
              <a:t>Upward Bound (1964)*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Talent Search (1965)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dirty="0"/>
              <a:t>Student Support Services (1968)*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1" dirty="0"/>
              <a:t>Educational Opportunity Centers (1972)*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Veterans Upward Bound (1972)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Training Grants (1976)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McNair Post-Baccalaureate Achievement (1986)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Upward Bound Math and Science (1990)</a:t>
            </a:r>
          </a:p>
          <a:p>
            <a:pPr marL="0" indent="0">
              <a:buNone/>
            </a:pPr>
            <a:r>
              <a:rPr lang="en-US" sz="2000" dirty="0"/>
              <a:t>*</a:t>
            </a:r>
            <a:r>
              <a:rPr lang="en-US" sz="1600" b="1" dirty="0"/>
              <a:t>McLennan Community College currents hosts these three programs</a:t>
            </a:r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3992" y="2383461"/>
            <a:ext cx="2518627" cy="33525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9409" y="5671694"/>
            <a:ext cx="290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Lyndon Baines Johnson</a:t>
            </a:r>
            <a:br>
              <a:rPr lang="en-US" dirty="0"/>
            </a:br>
            <a:r>
              <a:rPr lang="en-US" dirty="0"/>
              <a:t>36</a:t>
            </a:r>
            <a:r>
              <a:rPr lang="en-US" baseline="30000" dirty="0"/>
              <a:t>th</a:t>
            </a:r>
            <a:r>
              <a:rPr lang="en-US" dirty="0"/>
              <a:t> US President</a:t>
            </a:r>
          </a:p>
        </p:txBody>
      </p:sp>
    </p:spTree>
    <p:extLst>
      <p:ext uri="{BB962C8B-B14F-4D97-AF65-F5344CB8AC3E}">
        <p14:creationId xmlns:p14="http://schemas.microsoft.com/office/powerpoint/2010/main" val="3392963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3406" y="351260"/>
            <a:ext cx="5713268" cy="1188720"/>
          </a:xfrm>
        </p:spPr>
        <p:txBody>
          <a:bodyPr>
            <a:normAutofit/>
          </a:bodyPr>
          <a:lstStyle/>
          <a:p>
            <a:r>
              <a:rPr lang="en-US" dirty="0"/>
              <a:t>Tulsa Today – remembering Greenwood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9824" y="2736675"/>
            <a:ext cx="46955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Kevin Matthews, Senator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Hannibal Johnson,  Author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Ramona Curtis, Director of Workforce Development, TCC</a:t>
            </a:r>
          </a:p>
          <a:p>
            <a:pPr marL="457200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Dewayne Dickens, Director of DEI, TCC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06" y="1983001"/>
            <a:ext cx="6554504" cy="436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2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1496" y="602475"/>
            <a:ext cx="5713268" cy="1188720"/>
          </a:xfrm>
        </p:spPr>
        <p:txBody>
          <a:bodyPr>
            <a:normAutofit/>
          </a:bodyPr>
          <a:lstStyle/>
          <a:p>
            <a:r>
              <a:rPr lang="en-US" dirty="0"/>
              <a:t>Tulsa Today – remembering Greenwood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063" y="2463803"/>
            <a:ext cx="5382370" cy="374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48" y="2463803"/>
            <a:ext cx="5392882" cy="376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4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5" y="1047816"/>
            <a:ext cx="4571999" cy="1188720"/>
          </a:xfrm>
        </p:spPr>
        <p:txBody>
          <a:bodyPr/>
          <a:lstStyle/>
          <a:p>
            <a:r>
              <a:rPr lang="en-US" dirty="0"/>
              <a:t>Biggest Takeaway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488" y="2600776"/>
            <a:ext cx="46955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“Start where you are, use what you have, do what you can.”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0758" t="2893" r="8181" b="3438"/>
          <a:stretch/>
        </p:blipFill>
        <p:spPr>
          <a:xfrm rot="5400000">
            <a:off x="5237018" y="457201"/>
            <a:ext cx="6858002" cy="594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463" y="3937741"/>
            <a:ext cx="2392821" cy="1146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dirty="0"/>
              <a:t>- Arthur Ashe </a:t>
            </a:r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839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80187" y="664176"/>
            <a:ext cx="5139129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Purpose of All TRIO Programs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23775" y="2430964"/>
            <a:ext cx="4931664" cy="399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To provide services and resources to individuals from traditionally underrepresented populations to help them progress through the academic pipeline from middle school to post-baccalaureate programs.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374" y="2430964"/>
            <a:ext cx="4324574" cy="306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52908" y="228783"/>
            <a:ext cx="7729728" cy="1188720"/>
          </a:xfrm>
        </p:spPr>
        <p:txBody>
          <a:bodyPr/>
          <a:lstStyle/>
          <a:p>
            <a:r>
              <a:rPr lang="en-US" dirty="0"/>
              <a:t>TRIO SSS @ MCC Objectives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058" y="1640254"/>
            <a:ext cx="3403418" cy="226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9358" y="4237056"/>
            <a:ext cx="3401254" cy="22662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194" y="1640254"/>
            <a:ext cx="3403418" cy="2267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2058" y="4235614"/>
            <a:ext cx="3403418" cy="226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4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9421" y="2430965"/>
            <a:ext cx="4931664" cy="3992973"/>
          </a:xfrm>
        </p:spPr>
        <p:txBody>
          <a:bodyPr>
            <a:normAutofit/>
          </a:bodyPr>
          <a:lstStyle/>
          <a:p>
            <a:r>
              <a:rPr lang="en-US" sz="2000" dirty="0"/>
              <a:t>Academic advising &amp; success coaching</a:t>
            </a:r>
          </a:p>
          <a:p>
            <a:r>
              <a:rPr lang="en-US" sz="2000" dirty="0"/>
              <a:t>Tutoring</a:t>
            </a:r>
          </a:p>
          <a:p>
            <a:r>
              <a:rPr lang="en-US" sz="2000" dirty="0"/>
              <a:t>Computer lab with free printing</a:t>
            </a:r>
            <a:endParaRPr lang="en-US" sz="1800" dirty="0"/>
          </a:p>
          <a:p>
            <a:r>
              <a:rPr lang="en-US" sz="2000" b="1" dirty="0"/>
              <a:t>University tours</a:t>
            </a:r>
          </a:p>
          <a:p>
            <a:r>
              <a:rPr lang="en-US" sz="2000" dirty="0"/>
              <a:t>Career readiness &amp; financial literacy</a:t>
            </a:r>
          </a:p>
          <a:p>
            <a:r>
              <a:rPr lang="en-US" sz="2000" dirty="0"/>
              <a:t>Scholarship assistance</a:t>
            </a:r>
          </a:p>
          <a:p>
            <a:r>
              <a:rPr lang="en-US" sz="2000" b="1" dirty="0"/>
              <a:t>Cultural enrichment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67345" y="851213"/>
            <a:ext cx="5115817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Services/</a:t>
            </a:r>
            <a:r>
              <a:rPr lang="en-US" dirty="0" err="1"/>
              <a:t>REsources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4702" y="851213"/>
            <a:ext cx="5139129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Qualifications for SSS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8434" y="2430965"/>
            <a:ext cx="4931664" cy="3992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First generation college student</a:t>
            </a:r>
          </a:p>
          <a:p>
            <a:pPr lvl="1"/>
            <a:r>
              <a:rPr lang="en-US" sz="1800" dirty="0"/>
              <a:t>Neither parent has a bachelor’s degree </a:t>
            </a:r>
          </a:p>
          <a:p>
            <a:r>
              <a:rPr lang="en-US" sz="2000" dirty="0"/>
              <a:t>Low-Income according to federal guidelines</a:t>
            </a:r>
          </a:p>
          <a:p>
            <a:pPr lvl="1"/>
            <a:r>
              <a:rPr lang="en-US" sz="1800" dirty="0"/>
              <a:t>150% of the federal poverty guideline</a:t>
            </a:r>
          </a:p>
          <a:p>
            <a:r>
              <a:rPr lang="en-US" sz="2000" dirty="0"/>
              <a:t>Documented disability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r>
              <a:rPr lang="en-US" sz="2000" dirty="0"/>
              <a:t>All participants must be US Citizens or Permanent Residents</a:t>
            </a:r>
          </a:p>
        </p:txBody>
      </p:sp>
    </p:spTree>
    <p:extLst>
      <p:ext uri="{BB962C8B-B14F-4D97-AF65-F5344CB8AC3E}">
        <p14:creationId xmlns:p14="http://schemas.microsoft.com/office/powerpoint/2010/main" val="311453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Summer Travel 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6142" y="2418571"/>
            <a:ext cx="5986940" cy="3795193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Visited Little Rock &amp; Fayetteville, Arkansas; Tulsa, Stillwater, Oklahoma City, &amp; Norman, Oklahoma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August 1-5, 2022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14 TRIO SSS students, 4 staff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/>
              <a:t>Trip funded by TRIO SSS using unspent funds from 2020-21 fiscal year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6676" y="2479530"/>
            <a:ext cx="4174456" cy="351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1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93189"/>
            <a:ext cx="7729728" cy="1188720"/>
          </a:xfrm>
        </p:spPr>
        <p:txBody>
          <a:bodyPr/>
          <a:lstStyle/>
          <a:p>
            <a:r>
              <a:rPr lang="en-US" dirty="0"/>
              <a:t>Universities 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05" y="1979642"/>
            <a:ext cx="2644613" cy="542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University of Arkansas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66" y="2920214"/>
            <a:ext cx="3875893" cy="290692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638653" y="1979643"/>
            <a:ext cx="3257592" cy="54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Oklahoma State University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638557" y="1979642"/>
            <a:ext cx="2644613" cy="54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University of Oklahoma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02412" y="3121437"/>
            <a:ext cx="3930073" cy="29475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289" y="2920214"/>
            <a:ext cx="386715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54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51625"/>
            <a:ext cx="7729728" cy="1188720"/>
          </a:xfrm>
        </p:spPr>
        <p:txBody>
          <a:bodyPr/>
          <a:lstStyle/>
          <a:p>
            <a:r>
              <a:rPr lang="en-US" dirty="0"/>
              <a:t>Arkansas Historic Sites 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007" y="1979643"/>
            <a:ext cx="2644613" cy="5428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Arkansas State Capitol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7213" y="1979643"/>
            <a:ext cx="3257592" cy="54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Mosaic Templars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55979" y="1979643"/>
            <a:ext cx="2644613" cy="542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Central High School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14658" y="3122592"/>
            <a:ext cx="3939309" cy="2954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08631" y="3122592"/>
            <a:ext cx="3939308" cy="2954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325" y="3285383"/>
            <a:ext cx="3943350" cy="26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3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51625"/>
            <a:ext cx="7729728" cy="1188720"/>
          </a:xfrm>
        </p:spPr>
        <p:txBody>
          <a:bodyPr/>
          <a:lstStyle/>
          <a:p>
            <a:r>
              <a:rPr lang="en-US" dirty="0"/>
              <a:t>Oklahoma Historic Sites 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527" y="1775755"/>
            <a:ext cx="2644613" cy="54283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Greenwood District </a:t>
            </a:r>
            <a:br>
              <a:rPr lang="en-US" sz="2000" dirty="0"/>
            </a:br>
            <a:r>
              <a:rPr lang="en-US" sz="2000" dirty="0"/>
              <a:t>(a.k.a. Black Wall Street)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928574" y="1775755"/>
            <a:ext cx="2644613" cy="542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/>
              <a:t>Oklahoma City National Memorial &amp; Museum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763" y="2522481"/>
            <a:ext cx="5488143" cy="3815974"/>
          </a:xfrm>
          <a:prstGeom prst="rect">
            <a:avLst/>
          </a:prstGeom>
        </p:spPr>
      </p:pic>
      <p:pic>
        <p:nvPicPr>
          <p:cNvPr id="1026" name="Picture 2" descr="https://uniim1.shutterfly.com/render/00-1ek7Cj_ZcsUKElW6FJT_DWMYe9mkXV_ltkI-DHppp764q7dM2Em4y-9v5L6JNyPxaAUrgnwgvQnZ_1RWb7NZPA?cn=THISLIFE&amp;res=medium&amp;ts=166212426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7709" y="2522481"/>
            <a:ext cx="3206344" cy="38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1033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3005</TotalTime>
  <Words>500</Words>
  <Application>Microsoft Office PowerPoint</Application>
  <PresentationFormat>Widescreen</PresentationFormat>
  <Paragraphs>241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Gill Sans MT</vt:lpstr>
      <vt:lpstr>Parcel</vt:lpstr>
      <vt:lpstr>Trio Student Support Services (SSS):   a journey through history</vt:lpstr>
      <vt:lpstr>Quick TRIO History</vt:lpstr>
      <vt:lpstr>PowerPoint Presentation</vt:lpstr>
      <vt:lpstr>TRIO SSS @ MCC Objectives</vt:lpstr>
      <vt:lpstr>PowerPoint Presentation</vt:lpstr>
      <vt:lpstr>Overview of Summer Travel trip</vt:lpstr>
      <vt:lpstr>Universities visited</vt:lpstr>
      <vt:lpstr>Arkansas Historic Sites visited</vt:lpstr>
      <vt:lpstr>Oklahoma Historic Sites visited</vt:lpstr>
      <vt:lpstr>Greenwood District</vt:lpstr>
      <vt:lpstr>What was The greenwood district?</vt:lpstr>
      <vt:lpstr>Life in Greenwood</vt:lpstr>
      <vt:lpstr>Life in greenwood</vt:lpstr>
      <vt:lpstr>Life in greenwood</vt:lpstr>
      <vt:lpstr>Life in greenwood</vt:lpstr>
      <vt:lpstr>The Tulsa race riot – May 31-June 1, 1921</vt:lpstr>
      <vt:lpstr>The Tulsa race riot – Humiliation</vt:lpstr>
      <vt:lpstr>The Tulsa race riot - hostility</vt:lpstr>
      <vt:lpstr>The Tulsa race riot - hope</vt:lpstr>
      <vt:lpstr>Tulsa Today – remembering Greenwood</vt:lpstr>
      <vt:lpstr>Tulsa Today – remembering Greenwood</vt:lpstr>
      <vt:lpstr>Biggest Takeaway</vt:lpstr>
    </vt:vector>
  </TitlesOfParts>
  <Company>McLennan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Trio Student Support Services Orientation</dc:title>
  <dc:creator>Austin Hayes</dc:creator>
  <cp:lastModifiedBy>Johnette McKown</cp:lastModifiedBy>
  <cp:revision>145</cp:revision>
  <cp:lastPrinted>2018-09-24T15:44:27Z</cp:lastPrinted>
  <dcterms:created xsi:type="dcterms:W3CDTF">2018-08-01T13:52:27Z</dcterms:created>
  <dcterms:modified xsi:type="dcterms:W3CDTF">2022-09-23T20:13:32Z</dcterms:modified>
</cp:coreProperties>
</file>