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9"/>
  </p:notesMasterIdLst>
  <p:handoutMasterIdLst>
    <p:handoutMasterId r:id="rId10"/>
  </p:handoutMasterIdLst>
  <p:sldIdLst>
    <p:sldId id="256" r:id="rId2"/>
    <p:sldId id="377" r:id="rId3"/>
    <p:sldId id="261" r:id="rId4"/>
    <p:sldId id="292" r:id="rId5"/>
    <p:sldId id="376" r:id="rId6"/>
    <p:sldId id="385" r:id="rId7"/>
    <p:sldId id="274" r:id="rId8"/>
  </p:sldIdLst>
  <p:sldSz cx="12192000" cy="6858000"/>
  <p:notesSz cx="6881813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ura Wichman" initials="LW" lastIdx="5" clrIdx="0">
    <p:extLst>
      <p:ext uri="{19B8F6BF-5375-455C-9EA6-DF929625EA0E}">
        <p15:presenceInfo xmlns:p15="http://schemas.microsoft.com/office/powerpoint/2012/main" userId="S-1-5-21-1417001333-1708537768-1343024091-586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  <a:srgbClr val="CCFFCC"/>
    <a:srgbClr val="FFCC99"/>
    <a:srgbClr val="FF7C80"/>
    <a:srgbClr val="FFFF99"/>
    <a:srgbClr val="FF5200"/>
    <a:srgbClr val="0066CC"/>
    <a:srgbClr val="003C71"/>
    <a:srgbClr val="FFFF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2690" autoAdjust="0"/>
  </p:normalViewPr>
  <p:slideViewPr>
    <p:cSldViewPr snapToGrid="0">
      <p:cViewPr varScale="1">
        <p:scale>
          <a:sx n="91" d="100"/>
          <a:sy n="91" d="100"/>
        </p:scale>
        <p:origin x="127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291D8389-3DA1-449C-A621-A8ECDAB68D4C}" type="datetimeFigureOut">
              <a:rPr lang="en-US" smtClean="0"/>
              <a:t>9/26/2022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5F206275-3017-4603-8E93-D33CCB8F40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74411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7313" y="0"/>
            <a:ext cx="2982912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B43C10-9C5A-4A6B-9291-72E3BFD185ED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540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473575"/>
            <a:ext cx="55054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82913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7313" y="8829675"/>
            <a:ext cx="2982912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254EC4-2A25-4B4B-BDAA-60D104CB69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838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 </a:t>
            </a:r>
            <a:r>
              <a:rPr lang="en-US" baseline="0" dirty="0"/>
              <a:t>place for honest reflection/sharing and visioning. You get out what you put into a process like this.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254EC4-2A25-4B4B-BDAA-60D104CB697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7167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Administered by </a:t>
            </a:r>
            <a:r>
              <a:rPr lang="en-US" dirty="0" err="1">
                <a:solidFill>
                  <a:schemeClr val="tx1"/>
                </a:solidFill>
              </a:rPr>
              <a:t>ModernThink</a:t>
            </a:r>
            <a:r>
              <a:rPr lang="en-US" dirty="0">
                <a:solidFill>
                  <a:schemeClr val="tx1"/>
                </a:solidFill>
              </a:rPr>
              <a:t>, LCC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Free to all accredited institutions in the United States with 500 or more students enrolled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2022 Survey Nationwide: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212 institutions participated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130 four-year colleges and 82 two-year colleges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Over 111,000 surveys given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44% response rate nation wide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254EC4-2A25-4B4B-BDAA-60D104CB697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4156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Four-Year Institutions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Abilene Christian University*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Angelo State University*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Baylor University*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Lubbock Christian University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Parker University*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Texas Tech University*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Texas Tech University Health Sciences </a:t>
            </a:r>
            <a:r>
              <a:rPr lang="en-US" sz="1200" dirty="0" err="1">
                <a:solidFill>
                  <a:schemeClr val="tx1"/>
                </a:solidFill>
              </a:rPr>
              <a:t>Cetner</a:t>
            </a:r>
            <a:r>
              <a:rPr lang="en-US" sz="1200" dirty="0">
                <a:solidFill>
                  <a:schemeClr val="tx1"/>
                </a:solidFill>
              </a:rPr>
              <a:t>*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University of the Incarnate Word*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E1A502-89C1-4893-A3B8-AA75EFD30B3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7949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E1A502-89C1-4893-A3B8-AA75EFD30B3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6808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E1A502-89C1-4893-A3B8-AA75EFD30B3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577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2340F-07CF-47B3-83B7-E7DA14C95AC8}" type="datetimeFigureOut">
              <a:rPr lang="en-US" smtClean="0"/>
              <a:t>9/26/2022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AA949-D245-4EA4-B437-A655734B5C7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2882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2340F-07CF-47B3-83B7-E7DA14C95AC8}" type="datetimeFigureOut">
              <a:rPr lang="en-US" smtClean="0"/>
              <a:t>9/26/2022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AA949-D245-4EA4-B437-A655734B5C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2168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2340F-07CF-47B3-83B7-E7DA14C95AC8}" type="datetimeFigureOut">
              <a:rPr lang="en-US" smtClean="0"/>
              <a:t>9/26/2022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AA949-D245-4EA4-B437-A655734B5C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604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2340F-07CF-47B3-83B7-E7DA14C95AC8}" type="datetimeFigureOut">
              <a:rPr lang="en-US" smtClean="0"/>
              <a:t>9/26/2022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AA949-D245-4EA4-B437-A655734B5C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918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2340F-07CF-47B3-83B7-E7DA14C95AC8}" type="datetimeFigureOut">
              <a:rPr lang="en-US" smtClean="0"/>
              <a:t>9/26/2022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AA949-D245-4EA4-B437-A655734B5C7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0397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2340F-07CF-47B3-83B7-E7DA14C95AC8}" type="datetimeFigureOut">
              <a:rPr lang="en-US" smtClean="0"/>
              <a:t>9/26/2022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AA949-D245-4EA4-B437-A655734B5C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381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2340F-07CF-47B3-83B7-E7DA14C95AC8}" type="datetimeFigureOut">
              <a:rPr lang="en-US" smtClean="0"/>
              <a:t>9/26/2022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AA949-D245-4EA4-B437-A655734B5C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747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2340F-07CF-47B3-83B7-E7DA14C95AC8}" type="datetimeFigureOut">
              <a:rPr lang="en-US" smtClean="0"/>
              <a:t>9/26/2022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AA949-D245-4EA4-B437-A655734B5C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1801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2340F-07CF-47B3-83B7-E7DA14C95AC8}" type="datetimeFigureOut">
              <a:rPr lang="en-US" smtClean="0"/>
              <a:t>9/26/2022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AA949-D245-4EA4-B437-A655734B5C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7853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FD2340F-07CF-47B3-83B7-E7DA14C95AC8}" type="datetimeFigureOut">
              <a:rPr lang="en-US" smtClean="0"/>
              <a:t>9/26/2022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F4AA949-D245-4EA4-B437-A655734B5C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4117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2340F-07CF-47B3-83B7-E7DA14C95AC8}" type="datetimeFigureOut">
              <a:rPr lang="en-US" smtClean="0"/>
              <a:t>9/26/2022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AA949-D245-4EA4-B437-A655734B5C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113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FD2340F-07CF-47B3-83B7-E7DA14C95AC8}" type="datetimeFigureOut">
              <a:rPr lang="en-US" smtClean="0"/>
              <a:t>9/26/2022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F4AA949-D245-4EA4-B437-A655734B5C7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1637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 txBox="1">
            <a:spLocks/>
          </p:cNvSpPr>
          <p:nvPr/>
        </p:nvSpPr>
        <p:spPr>
          <a:xfrm>
            <a:off x="690620" y="557350"/>
            <a:ext cx="10519954" cy="22963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i="1" dirty="0">
                <a:latin typeface="Calibri" panose="020F0502020204030204" pitchFamily="34" charset="0"/>
                <a:cs typeface="Calibri" panose="020F0502020204030204" pitchFamily="34" charset="0"/>
              </a:rPr>
              <a:t>Great Colleges</a:t>
            </a:r>
          </a:p>
          <a:p>
            <a:pPr marL="0" indent="0" algn="ctr">
              <a:buNone/>
            </a:pPr>
            <a:r>
              <a:rPr lang="en-US" sz="4800" i="1" dirty="0">
                <a:latin typeface="Calibri" panose="020F0502020204030204" pitchFamily="34" charset="0"/>
                <a:cs typeface="Calibri" panose="020F0502020204030204" pitchFamily="34" charset="0"/>
              </a:rPr>
              <a:t>to Work For 2022</a:t>
            </a:r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3184797" y="5131625"/>
            <a:ext cx="5531601" cy="85825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defPPr>
              <a:defRPr lang="en-US"/>
            </a:defPPr>
            <a:lvl1pPr indent="0" algn="ctr" defTabSz="91440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4800" b="1" baseline="0">
                <a:solidFill>
                  <a:srgbClr val="003C71"/>
                </a:solidFill>
                <a:cs typeface="Times New Roman" panose="02020603050405020304" pitchFamily="18" charset="0"/>
              </a:defRPr>
            </a:lvl1pPr>
            <a:lvl2pPr marL="914400" indent="-384048" defTabSz="91440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baseline="0">
                <a:solidFill>
                  <a:schemeClr val="tx2"/>
                </a:solidFill>
              </a:defRPr>
            </a:lvl2pPr>
            <a:lvl3pPr marL="1371600" indent="-384048" defTabSz="91440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baseline="0">
                <a:solidFill>
                  <a:schemeClr val="tx2"/>
                </a:solidFill>
              </a:defRPr>
            </a:lvl3pPr>
            <a:lvl4pPr marL="1828800" indent="-384048" defTabSz="91440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i="1" baseline="0">
                <a:solidFill>
                  <a:schemeClr val="tx2"/>
                </a:solidFill>
              </a:defRPr>
            </a:lvl4pPr>
            <a:lvl5pPr marL="2286000" indent="-384048" defTabSz="91440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baseline="0">
                <a:solidFill>
                  <a:schemeClr val="tx2"/>
                </a:solidFill>
              </a:defRPr>
            </a:lvl5pPr>
            <a:lvl6pPr marL="2743200" indent="-384048" defTabSz="91440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baseline="0">
                <a:solidFill>
                  <a:schemeClr val="tx2"/>
                </a:solidFill>
              </a:defRPr>
            </a:lvl6pPr>
            <a:lvl7pPr marL="3200400" indent="-384048" defTabSz="91440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baseline="0">
                <a:solidFill>
                  <a:schemeClr val="tx2"/>
                </a:solidFill>
              </a:defRPr>
            </a:lvl7pPr>
            <a:lvl8pPr marL="3657600" indent="-384048" defTabSz="91440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baseline="0">
                <a:solidFill>
                  <a:schemeClr val="tx2"/>
                </a:solidFill>
              </a:defRPr>
            </a:lvl8pPr>
            <a:lvl9pPr marL="4114800" indent="-384048" defTabSz="91440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baseline="0"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September 27, 2022</a:t>
            </a:r>
          </a:p>
        </p:txBody>
      </p:sp>
      <p:sp>
        <p:nvSpPr>
          <p:cNvPr id="3" name="Rectangle 2"/>
          <p:cNvSpPr/>
          <p:nvPr/>
        </p:nvSpPr>
        <p:spPr>
          <a:xfrm>
            <a:off x="618309" y="4333039"/>
            <a:ext cx="11051177" cy="114412"/>
          </a:xfrm>
          <a:prstGeom prst="rect">
            <a:avLst/>
          </a:prstGeom>
          <a:solidFill>
            <a:srgbClr val="FF52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Image result for mclennan community colleg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6438" r="-8218"/>
          <a:stretch/>
        </p:blipFill>
        <p:spPr bwMode="auto">
          <a:xfrm>
            <a:off x="2282139" y="2833597"/>
            <a:ext cx="7065416" cy="1408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6013" y="1177455"/>
            <a:ext cx="3707115" cy="2471410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1934" y="975011"/>
            <a:ext cx="4136348" cy="2757565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8876097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97280" y="4206240"/>
            <a:ext cx="10458994" cy="3135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17" descr="Image result for mclennan community colleg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6438" r="-8218"/>
          <a:stretch/>
        </p:blipFill>
        <p:spPr bwMode="auto">
          <a:xfrm>
            <a:off x="-465919" y="5931382"/>
            <a:ext cx="3996771" cy="796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07348" y="673135"/>
            <a:ext cx="3714107" cy="6184865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Survey Overview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097280" y="1845734"/>
            <a:ext cx="7085023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Surveyed 658 employees, 47% (308) participated.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Administrators: 83%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Professional Staff: 63%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Support Staff: 40%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Faculty: 55%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Adjuncts: 11%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1685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351154B-0883-4E03-BD64-9F3E82F8148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07348" y="673135"/>
            <a:ext cx="3714107" cy="6184865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Recognized in Texas – 2-Year Institutions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Collin College</a:t>
            </a:r>
          </a:p>
          <a:p>
            <a:r>
              <a:rPr lang="en-US" dirty="0">
                <a:solidFill>
                  <a:schemeClr val="tx1"/>
                </a:solidFill>
              </a:rPr>
              <a:t>Lone Star College System*</a:t>
            </a:r>
          </a:p>
          <a:p>
            <a:r>
              <a:rPr lang="en-US" dirty="0">
                <a:solidFill>
                  <a:schemeClr val="tx1"/>
                </a:solidFill>
              </a:rPr>
              <a:t>McLennan Community College*</a:t>
            </a:r>
          </a:p>
          <a:p>
            <a:r>
              <a:rPr lang="en-US" dirty="0">
                <a:solidFill>
                  <a:schemeClr val="tx1"/>
                </a:solidFill>
              </a:rPr>
              <a:t>Northeast Texas Community College</a:t>
            </a:r>
          </a:p>
          <a:p>
            <a:r>
              <a:rPr lang="en-US" dirty="0">
                <a:solidFill>
                  <a:schemeClr val="tx1"/>
                </a:solidFill>
              </a:rPr>
              <a:t>Panola College*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70138" y="6488668"/>
            <a:ext cx="23451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*Honor Roll Status for size</a:t>
            </a:r>
          </a:p>
        </p:txBody>
      </p:sp>
    </p:spTree>
    <p:extLst>
      <p:ext uri="{BB962C8B-B14F-4D97-AF65-F5344CB8AC3E}">
        <p14:creationId xmlns:p14="http://schemas.microsoft.com/office/powerpoint/2010/main" val="20546628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97280" y="4206240"/>
            <a:ext cx="10458994" cy="3135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17" descr="Image result for mclennan community colleg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6438" r="-8218"/>
          <a:stretch/>
        </p:blipFill>
        <p:spPr bwMode="auto">
          <a:xfrm>
            <a:off x="-465919" y="5931382"/>
            <a:ext cx="3996771" cy="796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2022 Honor Roll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097280" y="1845734"/>
            <a:ext cx="7085023" cy="4023360"/>
          </a:xfrm>
        </p:spPr>
        <p:txBody>
          <a:bodyPr>
            <a:normAutofit/>
          </a:bodyPr>
          <a:lstStyle/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Job Satisfaction &amp; Support</a:t>
            </a:r>
          </a:p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Professional Development</a:t>
            </a:r>
          </a:p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Mission &amp; Pride</a:t>
            </a:r>
          </a:p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Faculty &amp; Staff Well-being</a:t>
            </a:r>
          </a:p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Faculty Experience (Faculty only)</a:t>
            </a:r>
          </a:p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Shared Governance (Faculty only)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1AB06C1-3B36-45CB-98F9-2F459753E1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433" y="1845734"/>
            <a:ext cx="3365806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554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Great College's to Work For Trends by Job Category 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C4E0680D-FC4C-4D5E-BA3D-027052683FC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0205211"/>
              </p:ext>
            </p:extLst>
          </p:nvPr>
        </p:nvGraphicFramePr>
        <p:xfrm>
          <a:off x="1764976" y="1919387"/>
          <a:ext cx="9092211" cy="46520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93703">
                  <a:extLst>
                    <a:ext uri="{9D8B030D-6E8A-4147-A177-3AD203B41FA5}">
                      <a16:colId xmlns:a16="http://schemas.microsoft.com/office/drawing/2014/main" val="418168193"/>
                    </a:ext>
                  </a:extLst>
                </a:gridCol>
                <a:gridCol w="998911">
                  <a:extLst>
                    <a:ext uri="{9D8B030D-6E8A-4147-A177-3AD203B41FA5}">
                      <a16:colId xmlns:a16="http://schemas.microsoft.com/office/drawing/2014/main" val="4046655661"/>
                    </a:ext>
                  </a:extLst>
                </a:gridCol>
                <a:gridCol w="1130235">
                  <a:extLst>
                    <a:ext uri="{9D8B030D-6E8A-4147-A177-3AD203B41FA5}">
                      <a16:colId xmlns:a16="http://schemas.microsoft.com/office/drawing/2014/main" val="1299246246"/>
                    </a:ext>
                  </a:extLst>
                </a:gridCol>
                <a:gridCol w="941454">
                  <a:extLst>
                    <a:ext uri="{9D8B030D-6E8A-4147-A177-3AD203B41FA5}">
                      <a16:colId xmlns:a16="http://schemas.microsoft.com/office/drawing/2014/main" val="514207326"/>
                    </a:ext>
                  </a:extLst>
                </a:gridCol>
                <a:gridCol w="942636">
                  <a:extLst>
                    <a:ext uri="{9D8B030D-6E8A-4147-A177-3AD203B41FA5}">
                      <a16:colId xmlns:a16="http://schemas.microsoft.com/office/drawing/2014/main" val="531615190"/>
                    </a:ext>
                  </a:extLst>
                </a:gridCol>
                <a:gridCol w="942636">
                  <a:extLst>
                    <a:ext uri="{9D8B030D-6E8A-4147-A177-3AD203B41FA5}">
                      <a16:colId xmlns:a16="http://schemas.microsoft.com/office/drawing/2014/main" val="2423860380"/>
                    </a:ext>
                  </a:extLst>
                </a:gridCol>
                <a:gridCol w="942636">
                  <a:extLst>
                    <a:ext uri="{9D8B030D-6E8A-4147-A177-3AD203B41FA5}">
                      <a16:colId xmlns:a16="http://schemas.microsoft.com/office/drawing/2014/main" val="1713715546"/>
                    </a:ext>
                  </a:extLst>
                </a:gridCol>
              </a:tblGrid>
              <a:tr h="6191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Institutional Characteristics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</a:rPr>
                        <a:t>MCC 2022 Overall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</a:rPr>
                        <a:t>Administration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</a:rPr>
                        <a:t>Faculty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Adjunct Faculty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Exempt Professional Staff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Non-exempt Staff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4696506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30467162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Collaboration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70</a:t>
                      </a:r>
                      <a:endParaRPr lang="en-US" sz="14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78</a:t>
                      </a:r>
                      <a:endParaRPr lang="en-US" sz="14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76</a:t>
                      </a:r>
                      <a:endParaRPr lang="en-US" sz="14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69</a:t>
                      </a:r>
                      <a:endParaRPr lang="en-US" sz="14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67</a:t>
                      </a:r>
                      <a:endParaRPr lang="en-US" sz="14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62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0723720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Communication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68</a:t>
                      </a:r>
                      <a:endParaRPr lang="en-US" sz="14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74</a:t>
                      </a:r>
                      <a:endParaRPr lang="en-US" sz="14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71</a:t>
                      </a:r>
                      <a:endParaRPr lang="en-US" sz="14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71</a:t>
                      </a:r>
                      <a:endParaRPr lang="en-US" sz="14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68</a:t>
                      </a:r>
                      <a:endParaRPr lang="en-US" sz="14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58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8169422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Confidence in Senior Leadership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74</a:t>
                      </a:r>
                      <a:endParaRPr lang="en-US" sz="14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78</a:t>
                      </a:r>
                      <a:endParaRPr lang="en-US" sz="14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79</a:t>
                      </a:r>
                      <a:endParaRPr lang="en-US" sz="14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83</a:t>
                      </a:r>
                      <a:endParaRPr lang="en-US" sz="14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72</a:t>
                      </a:r>
                      <a:endParaRPr lang="en-US" sz="14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66</a:t>
                      </a:r>
                      <a:endParaRPr lang="en-US" sz="14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2450500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Diversity, Inclusion &amp; Belonging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82</a:t>
                      </a:r>
                      <a:endParaRPr lang="en-US" sz="14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87</a:t>
                      </a:r>
                      <a:endParaRPr lang="en-US" sz="14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87</a:t>
                      </a:r>
                      <a:endParaRPr lang="en-US" sz="14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85</a:t>
                      </a:r>
                      <a:endParaRPr lang="en-US" sz="14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78</a:t>
                      </a:r>
                      <a:endParaRPr lang="en-US" sz="14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76</a:t>
                      </a:r>
                      <a:endParaRPr lang="en-US" sz="14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4611255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Faculty &amp; Staff Well-being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83</a:t>
                      </a:r>
                      <a:endParaRPr lang="en-US" sz="14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89</a:t>
                      </a:r>
                      <a:endParaRPr lang="en-US" sz="14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86</a:t>
                      </a:r>
                      <a:endParaRPr lang="en-US" sz="14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90</a:t>
                      </a:r>
                      <a:endParaRPr lang="en-US" sz="14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82</a:t>
                      </a:r>
                      <a:endParaRPr lang="en-US" sz="14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78</a:t>
                      </a:r>
                      <a:endParaRPr lang="en-US" sz="14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3488162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Job Satisfaction &amp; Support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82</a:t>
                      </a:r>
                      <a:endParaRPr lang="en-US" sz="14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89</a:t>
                      </a:r>
                      <a:endParaRPr lang="en-US" sz="14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86</a:t>
                      </a:r>
                      <a:endParaRPr lang="en-US" sz="14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86</a:t>
                      </a:r>
                      <a:endParaRPr lang="en-US" sz="14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77</a:t>
                      </a:r>
                      <a:endParaRPr lang="en-US" sz="14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78</a:t>
                      </a:r>
                      <a:endParaRPr lang="en-US" sz="14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4382703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Mission &amp;  Pride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89</a:t>
                      </a:r>
                      <a:endParaRPr lang="en-US" sz="14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92</a:t>
                      </a:r>
                      <a:endParaRPr lang="en-US" sz="14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92</a:t>
                      </a:r>
                      <a:endParaRPr lang="en-US" sz="14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89</a:t>
                      </a:r>
                      <a:endParaRPr lang="en-US" sz="14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87</a:t>
                      </a:r>
                      <a:endParaRPr lang="en-US" sz="14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84</a:t>
                      </a:r>
                      <a:endParaRPr lang="en-US" sz="14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8859193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Performance Management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61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65</a:t>
                      </a:r>
                      <a:endParaRPr lang="en-US" sz="14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67</a:t>
                      </a:r>
                      <a:endParaRPr lang="en-US" sz="14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55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54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60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5528043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Professional Development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79</a:t>
                      </a:r>
                      <a:endParaRPr lang="en-US" sz="14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91</a:t>
                      </a:r>
                      <a:endParaRPr lang="en-US" sz="14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85</a:t>
                      </a:r>
                      <a:endParaRPr lang="en-US" sz="14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68</a:t>
                      </a:r>
                      <a:endParaRPr lang="en-US" sz="14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73</a:t>
                      </a:r>
                      <a:endParaRPr lang="en-US" sz="14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76</a:t>
                      </a:r>
                      <a:endParaRPr lang="en-US" sz="14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5371037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Supervisor/Department Chair Effectiveness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81</a:t>
                      </a:r>
                      <a:endParaRPr lang="en-US" sz="14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86</a:t>
                      </a:r>
                      <a:endParaRPr lang="en-US" sz="14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83</a:t>
                      </a:r>
                      <a:endParaRPr lang="en-US" sz="14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80</a:t>
                      </a:r>
                      <a:endParaRPr lang="en-US" sz="14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82</a:t>
                      </a:r>
                      <a:endParaRPr lang="en-US" sz="14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71</a:t>
                      </a:r>
                      <a:endParaRPr lang="en-US" sz="14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3828230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Faculty Experience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78</a:t>
                      </a:r>
                      <a:endParaRPr lang="en-US" sz="14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-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78</a:t>
                      </a:r>
                      <a:endParaRPr lang="en-US" sz="14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87</a:t>
                      </a:r>
                      <a:endParaRPr lang="en-US" sz="14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-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42304616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73984914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Overall Survey Average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78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83</a:t>
                      </a:r>
                      <a:endParaRPr lang="en-US" sz="14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82</a:t>
                      </a:r>
                      <a:endParaRPr lang="en-US" sz="14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79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75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72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1956829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70598077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Poor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Warrants Attention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Fair to Mediocre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Good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Very Good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Excellent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56110581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Legend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0%-44%</a:t>
                      </a:r>
                    </a:p>
                  </a:txBody>
                  <a:tcPr marL="9525" marR="9525" marT="9525" marB="0" anchor="b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45%-54%</a:t>
                      </a:r>
                    </a:p>
                  </a:txBody>
                  <a:tcPr marL="9525" marR="9525" marT="9525" marB="0" anchor="b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55%-64%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65%-74%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75%-89%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90%-100%</a:t>
                      </a:r>
                    </a:p>
                  </a:txBody>
                  <a:tcPr marL="9525" marR="9525" marT="9525" marB="0" anchor="b"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27448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32408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351154B-0883-4E03-BD64-9F3E82F8148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07348" y="673135"/>
            <a:ext cx="3714107" cy="6184865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Actions &amp; Moving Forward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1097280" y="1845734"/>
            <a:ext cx="7531713" cy="4023360"/>
          </a:xfrm>
        </p:spPr>
        <p:txBody>
          <a:bodyPr>
            <a:normAutofit/>
          </a:bodyPr>
          <a:lstStyle/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Presented the results to the President, Vice President, President’s Council</a:t>
            </a:r>
          </a:p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President’s Council Retreat Friday, September 30</a:t>
            </a:r>
            <a:r>
              <a:rPr lang="en-US" sz="2800" baseline="30000" dirty="0">
                <a:solidFill>
                  <a:schemeClr val="tx1"/>
                </a:solidFill>
              </a:rPr>
              <a:t>th</a:t>
            </a:r>
            <a:r>
              <a:rPr lang="en-US" sz="2800" dirty="0">
                <a:solidFill>
                  <a:schemeClr val="tx1"/>
                </a:solidFill>
              </a:rPr>
              <a:t> to address areas of concern</a:t>
            </a:r>
          </a:p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Continue listening to employees and addressing areas of concern around campus</a:t>
            </a:r>
          </a:p>
        </p:txBody>
      </p:sp>
    </p:spTree>
    <p:extLst>
      <p:ext uri="{BB962C8B-B14F-4D97-AF65-F5344CB8AC3E}">
        <p14:creationId xmlns:p14="http://schemas.microsoft.com/office/powerpoint/2010/main" val="13093906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970488" y="4320064"/>
            <a:ext cx="11051177" cy="1144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" y="0"/>
            <a:ext cx="12192000" cy="13988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>
                <a:solidFill>
                  <a:schemeClr val="bg1"/>
                </a:solidFill>
                <a:cs typeface="Times New Roman" panose="02020603050405020304" pitchFamily="18" charset="0"/>
              </a:rPr>
              <a:t>Questions?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" y="6390663"/>
            <a:ext cx="12192000" cy="143466"/>
          </a:xfrm>
          <a:prstGeom prst="rect">
            <a:avLst/>
          </a:prstGeom>
          <a:solidFill>
            <a:srgbClr val="FF52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6627" y="948732"/>
            <a:ext cx="7860679" cy="5220900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2084380865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TM02900769[[fn=Retrospect]]</Template>
  <TotalTime>10642</TotalTime>
  <Words>417</Words>
  <Application>Microsoft Office PowerPoint</Application>
  <PresentationFormat>Widescreen</PresentationFormat>
  <Paragraphs>156</Paragraphs>
  <Slides>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Franklin Gothic Book</vt:lpstr>
      <vt:lpstr>Times New Roman</vt:lpstr>
      <vt:lpstr>Retrospect</vt:lpstr>
      <vt:lpstr>PowerPoint Presentation</vt:lpstr>
      <vt:lpstr>Survey Overview</vt:lpstr>
      <vt:lpstr>Recognized in Texas – 2-Year Institutions</vt:lpstr>
      <vt:lpstr>2022 Honor Roll</vt:lpstr>
      <vt:lpstr>Great College's to Work For Trends by Job Category </vt:lpstr>
      <vt:lpstr>Actions &amp; Moving Forward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Stephen Benson</dc:creator>
  <cp:lastModifiedBy>Laura Wichman</cp:lastModifiedBy>
  <cp:revision>536</cp:revision>
  <cp:lastPrinted>2018-07-30T16:18:50Z</cp:lastPrinted>
  <dcterms:created xsi:type="dcterms:W3CDTF">2018-07-26T20:10:18Z</dcterms:created>
  <dcterms:modified xsi:type="dcterms:W3CDTF">2022-09-26T21:22:46Z</dcterms:modified>
</cp:coreProperties>
</file>