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29"/>
  </p:notesMasterIdLst>
  <p:handoutMasterIdLst>
    <p:handoutMasterId r:id="rId30"/>
  </p:handoutMasterIdLst>
  <p:sldIdLst>
    <p:sldId id="258" r:id="rId5"/>
    <p:sldId id="265" r:id="rId6"/>
    <p:sldId id="320" r:id="rId7"/>
    <p:sldId id="321" r:id="rId8"/>
    <p:sldId id="304" r:id="rId9"/>
    <p:sldId id="322" r:id="rId10"/>
    <p:sldId id="323" r:id="rId11"/>
    <p:sldId id="277" r:id="rId12"/>
    <p:sldId id="292" r:id="rId13"/>
    <p:sldId id="282" r:id="rId14"/>
    <p:sldId id="307" r:id="rId15"/>
    <p:sldId id="287" r:id="rId16"/>
    <p:sldId id="308" r:id="rId17"/>
    <p:sldId id="310" r:id="rId18"/>
    <p:sldId id="312" r:id="rId19"/>
    <p:sldId id="313" r:id="rId20"/>
    <p:sldId id="314" r:id="rId21"/>
    <p:sldId id="316" r:id="rId22"/>
    <p:sldId id="315" r:id="rId23"/>
    <p:sldId id="300" r:id="rId24"/>
    <p:sldId id="324" r:id="rId25"/>
    <p:sldId id="272" r:id="rId26"/>
    <p:sldId id="303" r:id="rId27"/>
    <p:sldId id="302" r:id="rId28"/>
  </p:sldIdLst>
  <p:sldSz cx="12192000" cy="6858000"/>
  <p:notesSz cx="6858000" cy="9144000"/>
  <p:embeddedFontLst>
    <p:embeddedFont>
      <p:font typeface="Arial Black" panose="020B0A04020102020204" pitchFamily="34" charset="0"/>
      <p:bold r:id="rId31"/>
    </p:embeddedFont>
    <p:embeddedFont>
      <p:font typeface="Arial Narrow" panose="020B0606020202030204" pitchFamily="34" charset="0"/>
      <p:regular r:id="rId32"/>
      <p:bold r:id="rId33"/>
      <p:italic r:id="rId34"/>
      <p:boldItalic r:id="rId35"/>
    </p:embeddedFont>
    <p:embeddedFont>
      <p:font typeface="Arial Rounded MT Bold" panose="020F0704030504030204" pitchFamily="34" charset="0"/>
      <p:regular r:id="rId36"/>
    </p:embeddedFont>
    <p:embeddedFont>
      <p:font typeface="Avenir Next LT Pro" panose="020B050402020202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Speak Pro" panose="020B0504020101020102" pitchFamily="34" charset="0"/>
      <p:regular r:id="rId45"/>
      <p:bold r:id="rId46"/>
      <p:italic r:id="rId47"/>
      <p:boldItalic r:id="rId48"/>
    </p:embeddedFont>
    <p:embeddedFont>
      <p:font typeface="Vladimir Script" panose="03050402040407070305" pitchFamily="66"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387FA-31AA-166E-2702-A83E64292F63}" v="1" dt="2022-09-23T14:16:27.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249" autoAdjust="0"/>
  </p:normalViewPr>
  <p:slideViewPr>
    <p:cSldViewPr snapToGrid="0">
      <p:cViewPr varScale="1">
        <p:scale>
          <a:sx n="114" d="100"/>
          <a:sy n="114" d="100"/>
        </p:scale>
        <p:origin x="414" y="114"/>
      </p:cViewPr>
      <p:guideLst/>
    </p:cSldViewPr>
  </p:slideViewPr>
  <p:outlineViewPr>
    <p:cViewPr>
      <p:scale>
        <a:sx n="33" d="100"/>
        <a:sy n="33" d="100"/>
      </p:scale>
      <p:origin x="0" y="-33540"/>
    </p:cViewPr>
  </p:outlineViewPr>
  <p:notesTextViewPr>
    <p:cViewPr>
      <p:scale>
        <a:sx n="3" d="2"/>
        <a:sy n="3" d="2"/>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lwichman\AppData\Local\Microsoft\Windows\INetCache\Content.Outlook\9Z90AVW7\TACC%20internal%20F21%20dual%20credi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wichman\AppData\Local\Microsoft\Windows\INetCache\Content.Outlook\9Z90AVW7\TACC%20internal%20F21%20dual%20credi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47217997343354E-2"/>
          <c:y val="3.4263218497893308E-2"/>
          <c:w val="0.933722309370704"/>
          <c:h val="0.79224870672087866"/>
        </c:manualLayout>
      </c:layout>
      <c:barChart>
        <c:barDir val="col"/>
        <c:grouping val="clustered"/>
        <c:varyColors val="0"/>
        <c:ser>
          <c:idx val="0"/>
          <c:order val="0"/>
          <c:spPr>
            <a:solidFill>
              <a:schemeClr val="accent1"/>
            </a:solidFill>
            <a:ln>
              <a:noFill/>
            </a:ln>
            <a:effectLst/>
          </c:spPr>
          <c:invertIfNegative val="0"/>
          <c:cat>
            <c:strRef>
              <c:f>'F21 DC'!$A$3:$A$47</c:f>
              <c:strCache>
                <c:ptCount val="45"/>
                <c:pt idx="0">
                  <c:v>Frank Phillips</c:v>
                </c:pt>
                <c:pt idx="1">
                  <c:v>Western TX</c:v>
                </c:pt>
                <c:pt idx="2">
                  <c:v>Howard</c:v>
                </c:pt>
                <c:pt idx="3">
                  <c:v>Coastal Bend</c:v>
                </c:pt>
                <c:pt idx="4">
                  <c:v>Texarkana</c:v>
                </c:pt>
                <c:pt idx="5">
                  <c:v>Southwest TX</c:v>
                </c:pt>
                <c:pt idx="6">
                  <c:v>Paris</c:v>
                </c:pt>
                <c:pt idx="7">
                  <c:v>Odessa</c:v>
                </c:pt>
                <c:pt idx="8">
                  <c:v>Clarendon</c:v>
                </c:pt>
                <c:pt idx="9">
                  <c:v>Hill</c:v>
                </c:pt>
                <c:pt idx="10">
                  <c:v>Alvin</c:v>
                </c:pt>
                <c:pt idx="11">
                  <c:v>Laredo</c:v>
                </c:pt>
                <c:pt idx="12">
                  <c:v>Panola</c:v>
                </c:pt>
                <c:pt idx="13">
                  <c:v>Lee</c:v>
                </c:pt>
                <c:pt idx="14">
                  <c:v>Navarro</c:v>
                </c:pt>
                <c:pt idx="15">
                  <c:v>Cisco</c:v>
                </c:pt>
                <c:pt idx="16">
                  <c:v>El Paso</c:v>
                </c:pt>
                <c:pt idx="17">
                  <c:v>Kilgore</c:v>
                </c:pt>
                <c:pt idx="18">
                  <c:v>Midland</c:v>
                </c:pt>
                <c:pt idx="19">
                  <c:v>C. of M.</c:v>
                </c:pt>
                <c:pt idx="20">
                  <c:v>Weatherford</c:v>
                </c:pt>
                <c:pt idx="21">
                  <c:v>Grayson</c:v>
                </c:pt>
                <c:pt idx="22">
                  <c:v>Northeast TX</c:v>
                </c:pt>
                <c:pt idx="23">
                  <c:v>South TX</c:v>
                </c:pt>
                <c:pt idx="24">
                  <c:v>Dallas</c:v>
                </c:pt>
                <c:pt idx="25">
                  <c:v>Vernon</c:v>
                </c:pt>
                <c:pt idx="26">
                  <c:v>Section-Wide</c:v>
                </c:pt>
                <c:pt idx="27">
                  <c:v>Temple</c:v>
                </c:pt>
                <c:pt idx="28">
                  <c:v>Del Mar</c:v>
                </c:pt>
                <c:pt idx="29">
                  <c:v>Central TX</c:v>
                </c:pt>
                <c:pt idx="30">
                  <c:v>South Plains</c:v>
                </c:pt>
                <c:pt idx="31">
                  <c:v>North Central TX</c:v>
                </c:pt>
                <c:pt idx="32">
                  <c:v>Brazosport</c:v>
                </c:pt>
                <c:pt idx="33">
                  <c:v>McLennan</c:v>
                </c:pt>
                <c:pt idx="34">
                  <c:v>Tarrant</c:v>
                </c:pt>
                <c:pt idx="35">
                  <c:v>Victoria</c:v>
                </c:pt>
                <c:pt idx="36">
                  <c:v>Tyler</c:v>
                </c:pt>
                <c:pt idx="37">
                  <c:v>Amarillo</c:v>
                </c:pt>
                <c:pt idx="38">
                  <c:v>Austin</c:v>
                </c:pt>
                <c:pt idx="39">
                  <c:v>San Jacinto</c:v>
                </c:pt>
                <c:pt idx="40">
                  <c:v>Houston</c:v>
                </c:pt>
                <c:pt idx="41">
                  <c:v>Alamo</c:v>
                </c:pt>
                <c:pt idx="42">
                  <c:v>Galveston</c:v>
                </c:pt>
                <c:pt idx="43">
                  <c:v>Wharton</c:v>
                </c:pt>
                <c:pt idx="44">
                  <c:v>Blinn</c:v>
                </c:pt>
              </c:strCache>
            </c:strRef>
          </c:cat>
          <c:val>
            <c:numRef>
              <c:f>'F21 DC'!$B$3:$B$47</c:f>
              <c:numCache>
                <c:formatCode>0.0%</c:formatCode>
                <c:ptCount val="45"/>
                <c:pt idx="0">
                  <c:v>0.55742821473158555</c:v>
                </c:pt>
                <c:pt idx="1">
                  <c:v>0.54405594405594404</c:v>
                </c:pt>
                <c:pt idx="2">
                  <c:v>0.54055441478439425</c:v>
                </c:pt>
                <c:pt idx="3">
                  <c:v>0.54016620498614953</c:v>
                </c:pt>
                <c:pt idx="4">
                  <c:v>0.50154277699859751</c:v>
                </c:pt>
                <c:pt idx="5">
                  <c:v>0.49950396825396826</c:v>
                </c:pt>
                <c:pt idx="6">
                  <c:v>0.46846637188736329</c:v>
                </c:pt>
                <c:pt idx="7">
                  <c:v>0.44047963016469227</c:v>
                </c:pt>
                <c:pt idx="8">
                  <c:v>0.43266475644699143</c:v>
                </c:pt>
                <c:pt idx="9">
                  <c:v>0.41520773451789916</c:v>
                </c:pt>
                <c:pt idx="10">
                  <c:v>0.40313504823151125</c:v>
                </c:pt>
                <c:pt idx="11">
                  <c:v>0.4014014014014014</c:v>
                </c:pt>
                <c:pt idx="12">
                  <c:v>0.38464646464646463</c:v>
                </c:pt>
                <c:pt idx="13">
                  <c:v>0.38365921787709495</c:v>
                </c:pt>
                <c:pt idx="14">
                  <c:v>0.36905487804878051</c:v>
                </c:pt>
                <c:pt idx="15">
                  <c:v>0.35237173281703776</c:v>
                </c:pt>
                <c:pt idx="16">
                  <c:v>0.34663980187214039</c:v>
                </c:pt>
                <c:pt idx="17">
                  <c:v>0.34387895460797802</c:v>
                </c:pt>
                <c:pt idx="18">
                  <c:v>0.34361505243676743</c:v>
                </c:pt>
                <c:pt idx="19">
                  <c:v>0.33574879227053139</c:v>
                </c:pt>
                <c:pt idx="20">
                  <c:v>0.32449725776965266</c:v>
                </c:pt>
                <c:pt idx="21">
                  <c:v>0.31948387096774195</c:v>
                </c:pt>
                <c:pt idx="22">
                  <c:v>0.31564532694282782</c:v>
                </c:pt>
                <c:pt idx="23">
                  <c:v>0.31515962006652265</c:v>
                </c:pt>
                <c:pt idx="24">
                  <c:v>0.27741142282329273</c:v>
                </c:pt>
                <c:pt idx="25">
                  <c:v>0.27450148493848114</c:v>
                </c:pt>
                <c:pt idx="26">
                  <c:v>0.26594098245865311</c:v>
                </c:pt>
                <c:pt idx="27">
                  <c:v>0.26343847179031543</c:v>
                </c:pt>
                <c:pt idx="28">
                  <c:v>0.25237957888664553</c:v>
                </c:pt>
                <c:pt idx="29">
                  <c:v>0.25057339449541283</c:v>
                </c:pt>
                <c:pt idx="30">
                  <c:v>0.24666442426280974</c:v>
                </c:pt>
                <c:pt idx="31">
                  <c:v>0.24602479028421184</c:v>
                </c:pt>
                <c:pt idx="32">
                  <c:v>0.23881728582259287</c:v>
                </c:pt>
                <c:pt idx="33">
                  <c:v>0.23282340311325819</c:v>
                </c:pt>
                <c:pt idx="34">
                  <c:v>0.22758695770507867</c:v>
                </c:pt>
                <c:pt idx="35">
                  <c:v>0.22017181037225581</c:v>
                </c:pt>
                <c:pt idx="36">
                  <c:v>0.21892596016471971</c:v>
                </c:pt>
                <c:pt idx="37">
                  <c:v>0.21838698971125126</c:v>
                </c:pt>
                <c:pt idx="38">
                  <c:v>0.2086832177193623</c:v>
                </c:pt>
                <c:pt idx="39">
                  <c:v>0.20258319017624229</c:v>
                </c:pt>
                <c:pt idx="40">
                  <c:v>0.19478436343880165</c:v>
                </c:pt>
                <c:pt idx="41">
                  <c:v>0.18301454961582475</c:v>
                </c:pt>
                <c:pt idx="42">
                  <c:v>0.16844349680170576</c:v>
                </c:pt>
                <c:pt idx="43">
                  <c:v>0.10253603357051633</c:v>
                </c:pt>
                <c:pt idx="44">
                  <c:v>9.6571733080703423E-2</c:v>
                </c:pt>
              </c:numCache>
            </c:numRef>
          </c:val>
          <c:extLst>
            <c:ext xmlns:c16="http://schemas.microsoft.com/office/drawing/2014/chart" uri="{C3380CC4-5D6E-409C-BE32-E72D297353CC}">
              <c16:uniqueId val="{00000000-43C5-4E21-9B0F-0B8BAD130D6E}"/>
            </c:ext>
          </c:extLst>
        </c:ser>
        <c:dLbls>
          <c:showLegendKey val="0"/>
          <c:showVal val="0"/>
          <c:showCatName val="0"/>
          <c:showSerName val="0"/>
          <c:showPercent val="0"/>
          <c:showBubbleSize val="0"/>
        </c:dLbls>
        <c:gapWidth val="219"/>
        <c:overlap val="-27"/>
        <c:axId val="740387584"/>
        <c:axId val="749978736"/>
      </c:barChart>
      <c:catAx>
        <c:axId val="74038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9978736"/>
        <c:crosses val="autoZero"/>
        <c:auto val="1"/>
        <c:lblAlgn val="ctr"/>
        <c:lblOffset val="100"/>
        <c:noMultiLvlLbl val="0"/>
      </c:catAx>
      <c:valAx>
        <c:axId val="74997873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038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47217997343354E-2"/>
          <c:y val="3.4263218497893308E-2"/>
          <c:w val="0.933722309370704"/>
          <c:h val="0.79224870672087866"/>
        </c:manualLayout>
      </c:layout>
      <c:barChart>
        <c:barDir val="col"/>
        <c:grouping val="clustered"/>
        <c:varyColors val="0"/>
        <c:dLbls>
          <c:showLegendKey val="0"/>
          <c:showVal val="0"/>
          <c:showCatName val="0"/>
          <c:showSerName val="0"/>
          <c:showPercent val="0"/>
          <c:showBubbleSize val="0"/>
        </c:dLbls>
        <c:gapWidth val="219"/>
        <c:overlap val="-27"/>
        <c:axId val="740387584"/>
        <c:axId val="749978736"/>
      </c:barChart>
      <c:catAx>
        <c:axId val="74038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9978736"/>
        <c:crosses val="autoZero"/>
        <c:auto val="1"/>
        <c:lblAlgn val="ctr"/>
        <c:lblOffset val="100"/>
        <c:noMultiLvlLbl val="0"/>
      </c:catAx>
      <c:valAx>
        <c:axId val="74997873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038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8B87-424A-B7A1-23CA79CE6C05}"/>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8B87-424A-B7A1-23CA79CE6C05}"/>
              </c:ext>
            </c:extLst>
          </c:dPt>
          <c:dPt>
            <c:idx val="2"/>
            <c:invertIfNegative val="0"/>
            <c:bubble3D val="0"/>
            <c:spPr>
              <a:solidFill>
                <a:schemeClr val="tx2"/>
              </a:solidFill>
              <a:ln>
                <a:noFill/>
              </a:ln>
              <a:effectLst/>
            </c:spPr>
            <c:extLst>
              <c:ext xmlns:c16="http://schemas.microsoft.com/office/drawing/2014/chart" uri="{C3380CC4-5D6E-409C-BE32-E72D297353CC}">
                <c16:uniqueId val="{00000004-8B87-424A-B7A1-23CA79CE6C05}"/>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7-8B87-424A-B7A1-23CA79CE6C05}"/>
              </c:ext>
            </c:extLst>
          </c:dPt>
          <c:dPt>
            <c:idx val="4"/>
            <c:invertIfNegative val="0"/>
            <c:bubble3D val="0"/>
            <c:spPr>
              <a:solidFill>
                <a:schemeClr val="tx2"/>
              </a:solidFill>
              <a:ln>
                <a:noFill/>
              </a:ln>
              <a:effectLst/>
            </c:spPr>
            <c:extLst>
              <c:ext xmlns:c16="http://schemas.microsoft.com/office/drawing/2014/chart" uri="{C3380CC4-5D6E-409C-BE32-E72D297353CC}">
                <c16:uniqueId val="{00000005-8B87-424A-B7A1-23CA79CE6C05}"/>
              </c:ext>
            </c:extLst>
          </c:dPt>
          <c:dPt>
            <c:idx val="5"/>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A-B2B1-44B0-A382-DE037524FE85}"/>
              </c:ext>
            </c:extLst>
          </c:dPt>
          <c:dPt>
            <c:idx val="6"/>
            <c:invertIfNegative val="0"/>
            <c:bubble3D val="0"/>
            <c:spPr>
              <a:solidFill>
                <a:schemeClr val="tx2"/>
              </a:solidFill>
              <a:ln>
                <a:noFill/>
              </a:ln>
              <a:effectLst/>
            </c:spPr>
            <c:extLst>
              <c:ext xmlns:c16="http://schemas.microsoft.com/office/drawing/2014/chart" uri="{C3380CC4-5D6E-409C-BE32-E72D297353CC}">
                <c16:uniqueId val="{0000000B-B2B1-44B0-A382-DE037524FE8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#,##0</c:formatCode>
                <c:ptCount val="7"/>
                <c:pt idx="0">
                  <c:v>1721</c:v>
                </c:pt>
                <c:pt idx="1">
                  <c:v>1967</c:v>
                </c:pt>
                <c:pt idx="2">
                  <c:v>2216</c:v>
                </c:pt>
                <c:pt idx="3">
                  <c:v>2209</c:v>
                </c:pt>
                <c:pt idx="4">
                  <c:v>2079</c:v>
                </c:pt>
                <c:pt idx="5">
                  <c:v>1737</c:v>
                </c:pt>
                <c:pt idx="6">
                  <c:v>1769</c:v>
                </c:pt>
              </c:numCache>
            </c:numRef>
          </c:val>
          <c:extLst>
            <c:ext xmlns:c16="http://schemas.microsoft.com/office/drawing/2014/chart" uri="{C3380CC4-5D6E-409C-BE32-E72D297353CC}">
              <c16:uniqueId val="{00000000-8B87-424A-B7A1-23CA79CE6C05}"/>
            </c:ext>
          </c:extLst>
        </c:ser>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2500"/>
          <c:min val="0"/>
        </c:scaling>
        <c:delete val="0"/>
        <c:axPos val="l"/>
        <c:majorGridlines>
          <c:spPr>
            <a:ln w="6350" cap="flat" cmpd="sng" algn="ctr">
              <a:solidFill>
                <a:schemeClr val="bg1">
                  <a:lumMod val="95000"/>
                  <a:alpha val="50000"/>
                </a:schemeClr>
              </a:solidFill>
              <a:round/>
            </a:ln>
            <a:effectLst/>
          </c:spPr>
        </c:majorGridlines>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643702576"/>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67231010833716"/>
          <c:y val="4.8610609852197617E-2"/>
          <c:w val="0.90918968009433598"/>
          <c:h val="0.8368795988728065"/>
        </c:manualLayout>
      </c:layout>
      <c:lineChart>
        <c:grouping val="standard"/>
        <c:varyColors val="0"/>
        <c:ser>
          <c:idx val="0"/>
          <c:order val="0"/>
          <c:tx>
            <c:strRef>
              <c:f>Sheet1!$B$1</c:f>
              <c:strCache>
                <c:ptCount val="1"/>
                <c:pt idx="0">
                  <c:v>Dual Credit Enrollment</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dLbls>
            <c:dLbl>
              <c:idx val="0"/>
              <c:tx>
                <c:rich>
                  <a:bodyPr/>
                  <a:lstStyle/>
                  <a:p>
                    <a:r>
                      <a:rPr lang="en-US"/>
                      <a:t>$</a:t>
                    </a:r>
                    <a:fld id="{81F29EB7-69AB-4D85-B93E-1346CF07343B}"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87-4AB6-AD10-7EA01C86B0EE}"/>
                </c:ext>
              </c:extLst>
            </c:dLbl>
            <c:dLbl>
              <c:idx val="1"/>
              <c:layout>
                <c:manualLayout>
                  <c:x val="-4.1498336635987391E-2"/>
                  <c:y val="-7.4833323460261336E-2"/>
                </c:manualLayout>
              </c:layout>
              <c:tx>
                <c:rich>
                  <a:bodyPr/>
                  <a:lstStyle/>
                  <a:p>
                    <a:r>
                      <a:rPr lang="en-US"/>
                      <a:t>$</a:t>
                    </a:r>
                    <a:fld id="{9C2AEA56-6D29-4C99-B665-8AF3B9507EC6}"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87-4AB6-AD10-7EA01C86B0EE}"/>
                </c:ext>
              </c:extLst>
            </c:dLbl>
            <c:dLbl>
              <c:idx val="2"/>
              <c:layout>
                <c:manualLayout>
                  <c:x val="-8.414268532238732E-2"/>
                  <c:y val="-0.15805436096914077"/>
                </c:manualLayout>
              </c:layout>
              <c:tx>
                <c:rich>
                  <a:bodyPr/>
                  <a:lstStyle/>
                  <a:p>
                    <a:r>
                      <a:rPr lang="en-US" dirty="0"/>
                      <a:t>$</a:t>
                    </a:r>
                    <a:fld id="{33EC8624-B9DA-471F-AC69-58A599D00854}"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87-4AB6-AD10-7EA01C86B0EE}"/>
                </c:ext>
              </c:extLst>
            </c:dLbl>
            <c:dLbl>
              <c:idx val="3"/>
              <c:layout>
                <c:manualLayout>
                  <c:x val="-6.7362138987225317E-2"/>
                  <c:y val="-0.13592706404869301"/>
                </c:manualLayout>
              </c:layout>
              <c:tx>
                <c:rich>
                  <a:bodyPr/>
                  <a:lstStyle/>
                  <a:p>
                    <a:r>
                      <a:rPr lang="en-US"/>
                      <a:t>$</a:t>
                    </a:r>
                    <a:fld id="{20B2CBFA-3434-4130-8651-8CDF7C98D029}"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87-4AB6-AD10-7EA01C86B0EE}"/>
                </c:ext>
              </c:extLst>
            </c:dLbl>
            <c:dLbl>
              <c:idx val="4"/>
              <c:layout>
                <c:manualLayout>
                  <c:x val="-7.2817365626983793E-2"/>
                  <c:y val="-9.8972238082745634E-2"/>
                </c:manualLayout>
              </c:layout>
              <c:tx>
                <c:rich>
                  <a:bodyPr/>
                  <a:lstStyle/>
                  <a:p>
                    <a:r>
                      <a:rPr lang="en-US"/>
                      <a:t>$</a:t>
                    </a:r>
                    <a:fld id="{28BA8A8A-F141-454C-8415-9C32F5AE806D}"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B87-4AB6-AD10-7EA01C86B0EE}"/>
                </c:ext>
              </c:extLst>
            </c:dLbl>
            <c:dLbl>
              <c:idx val="5"/>
              <c:layout>
                <c:manualLayout>
                  <c:x val="-7.1055209240810879E-2"/>
                  <c:y val="-7.7888085159976153E-2"/>
                </c:manualLayout>
              </c:layout>
              <c:tx>
                <c:rich>
                  <a:bodyPr/>
                  <a:lstStyle/>
                  <a:p>
                    <a:r>
                      <a:rPr lang="en-US" dirty="0"/>
                      <a:t>$</a:t>
                    </a:r>
                    <a:fld id="{F8F0FED4-09A8-43EE-A45C-B80C5F66C06B}"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4E-42D8-822D-DFE56FCE6009}"/>
                </c:ext>
              </c:extLst>
            </c:dLbl>
            <c:dLbl>
              <c:idx val="6"/>
              <c:layout>
                <c:manualLayout>
                  <c:x val="-0.11058452051742182"/>
                  <c:y val="-9.8972113632256775E-2"/>
                </c:manualLayout>
              </c:layout>
              <c:tx>
                <c:rich>
                  <a:bodyPr/>
                  <a:lstStyle/>
                  <a:p>
                    <a:r>
                      <a:rPr lang="en-US" dirty="0"/>
                      <a:t>$</a:t>
                    </a:r>
                    <a:fld id="{4F34DE9F-250D-40CA-AE13-589C9533A278}"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layout>
                    <c:manualLayout>
                      <c:w val="0.11891288174583664"/>
                      <c:h val="6.726698263816118E-2"/>
                    </c:manualLayout>
                  </c15:layout>
                  <c15:dlblFieldTable/>
                  <c15:showDataLabelsRange val="0"/>
                </c:ext>
                <c:ext xmlns:c16="http://schemas.microsoft.com/office/drawing/2014/chart" uri="{C3380CC4-5D6E-409C-BE32-E72D297353CC}">
                  <c16:uniqueId val="{00000005-5B87-4AB6-AD10-7EA01C86B0EE}"/>
                </c:ext>
              </c:extLst>
            </c:dLbl>
            <c:dLbl>
              <c:idx val="7"/>
              <c:tx>
                <c:rich>
                  <a:bodyPr/>
                  <a:lstStyle/>
                  <a:p>
                    <a:r>
                      <a:rPr lang="en-US"/>
                      <a:t>$</a:t>
                    </a:r>
                    <a:fld id="{62C0D1DE-427C-4A16-A6CD-BA9AE9C714B5}"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34E-42D8-822D-DFE56FCE6009}"/>
                </c:ext>
              </c:extLst>
            </c:dLbl>
            <c:dLbl>
              <c:idx val="8"/>
              <c:layout>
                <c:manualLayout>
                  <c:x val="-4.7079233740498896E-2"/>
                  <c:y val="-0.10633746691483753"/>
                </c:manualLayout>
              </c:layout>
              <c:tx>
                <c:rich>
                  <a:bodyPr/>
                  <a:lstStyle/>
                  <a:p>
                    <a:r>
                      <a:rPr lang="en-US" dirty="0"/>
                      <a:t>$</a:t>
                    </a:r>
                    <a:fld id="{9532F517-2F71-458B-BB59-0652D0ABC5EB}"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34E-42D8-822D-DFE56FCE6009}"/>
                </c:ext>
              </c:extLst>
            </c:dLbl>
            <c:dLbl>
              <c:idx val="9"/>
              <c:tx>
                <c:rich>
                  <a:bodyPr/>
                  <a:lstStyle/>
                  <a:p>
                    <a:r>
                      <a:rPr lang="en-US"/>
                      <a:t>$</a:t>
                    </a:r>
                    <a:fld id="{233922C7-252C-4271-A311-630635FB5EF8}"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34E-42D8-822D-DFE56FCE600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7030A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c:formatCode>
                <c:ptCount val="10"/>
                <c:pt idx="0">
                  <c:v>370833</c:v>
                </c:pt>
                <c:pt idx="1">
                  <c:v>405842</c:v>
                </c:pt>
                <c:pt idx="2">
                  <c:v>447163</c:v>
                </c:pt>
                <c:pt idx="3">
                  <c:v>699703</c:v>
                </c:pt>
                <c:pt idx="4">
                  <c:v>1245059</c:v>
                </c:pt>
                <c:pt idx="5">
                  <c:v>1546059</c:v>
                </c:pt>
                <c:pt idx="6">
                  <c:v>1816102</c:v>
                </c:pt>
                <c:pt idx="7">
                  <c:v>1978220</c:v>
                </c:pt>
                <c:pt idx="8">
                  <c:v>1588136</c:v>
                </c:pt>
                <c:pt idx="9">
                  <c:v>1457985</c:v>
                </c:pt>
              </c:numCache>
            </c:numRef>
          </c:val>
          <c:smooth val="0"/>
          <c:extLst>
            <c:ext xmlns:c16="http://schemas.microsoft.com/office/drawing/2014/chart" uri="{C3380CC4-5D6E-409C-BE32-E72D297353CC}">
              <c16:uniqueId val="{00000006-5B87-4AB6-AD10-7EA01C86B0EE}"/>
            </c:ext>
          </c:extLst>
        </c:ser>
        <c:dLbls>
          <c:showLegendKey val="0"/>
          <c:showVal val="0"/>
          <c:showCatName val="0"/>
          <c:showSerName val="0"/>
          <c:showPercent val="0"/>
          <c:showBubbleSize val="0"/>
        </c:dLbls>
        <c:marker val="1"/>
        <c:smooth val="0"/>
        <c:axId val="218116240"/>
        <c:axId val="218119984"/>
      </c:lineChart>
      <c:catAx>
        <c:axId val="21811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accent2">
                    <a:lumMod val="75000"/>
                  </a:schemeClr>
                </a:solidFill>
                <a:latin typeface="+mn-lt"/>
                <a:ea typeface="+mn-ea"/>
                <a:cs typeface="+mn-cs"/>
              </a:defRPr>
            </a:pPr>
            <a:endParaRPr lang="en-US"/>
          </a:p>
        </c:txPr>
        <c:crossAx val="218119984"/>
        <c:crosses val="autoZero"/>
        <c:auto val="1"/>
        <c:lblAlgn val="ctr"/>
        <c:lblOffset val="100"/>
        <c:noMultiLvlLbl val="0"/>
      </c:catAx>
      <c:valAx>
        <c:axId val="218119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accent2">
                    <a:lumMod val="75000"/>
                  </a:schemeClr>
                </a:solidFill>
                <a:latin typeface="+mn-lt"/>
                <a:ea typeface="+mn-ea"/>
                <a:cs typeface="+mn-cs"/>
              </a:defRPr>
            </a:pPr>
            <a:endParaRPr lang="en-US"/>
          </a:p>
        </c:txPr>
        <c:crossAx val="218116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China Spring</c:v>
                </c:pt>
                <c:pt idx="1">
                  <c:v>Lorena</c:v>
                </c:pt>
                <c:pt idx="2">
                  <c:v>Robinson</c:v>
                </c:pt>
                <c:pt idx="3">
                  <c:v>West</c:v>
                </c:pt>
              </c:strCache>
            </c:strRef>
          </c:cat>
          <c:val>
            <c:numRef>
              <c:f>Sheet1!$B$2:$B$5</c:f>
              <c:numCache>
                <c:formatCode>General</c:formatCode>
                <c:ptCount val="4"/>
                <c:pt idx="0">
                  <c:v>178</c:v>
                </c:pt>
                <c:pt idx="1">
                  <c:v>70</c:v>
                </c:pt>
                <c:pt idx="2">
                  <c:v>89</c:v>
                </c:pt>
                <c:pt idx="3">
                  <c:v>82</c:v>
                </c:pt>
              </c:numCache>
            </c:numRef>
          </c:val>
          <c:extLst>
            <c:ext xmlns:c16="http://schemas.microsoft.com/office/drawing/2014/chart" uri="{C3380CC4-5D6E-409C-BE32-E72D297353CC}">
              <c16:uniqueId val="{00000000-DEDA-4A33-8F61-3E8905DF4C8F}"/>
            </c:ext>
          </c:extLst>
        </c:ser>
        <c:ser>
          <c:idx val="1"/>
          <c:order val="1"/>
          <c:tx>
            <c:strRef>
              <c:f>Sheet1!$C$1</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China Spring</c:v>
                </c:pt>
                <c:pt idx="1">
                  <c:v>Lorena</c:v>
                </c:pt>
                <c:pt idx="2">
                  <c:v>Robinson</c:v>
                </c:pt>
                <c:pt idx="3">
                  <c:v>West</c:v>
                </c:pt>
              </c:strCache>
            </c:strRef>
          </c:cat>
          <c:val>
            <c:numRef>
              <c:f>Sheet1!$C$2:$C$5</c:f>
              <c:numCache>
                <c:formatCode>General</c:formatCode>
                <c:ptCount val="4"/>
                <c:pt idx="0">
                  <c:v>173</c:v>
                </c:pt>
                <c:pt idx="1">
                  <c:v>79</c:v>
                </c:pt>
                <c:pt idx="2">
                  <c:v>87</c:v>
                </c:pt>
                <c:pt idx="3">
                  <c:v>84</c:v>
                </c:pt>
              </c:numCache>
            </c:numRef>
          </c:val>
          <c:extLst>
            <c:ext xmlns:c16="http://schemas.microsoft.com/office/drawing/2014/chart" uri="{C3380CC4-5D6E-409C-BE32-E72D297353CC}">
              <c16:uniqueId val="{00000001-DEDA-4A33-8F61-3E8905DF4C8F}"/>
            </c:ext>
          </c:extLst>
        </c:ser>
        <c:ser>
          <c:idx val="2"/>
          <c:order val="2"/>
          <c:tx>
            <c:strRef>
              <c:f>Sheet1!$D$1</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China Spring</c:v>
                </c:pt>
                <c:pt idx="1">
                  <c:v>Lorena</c:v>
                </c:pt>
                <c:pt idx="2">
                  <c:v>Robinson</c:v>
                </c:pt>
                <c:pt idx="3">
                  <c:v>West</c:v>
                </c:pt>
              </c:strCache>
            </c:strRef>
          </c:cat>
          <c:val>
            <c:numRef>
              <c:f>Sheet1!$D$2:$D$5</c:f>
              <c:numCache>
                <c:formatCode>General</c:formatCode>
                <c:ptCount val="4"/>
                <c:pt idx="0">
                  <c:v>168</c:v>
                </c:pt>
                <c:pt idx="1">
                  <c:v>74</c:v>
                </c:pt>
                <c:pt idx="2">
                  <c:v>92</c:v>
                </c:pt>
                <c:pt idx="3">
                  <c:v>82</c:v>
                </c:pt>
              </c:numCache>
            </c:numRef>
          </c:val>
          <c:extLst>
            <c:ext xmlns:c16="http://schemas.microsoft.com/office/drawing/2014/chart" uri="{C3380CC4-5D6E-409C-BE32-E72D297353CC}">
              <c16:uniqueId val="{00000002-DEDA-4A33-8F61-3E8905DF4C8F}"/>
            </c:ext>
          </c:extLst>
        </c:ser>
        <c:dLbls>
          <c:showLegendKey val="0"/>
          <c:showVal val="0"/>
          <c:showCatName val="0"/>
          <c:showSerName val="0"/>
          <c:showPercent val="0"/>
          <c:showBubbleSize val="0"/>
        </c:dLbls>
        <c:gapWidth val="219"/>
        <c:overlap val="-27"/>
        <c:axId val="86986079"/>
        <c:axId val="574768927"/>
      </c:barChart>
      <c:catAx>
        <c:axId val="8698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74768927"/>
        <c:crosses val="autoZero"/>
        <c:auto val="1"/>
        <c:lblAlgn val="ctr"/>
        <c:lblOffset val="100"/>
        <c:noMultiLvlLbl val="0"/>
      </c:catAx>
      <c:valAx>
        <c:axId val="574768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986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27702012703423E-2"/>
          <c:y val="1.8581569244993955E-2"/>
          <c:w val="0.9220742650626842"/>
          <c:h val="0.8935393621748668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8B87-424A-B7A1-23CA79CE6C05}"/>
              </c:ext>
            </c:extLst>
          </c:dPt>
          <c:dPt>
            <c:idx val="1"/>
            <c:invertIfNegative val="0"/>
            <c:bubble3D val="0"/>
            <c:spPr>
              <a:solidFill>
                <a:schemeClr val="tx2"/>
              </a:solidFill>
              <a:ln>
                <a:noFill/>
              </a:ln>
              <a:effectLst/>
            </c:spPr>
            <c:extLst>
              <c:ext xmlns:c16="http://schemas.microsoft.com/office/drawing/2014/chart" uri="{C3380CC4-5D6E-409C-BE32-E72D297353CC}">
                <c16:uniqueId val="{00000006-8B87-424A-B7A1-23CA79CE6C05}"/>
              </c:ext>
            </c:extLst>
          </c:dPt>
          <c:dPt>
            <c:idx val="2"/>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4-8B87-424A-B7A1-23CA79CE6C05}"/>
              </c:ext>
            </c:extLst>
          </c:dPt>
          <c:dPt>
            <c:idx val="3"/>
            <c:invertIfNegative val="0"/>
            <c:bubble3D val="0"/>
            <c:spPr>
              <a:solidFill>
                <a:schemeClr val="tx2"/>
              </a:solidFill>
              <a:ln>
                <a:noFill/>
              </a:ln>
              <a:effectLst/>
            </c:spPr>
            <c:extLst>
              <c:ext xmlns:c16="http://schemas.microsoft.com/office/drawing/2014/chart" uri="{C3380CC4-5D6E-409C-BE32-E72D297353CC}">
                <c16:uniqueId val="{00000007-8B87-424A-B7A1-23CA79CE6C0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China Spring</c:v>
                </c:pt>
                <c:pt idx="1">
                  <c:v>Lorena</c:v>
                </c:pt>
                <c:pt idx="2">
                  <c:v>Robinson</c:v>
                </c:pt>
                <c:pt idx="3">
                  <c:v>West</c:v>
                </c:pt>
              </c:strCache>
            </c:strRef>
          </c:cat>
          <c:val>
            <c:numRef>
              <c:f>Sheet1!$B$2:$B$5</c:f>
              <c:numCache>
                <c:formatCode>#,##0</c:formatCode>
                <c:ptCount val="4"/>
                <c:pt idx="0">
                  <c:v>5</c:v>
                </c:pt>
                <c:pt idx="1">
                  <c:v>4</c:v>
                </c:pt>
                <c:pt idx="2">
                  <c:v>8</c:v>
                </c:pt>
                <c:pt idx="3">
                  <c:v>18</c:v>
                </c:pt>
              </c:numCache>
            </c:numRef>
          </c:val>
          <c:extLst>
            <c:ext xmlns:c16="http://schemas.microsoft.com/office/drawing/2014/chart" uri="{C3380CC4-5D6E-409C-BE32-E72D297353CC}">
              <c16:uniqueId val="{00000000-8B87-424A-B7A1-23CA79CE6C05}"/>
            </c:ext>
          </c:extLst>
        </c:ser>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1200" b="1" i="0" u="none" strike="noStrike" kern="1200" baseline="0">
                <a:solidFill>
                  <a:schemeClr val="tx2">
                    <a:lumMod val="40000"/>
                    <a:lumOff val="60000"/>
                  </a:schemeClr>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30"/>
          <c:min val="0"/>
        </c:scaling>
        <c:delete val="0"/>
        <c:axPos val="l"/>
        <c:majorGridlines>
          <c:spPr>
            <a:ln w="6350" cap="flat" cmpd="sng" algn="ctr">
              <a:solidFill>
                <a:schemeClr val="bg1">
                  <a:lumMod val="95000"/>
                  <a:alpha val="50000"/>
                </a:schemeClr>
              </a:solidFill>
              <a:round/>
            </a:ln>
            <a:effectLst/>
          </c:spPr>
        </c:majorGridlines>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1" i="1" u="none" strike="noStrike" kern="1200" baseline="0">
                <a:solidFill>
                  <a:schemeClr val="tx2">
                    <a:lumMod val="40000"/>
                    <a:lumOff val="60000"/>
                  </a:schemeClr>
                </a:solidFill>
                <a:latin typeface="+mn-lt"/>
                <a:ea typeface="+mn-ea"/>
                <a:cs typeface="+mn-cs"/>
              </a:defRPr>
            </a:pPr>
            <a:endParaRPr lang="en-US"/>
          </a:p>
        </c:txPr>
        <c:crossAx val="643702576"/>
        <c:crosses val="autoZero"/>
        <c:crossBetween val="between"/>
        <c:majorUnit val="10"/>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9/28/2022</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9/28/2022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dirty="0"/>
          </a:p>
        </p:txBody>
      </p:sp>
    </p:spTree>
    <p:extLst>
      <p:ext uri="{BB962C8B-B14F-4D97-AF65-F5344CB8AC3E}">
        <p14:creationId xmlns:p14="http://schemas.microsoft.com/office/powerpoint/2010/main" val="27355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dirty="0"/>
          </a:p>
        </p:txBody>
      </p:sp>
    </p:spTree>
    <p:extLst>
      <p:ext uri="{BB962C8B-B14F-4D97-AF65-F5344CB8AC3E}">
        <p14:creationId xmlns:p14="http://schemas.microsoft.com/office/powerpoint/2010/main" val="381569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Dual Enrollment </a:t>
            </a:r>
            <a:r>
              <a:rPr lang="en-US" i="1" dirty="0" err="1"/>
              <a:t>PlayBook</a:t>
            </a:r>
            <a:r>
              <a:rPr lang="en-US" i="1" dirty="0"/>
              <a:t>:  A Guide to Equitable Acceleration for Students</a:t>
            </a:r>
          </a:p>
          <a:p>
            <a:r>
              <a:rPr lang="en-US" dirty="0"/>
              <a:t>The Aspen Institute:  College Excellence Program</a:t>
            </a:r>
          </a:p>
          <a:p>
            <a:r>
              <a:rPr lang="en-US" dirty="0"/>
              <a:t>The Aspen Institute:  Education &amp; Society Program</a:t>
            </a:r>
          </a:p>
          <a:p>
            <a:r>
              <a:rPr lang="en-US" dirty="0"/>
              <a:t>CCRC (Community College Research Center:  Teachers College, Columbia University</a:t>
            </a:r>
          </a:p>
          <a:p>
            <a:endParaRPr lang="en-US" dirty="0"/>
          </a:p>
          <a:p>
            <a:r>
              <a:rPr lang="en-US" sz="1400" b="1" dirty="0"/>
              <a:t>Five Principles to Advance Equity in High-Quality Dual Enrollment</a:t>
            </a:r>
          </a:p>
          <a:p>
            <a:pPr marL="285750" indent="-285750">
              <a:buAutoNum type="romanUcPeriod"/>
            </a:pPr>
            <a:r>
              <a:rPr lang="en-US" sz="1400" dirty="0"/>
              <a:t>Set a shared vision and goals that prioritize equity</a:t>
            </a:r>
          </a:p>
          <a:p>
            <a:pPr marL="285750" indent="-285750">
              <a:buAutoNum type="romanUcPeriod"/>
            </a:pPr>
            <a:r>
              <a:rPr lang="en-US" sz="1400" dirty="0"/>
              <a:t>Expand equitable access</a:t>
            </a:r>
          </a:p>
          <a:p>
            <a:pPr marL="285750" indent="-285750">
              <a:buAutoNum type="romanUcPeriod"/>
            </a:pPr>
            <a:r>
              <a:rPr lang="en-US" sz="1400" dirty="0"/>
              <a:t>Provide advising and supports that ensure equitable student outcomes</a:t>
            </a:r>
          </a:p>
          <a:p>
            <a:pPr marL="285750" indent="-285750">
              <a:buAutoNum type="romanUcPeriod"/>
            </a:pPr>
            <a:r>
              <a:rPr lang="en-US" sz="1400" dirty="0"/>
              <a:t>Provide high-quality instruction that builds students’ competence and confidence</a:t>
            </a:r>
          </a:p>
          <a:p>
            <a:pPr marL="285750" indent="-285750">
              <a:buAutoNum type="romanUcPeriod"/>
            </a:pPr>
            <a:r>
              <a:rPr lang="en-US" sz="1400" dirty="0"/>
              <a:t>Organize teams and develop relationships to maximize potential</a:t>
            </a:r>
          </a:p>
        </p:txBody>
      </p:sp>
      <p:sp>
        <p:nvSpPr>
          <p:cNvPr id="4" name="Slide Number Placeholder 3"/>
          <p:cNvSpPr>
            <a:spLocks noGrp="1"/>
          </p:cNvSpPr>
          <p:nvPr>
            <p:ph type="sldNum" sz="quarter" idx="5"/>
          </p:nvPr>
        </p:nvSpPr>
        <p:spPr/>
        <p:txBody>
          <a:bodyPr/>
          <a:lstStyle/>
          <a:p>
            <a:fld id="{0FBDF500-FE05-4D50-AB42-37EDEB80A66C}" type="slidenum">
              <a:rPr lang="en-US" smtClean="0"/>
              <a:t>3</a:t>
            </a:fld>
            <a:endParaRPr lang="en-US" dirty="0"/>
          </a:p>
        </p:txBody>
      </p:sp>
    </p:spTree>
    <p:extLst>
      <p:ext uri="{BB962C8B-B14F-4D97-AF65-F5344CB8AC3E}">
        <p14:creationId xmlns:p14="http://schemas.microsoft.com/office/powerpoint/2010/main" val="403214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dirty="0"/>
          </a:p>
        </p:txBody>
      </p:sp>
    </p:spTree>
    <p:extLst>
      <p:ext uri="{BB962C8B-B14F-4D97-AF65-F5344CB8AC3E}">
        <p14:creationId xmlns:p14="http://schemas.microsoft.com/office/powerpoint/2010/main" val="72239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6</a:t>
            </a:fld>
            <a:endParaRPr lang="en-US" dirty="0"/>
          </a:p>
        </p:txBody>
      </p:sp>
    </p:spTree>
    <p:extLst>
      <p:ext uri="{BB962C8B-B14F-4D97-AF65-F5344CB8AC3E}">
        <p14:creationId xmlns:p14="http://schemas.microsoft.com/office/powerpoint/2010/main" val="428430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dirty="0"/>
          </a:p>
        </p:txBody>
      </p:sp>
    </p:spTree>
    <p:extLst>
      <p:ext uri="{BB962C8B-B14F-4D97-AF65-F5344CB8AC3E}">
        <p14:creationId xmlns:p14="http://schemas.microsoft.com/office/powerpoint/2010/main" val="376632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22</a:t>
            </a:fld>
            <a:endParaRPr lang="en-US" dirty="0"/>
          </a:p>
        </p:txBody>
      </p:sp>
    </p:spTree>
    <p:extLst>
      <p:ext uri="{BB962C8B-B14F-4D97-AF65-F5344CB8AC3E}">
        <p14:creationId xmlns:p14="http://schemas.microsoft.com/office/powerpoint/2010/main" val="1054745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9/28/2022</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9/28/2022</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9/28/2022</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9/28/2022</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9/28/2022</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9/28/2022</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9/28/2022</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9/28/2022</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9/28/2022</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9/28/2022</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9/28/2022</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9/28/2022</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9/28/2022</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9/28/2022</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9/28/2022</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9/28/2022</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9/28/2022</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9/28/2022</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9/28/2022</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9/28/2022</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9/28/2022</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9/28/2022</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9/28/2022</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9/28/2022</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9/28/2022</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9/28/2022</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9/28/2022</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9/28/2022</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9/28/2022</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9/28/2022</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9/28/2022</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46.gi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G"/><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image" Target="../media/image60.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chart" Target="../charts/char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9.jpe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37.xml"/><Relationship Id="rId6" Type="http://schemas.openxmlformats.org/officeDocument/2006/relationships/image" Target="../media/image35.svg"/><Relationship Id="rId11" Type="http://schemas.openxmlformats.org/officeDocument/2006/relationships/image" Target="../media/image2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rmAutofit fontScale="90000"/>
          </a:bodyPr>
          <a:lstStyle/>
          <a:p>
            <a:r>
              <a:rPr lang="en-US" dirty="0"/>
              <a:t>Strengthening Partnerships</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5890438"/>
            <a:ext cx="9144000" cy="769588"/>
          </a:xfrm>
        </p:spPr>
        <p:txBody>
          <a:bodyPr>
            <a:normAutofit fontScale="77500" lnSpcReduction="20000"/>
          </a:bodyPr>
          <a:lstStyle/>
          <a:p>
            <a:r>
              <a:rPr lang="en-US" dirty="0"/>
              <a:t>Board to Board Conversations</a:t>
            </a:r>
          </a:p>
          <a:p>
            <a:r>
              <a:rPr lang="en-US" dirty="0"/>
              <a:t>September 29, 2022</a:t>
            </a:r>
          </a:p>
        </p:txBody>
      </p:sp>
      <p:pic>
        <p:nvPicPr>
          <p:cNvPr id="5" name="Picture 4">
            <a:extLst>
              <a:ext uri="{FF2B5EF4-FFF2-40B4-BE49-F238E27FC236}">
                <a16:creationId xmlns:a16="http://schemas.microsoft.com/office/drawing/2014/main" id="{8EF1BA75-9D51-4560-B585-2A2A65D703DF}"/>
              </a:ext>
            </a:extLst>
          </p:cNvPr>
          <p:cNvPicPr>
            <a:picLocks noChangeAspect="1"/>
          </p:cNvPicPr>
          <p:nvPr/>
        </p:nvPicPr>
        <p:blipFill>
          <a:blip r:embed="rId4"/>
          <a:stretch>
            <a:fillRect/>
          </a:stretch>
        </p:blipFill>
        <p:spPr>
          <a:xfrm>
            <a:off x="8138659" y="274951"/>
            <a:ext cx="2818099" cy="966593"/>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Dual Credit Enrollment</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Recent Trends</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a:normAutofit/>
          </a:bodyPr>
          <a:lstStyle/>
          <a:p>
            <a:r>
              <a:rPr lang="en-US" sz="1800" b="1" dirty="0"/>
              <a:t>Dual credit enrollment:</a:t>
            </a:r>
          </a:p>
          <a:p>
            <a:pPr marL="285750" indent="-285750">
              <a:buFont typeface="Arial" panose="020B0604020202020204" pitchFamily="34" charset="0"/>
              <a:buChar char="•"/>
            </a:pPr>
            <a:r>
              <a:rPr lang="en-US" sz="1800" b="1" dirty="0"/>
              <a:t>Peaked in Fall 2018 and Fall 2019.</a:t>
            </a:r>
          </a:p>
          <a:p>
            <a:pPr marL="285750" indent="-285750">
              <a:buFont typeface="Arial" panose="020B0604020202020204" pitchFamily="34" charset="0"/>
              <a:buChar char="•"/>
            </a:pPr>
            <a:r>
              <a:rPr lang="en-US" sz="1800" b="1" dirty="0"/>
              <a:t>Saw a reduction as a result of COVID.</a:t>
            </a:r>
          </a:p>
          <a:p>
            <a:pPr marL="285750" indent="-285750">
              <a:buFont typeface="Arial" panose="020B0604020202020204" pitchFamily="34" charset="0"/>
              <a:buChar char="•"/>
            </a:pPr>
            <a:r>
              <a:rPr lang="en-US" sz="1800" b="1" dirty="0"/>
              <a:t>Has leveled and seen a small increase.</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a:xfrm>
            <a:off x="6224784" y="1551880"/>
            <a:ext cx="5183188" cy="823912"/>
          </a:xfrm>
        </p:spPr>
        <p:txBody>
          <a:bodyPr/>
          <a:lstStyle/>
          <a:p>
            <a:r>
              <a:rPr lang="en-US" dirty="0"/>
              <a:t>Fall Semesters 2016-2022</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493655714"/>
              </p:ext>
            </p:extLst>
          </p:nvPr>
        </p:nvGraphicFramePr>
        <p:xfrm>
          <a:off x="6224784" y="2431243"/>
          <a:ext cx="5157787" cy="368776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a:lstStyle/>
          <a:p>
            <a:r>
              <a:rPr lang="en-US" dirty="0"/>
              <a:t>2022</a:t>
            </a:r>
          </a:p>
        </p:txBody>
      </p:sp>
      <p:pic>
        <p:nvPicPr>
          <p:cNvPr id="10" name="Picture 9">
            <a:extLst>
              <a:ext uri="{FF2B5EF4-FFF2-40B4-BE49-F238E27FC236}">
                <a16:creationId xmlns:a16="http://schemas.microsoft.com/office/drawing/2014/main" id="{08587A2C-083B-4ECB-A8FF-E00B409DB0EF}"/>
              </a:ext>
            </a:extLst>
          </p:cNvPr>
          <p:cNvPicPr>
            <a:picLocks noChangeAspect="1"/>
          </p:cNvPicPr>
          <p:nvPr/>
        </p:nvPicPr>
        <p:blipFill>
          <a:blip r:embed="rId4"/>
          <a:stretch>
            <a:fillRect/>
          </a:stretch>
        </p:blipFill>
        <p:spPr>
          <a:xfrm>
            <a:off x="10644778" y="147575"/>
            <a:ext cx="1475586" cy="506119"/>
          </a:xfrm>
          <a:prstGeom prst="rect">
            <a:avLst/>
          </a:prstGeom>
        </p:spPr>
      </p:pic>
    </p:spTree>
    <p:extLst>
      <p:ext uri="{BB962C8B-B14F-4D97-AF65-F5344CB8AC3E}">
        <p14:creationId xmlns:p14="http://schemas.microsoft.com/office/powerpoint/2010/main" val="3440486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0609854" cy="365125"/>
          </a:xfrm>
        </p:spPr>
        <p:txBody>
          <a:bodyPr/>
          <a:lstStyle/>
          <a:p>
            <a:r>
              <a:rPr lang="en-US" sz="2400" b="1" i="0" dirty="0">
                <a:latin typeface="Arial Black" panose="020B0A04020102020204" pitchFamily="34" charset="0"/>
              </a:rPr>
              <a:t>McLennan Community College Investment</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11</a:t>
            </a:fld>
            <a:endParaRPr lang="en-US" dirty="0"/>
          </a:p>
        </p:txBody>
      </p:sp>
      <p:pic>
        <p:nvPicPr>
          <p:cNvPr id="8" name="Picture 7">
            <a:extLst>
              <a:ext uri="{FF2B5EF4-FFF2-40B4-BE49-F238E27FC236}">
                <a16:creationId xmlns:a16="http://schemas.microsoft.com/office/drawing/2014/main" id="{7BAFDB79-395F-4001-9C9A-D7D88AB192A4}"/>
              </a:ext>
            </a:extLst>
          </p:cNvPr>
          <p:cNvPicPr>
            <a:picLocks noChangeAspect="1"/>
          </p:cNvPicPr>
          <p:nvPr/>
        </p:nvPicPr>
        <p:blipFill>
          <a:blip r:embed="rId2"/>
          <a:stretch>
            <a:fillRect/>
          </a:stretch>
        </p:blipFill>
        <p:spPr>
          <a:xfrm>
            <a:off x="9590722" y="6187538"/>
            <a:ext cx="1656518" cy="568177"/>
          </a:xfrm>
          <a:prstGeom prst="rect">
            <a:avLst/>
          </a:prstGeom>
        </p:spPr>
      </p:pic>
      <p:graphicFrame>
        <p:nvGraphicFramePr>
          <p:cNvPr id="9" name="Content Placeholder 10">
            <a:extLst>
              <a:ext uri="{FF2B5EF4-FFF2-40B4-BE49-F238E27FC236}">
                <a16:creationId xmlns:a16="http://schemas.microsoft.com/office/drawing/2014/main" id="{B513E1DD-84AD-42CC-B96B-7151D23C9758}"/>
              </a:ext>
            </a:extLst>
          </p:cNvPr>
          <p:cNvGraphicFramePr>
            <a:graphicFrameLocks/>
          </p:cNvGraphicFramePr>
          <p:nvPr>
            <p:extLst>
              <p:ext uri="{D42A27DB-BD31-4B8C-83A1-F6EECF244321}">
                <p14:modId xmlns:p14="http://schemas.microsoft.com/office/powerpoint/2010/main" val="1741246835"/>
              </p:ext>
            </p:extLst>
          </p:nvPr>
        </p:nvGraphicFramePr>
        <p:xfrm>
          <a:off x="844911" y="1259148"/>
          <a:ext cx="10253724" cy="4017662"/>
        </p:xfrm>
        <a:graphic>
          <a:graphicData uri="http://schemas.openxmlformats.org/drawingml/2006/chart">
            <c:chart xmlns:c="http://schemas.openxmlformats.org/drawingml/2006/chart" xmlns:r="http://schemas.openxmlformats.org/officeDocument/2006/relationships" r:id="rId3"/>
          </a:graphicData>
        </a:graphic>
      </p:graphicFrame>
      <p:sp>
        <p:nvSpPr>
          <p:cNvPr id="10" name="Up Arrow Callout 2">
            <a:extLst>
              <a:ext uri="{FF2B5EF4-FFF2-40B4-BE49-F238E27FC236}">
                <a16:creationId xmlns:a16="http://schemas.microsoft.com/office/drawing/2014/main" id="{607F5233-41D7-4D60-B1D8-4EC60C2307A4}"/>
              </a:ext>
            </a:extLst>
          </p:cNvPr>
          <p:cNvSpPr/>
          <p:nvPr/>
        </p:nvSpPr>
        <p:spPr>
          <a:xfrm>
            <a:off x="5004026" y="3486948"/>
            <a:ext cx="1666840" cy="1241571"/>
          </a:xfrm>
          <a:prstGeom prst="upArrowCallout">
            <a:avLst>
              <a:gd name="adj1" fmla="val 8171"/>
              <a:gd name="adj2" fmla="val 10017"/>
              <a:gd name="adj3" fmla="val 14104"/>
              <a:gd name="adj4" fmla="val 47150"/>
            </a:avLst>
          </a:prstGeom>
          <a:solidFill>
            <a:schemeClr val="accent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Tuition Reduction</a:t>
            </a:r>
          </a:p>
        </p:txBody>
      </p:sp>
      <p:sp>
        <p:nvSpPr>
          <p:cNvPr id="11" name="TextBox 10">
            <a:extLst>
              <a:ext uri="{FF2B5EF4-FFF2-40B4-BE49-F238E27FC236}">
                <a16:creationId xmlns:a16="http://schemas.microsoft.com/office/drawing/2014/main" id="{5FE00A34-E325-457D-A3DC-81494B735F8D}"/>
              </a:ext>
            </a:extLst>
          </p:cNvPr>
          <p:cNvSpPr txBox="1"/>
          <p:nvPr/>
        </p:nvSpPr>
        <p:spPr>
          <a:xfrm>
            <a:off x="998376" y="489202"/>
            <a:ext cx="9678140" cy="369332"/>
          </a:xfrm>
          <a:prstGeom prst="rect">
            <a:avLst/>
          </a:prstGeom>
          <a:noFill/>
        </p:spPr>
        <p:txBody>
          <a:bodyPr wrap="square" rtlCol="0">
            <a:spAutoFit/>
          </a:bodyPr>
          <a:lstStyle/>
          <a:p>
            <a:r>
              <a:rPr lang="en-US" b="1" dirty="0">
                <a:solidFill>
                  <a:srgbClr val="7030A0"/>
                </a:solidFill>
                <a:latin typeface="Arial Black" panose="020B0A04020102020204" pitchFamily="34" charset="0"/>
              </a:rPr>
              <a:t>Dual Credit Tuition Exemption  &amp; Tuition Reduction</a:t>
            </a:r>
          </a:p>
        </p:txBody>
      </p:sp>
    </p:spTree>
    <p:extLst>
      <p:ext uri="{BB962C8B-B14F-4D97-AF65-F5344CB8AC3E}">
        <p14:creationId xmlns:p14="http://schemas.microsoft.com/office/powerpoint/2010/main" val="164603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dkVer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dirty="0"/>
              <a:t>District Data</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normAutofit/>
          </a:bodyPr>
          <a:lstStyle/>
          <a:p>
            <a:r>
              <a:rPr lang="en-US" dirty="0"/>
              <a:t>China Spring</a:t>
            </a:r>
          </a:p>
          <a:p>
            <a:r>
              <a:rPr lang="en-US" dirty="0"/>
              <a:t>Lorena</a:t>
            </a:r>
          </a:p>
          <a:p>
            <a:r>
              <a:rPr lang="en-US" dirty="0"/>
              <a:t>Robinson</a:t>
            </a:r>
          </a:p>
          <a:p>
            <a:r>
              <a:rPr lang="en-US" dirty="0"/>
              <a:t>West</a:t>
            </a:r>
            <a:br>
              <a:rPr lang="en-US" dirty="0"/>
            </a:br>
            <a:endParaRPr lang="en-US" dirty="0"/>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2022</a:t>
            </a:r>
          </a:p>
        </p:txBody>
      </p:sp>
      <p:pic>
        <p:nvPicPr>
          <p:cNvPr id="10" name="Picture 9">
            <a:extLst>
              <a:ext uri="{FF2B5EF4-FFF2-40B4-BE49-F238E27FC236}">
                <a16:creationId xmlns:a16="http://schemas.microsoft.com/office/drawing/2014/main" id="{98CB91AB-FF2A-4410-A3F4-BF41FE27C7F1}"/>
              </a:ext>
            </a:extLst>
          </p:cNvPr>
          <p:cNvPicPr>
            <a:picLocks noChangeAspect="1"/>
          </p:cNvPicPr>
          <p:nvPr/>
        </p:nvPicPr>
        <p:blipFill>
          <a:blip r:embed="rId2"/>
          <a:stretch>
            <a:fillRect/>
          </a:stretch>
        </p:blipFill>
        <p:spPr>
          <a:xfrm>
            <a:off x="10676516" y="172463"/>
            <a:ext cx="1475586" cy="506119"/>
          </a:xfrm>
          <a:prstGeom prst="rect">
            <a:avLst/>
          </a:prstGeom>
        </p:spPr>
      </p:pic>
      <p:pic>
        <p:nvPicPr>
          <p:cNvPr id="22" name="Picture Placeholder 21">
            <a:extLst>
              <a:ext uri="{FF2B5EF4-FFF2-40B4-BE49-F238E27FC236}">
                <a16:creationId xmlns:a16="http://schemas.microsoft.com/office/drawing/2014/main" id="{C561C44D-7D24-4FD0-BED6-203469BF6384}"/>
              </a:ext>
            </a:extLst>
          </p:cNvPr>
          <p:cNvPicPr>
            <a:picLocks noGrp="1" noChangeAspect="1"/>
          </p:cNvPicPr>
          <p:nvPr>
            <p:ph type="pic" idx="1"/>
          </p:nvPr>
        </p:nvPicPr>
        <p:blipFill>
          <a:blip r:embed="rId3"/>
          <a:srcRect l="692" r="692"/>
          <a:stretch>
            <a:fillRect/>
          </a:stretch>
        </p:blipFill>
        <p:spPr/>
      </p:pic>
    </p:spTree>
    <p:extLst>
      <p:ext uri="{BB962C8B-B14F-4D97-AF65-F5344CB8AC3E}">
        <p14:creationId xmlns:p14="http://schemas.microsoft.com/office/powerpoint/2010/main" val="3198773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0609854" cy="365125"/>
          </a:xfrm>
        </p:spPr>
        <p:txBody>
          <a:bodyPr/>
          <a:lstStyle/>
          <a:p>
            <a:r>
              <a:rPr lang="en-US" sz="2400" b="1" i="0" dirty="0">
                <a:latin typeface="Arial Black" panose="020B0A04020102020204" pitchFamily="34" charset="0"/>
              </a:rPr>
              <a:t>Dual Credit Enrollment Trend</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13</a:t>
            </a:fld>
            <a:endParaRPr lang="en-US" dirty="0"/>
          </a:p>
        </p:txBody>
      </p:sp>
      <p:pic>
        <p:nvPicPr>
          <p:cNvPr id="8" name="Picture 7">
            <a:extLst>
              <a:ext uri="{FF2B5EF4-FFF2-40B4-BE49-F238E27FC236}">
                <a16:creationId xmlns:a16="http://schemas.microsoft.com/office/drawing/2014/main" id="{7BAFDB79-395F-4001-9C9A-D7D88AB192A4}"/>
              </a:ext>
            </a:extLst>
          </p:cNvPr>
          <p:cNvPicPr>
            <a:picLocks noChangeAspect="1"/>
          </p:cNvPicPr>
          <p:nvPr/>
        </p:nvPicPr>
        <p:blipFill>
          <a:blip r:embed="rId2"/>
          <a:stretch>
            <a:fillRect/>
          </a:stretch>
        </p:blipFill>
        <p:spPr>
          <a:xfrm>
            <a:off x="9614177" y="6086011"/>
            <a:ext cx="1656518" cy="568177"/>
          </a:xfrm>
          <a:prstGeom prst="rect">
            <a:avLst/>
          </a:prstGeom>
        </p:spPr>
      </p:pic>
      <p:graphicFrame>
        <p:nvGraphicFramePr>
          <p:cNvPr id="6" name="Chart 5">
            <a:extLst>
              <a:ext uri="{FF2B5EF4-FFF2-40B4-BE49-F238E27FC236}">
                <a16:creationId xmlns:a16="http://schemas.microsoft.com/office/drawing/2014/main" id="{C153D08F-9EA2-4977-86EE-9B1755A8A7F4}"/>
              </a:ext>
            </a:extLst>
          </p:cNvPr>
          <p:cNvGraphicFramePr/>
          <p:nvPr>
            <p:extLst>
              <p:ext uri="{D42A27DB-BD31-4B8C-83A1-F6EECF244321}">
                <p14:modId xmlns:p14="http://schemas.microsoft.com/office/powerpoint/2010/main" val="1971480364"/>
              </p:ext>
            </p:extLst>
          </p:nvPr>
        </p:nvGraphicFramePr>
        <p:xfrm>
          <a:off x="1721608" y="305337"/>
          <a:ext cx="8128000" cy="5159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768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Tuition Exemption</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14</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a:xfrm>
            <a:off x="928800" y="2369193"/>
            <a:ext cx="4311941" cy="823912"/>
          </a:xfrm>
        </p:spPr>
        <p:txBody>
          <a:bodyPr>
            <a:normAutofit fontScale="85000" lnSpcReduction="20000"/>
          </a:bodyPr>
          <a:lstStyle/>
          <a:p>
            <a:r>
              <a:rPr lang="en-US" sz="3000" dirty="0"/>
              <a:t>Percent of Enrolled</a:t>
            </a:r>
          </a:p>
          <a:p>
            <a:r>
              <a:rPr lang="en-US" sz="3000" dirty="0"/>
              <a:t>Dual Credit Students</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4003289"/>
            <a:ext cx="4894484" cy="914385"/>
          </a:xfrm>
        </p:spPr>
        <p:txBody>
          <a:bodyPr>
            <a:normAutofit/>
          </a:bodyPr>
          <a:lstStyle/>
          <a:p>
            <a:r>
              <a:rPr lang="en-US" sz="2500" b="1" dirty="0"/>
              <a:t>Fall Semester 2020</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922767961"/>
              </p:ext>
            </p:extLst>
          </p:nvPr>
        </p:nvGraphicFramePr>
        <p:xfrm>
          <a:off x="4320072" y="2295330"/>
          <a:ext cx="6597893" cy="4415721"/>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08587A2C-083B-4ECB-A8FF-E00B409DB0EF}"/>
              </a:ext>
            </a:extLst>
          </p:cNvPr>
          <p:cNvPicPr>
            <a:picLocks noChangeAspect="1"/>
          </p:cNvPicPr>
          <p:nvPr/>
        </p:nvPicPr>
        <p:blipFill>
          <a:blip r:embed="rId4"/>
          <a:stretch>
            <a:fillRect/>
          </a:stretch>
        </p:blipFill>
        <p:spPr>
          <a:xfrm>
            <a:off x="10644778" y="147575"/>
            <a:ext cx="1475586" cy="506119"/>
          </a:xfrm>
          <a:prstGeom prst="rect">
            <a:avLst/>
          </a:prstGeom>
        </p:spPr>
      </p:pic>
    </p:spTree>
    <p:extLst>
      <p:ext uri="{BB962C8B-B14F-4D97-AF65-F5344CB8AC3E}">
        <p14:creationId xmlns:p14="http://schemas.microsoft.com/office/powerpoint/2010/main" val="277977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dkVer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558759"/>
            <a:ext cx="3932237" cy="2390931"/>
          </a:xfrm>
        </p:spPr>
        <p:txBody>
          <a:bodyPr/>
          <a:lstStyle/>
          <a:p>
            <a:r>
              <a:rPr lang="en-US" dirty="0"/>
              <a:t>Progress</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0" y="3377020"/>
            <a:ext cx="3932237" cy="2439988"/>
          </a:xfrm>
        </p:spPr>
        <p:txBody>
          <a:bodyPr>
            <a:normAutofit/>
          </a:bodyPr>
          <a:lstStyle/>
          <a:p>
            <a:r>
              <a:rPr lang="en-US" dirty="0">
                <a:solidFill>
                  <a:schemeClr val="bg1"/>
                </a:solidFill>
              </a:rPr>
              <a:t>Dual Credit and More</a:t>
            </a:r>
            <a:br>
              <a:rPr lang="en-US" dirty="0"/>
            </a:br>
            <a:endParaRPr lang="en-US" dirty="0"/>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15</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2022</a:t>
            </a:r>
          </a:p>
        </p:txBody>
      </p:sp>
      <p:pic>
        <p:nvPicPr>
          <p:cNvPr id="10" name="Picture 9">
            <a:extLst>
              <a:ext uri="{FF2B5EF4-FFF2-40B4-BE49-F238E27FC236}">
                <a16:creationId xmlns:a16="http://schemas.microsoft.com/office/drawing/2014/main" id="{98CB91AB-FF2A-4410-A3F4-BF41FE27C7F1}"/>
              </a:ext>
            </a:extLst>
          </p:cNvPr>
          <p:cNvPicPr>
            <a:picLocks noChangeAspect="1"/>
          </p:cNvPicPr>
          <p:nvPr/>
        </p:nvPicPr>
        <p:blipFill>
          <a:blip r:embed="rId2"/>
          <a:stretch>
            <a:fillRect/>
          </a:stretch>
        </p:blipFill>
        <p:spPr>
          <a:xfrm>
            <a:off x="9554366" y="2666946"/>
            <a:ext cx="2366447" cy="811680"/>
          </a:xfrm>
          <a:prstGeom prst="rect">
            <a:avLst/>
          </a:prstGeom>
        </p:spPr>
      </p:pic>
      <p:pic>
        <p:nvPicPr>
          <p:cNvPr id="22" name="Picture Placeholder 21">
            <a:extLst>
              <a:ext uri="{FF2B5EF4-FFF2-40B4-BE49-F238E27FC236}">
                <a16:creationId xmlns:a16="http://schemas.microsoft.com/office/drawing/2014/main" id="{C561C44D-7D24-4FD0-BED6-203469BF6384}"/>
              </a:ext>
            </a:extLst>
          </p:cNvPr>
          <p:cNvPicPr>
            <a:picLocks noGrp="1" noChangeAspect="1"/>
          </p:cNvPicPr>
          <p:nvPr>
            <p:ph type="pic" idx="1"/>
          </p:nvPr>
        </p:nvPicPr>
        <p:blipFill rotWithShape="1">
          <a:blip r:embed="rId3"/>
          <a:srcRect t="-2667" b="2667"/>
          <a:stretch/>
        </p:blipFill>
        <p:spPr>
          <a:xfrm>
            <a:off x="6674692" y="1"/>
            <a:ext cx="2595236" cy="6857999"/>
          </a:xfrm>
          <a:ln w="50800">
            <a:solidFill>
              <a:schemeClr val="accent2">
                <a:lumMod val="50000"/>
              </a:schemeClr>
            </a:solidFill>
          </a:ln>
        </p:spPr>
      </p:pic>
    </p:spTree>
    <p:extLst>
      <p:ext uri="{BB962C8B-B14F-4D97-AF65-F5344CB8AC3E}">
        <p14:creationId xmlns:p14="http://schemas.microsoft.com/office/powerpoint/2010/main" val="283417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F3A3-C279-4885-BA59-27DBC05193ED}"/>
              </a:ext>
            </a:extLst>
          </p:cNvPr>
          <p:cNvSpPr>
            <a:spLocks noGrp="1"/>
          </p:cNvSpPr>
          <p:nvPr>
            <p:ph type="title"/>
          </p:nvPr>
        </p:nvSpPr>
        <p:spPr/>
        <p:txBody>
          <a:bodyPr/>
          <a:lstStyle/>
          <a:p>
            <a:r>
              <a:rPr lang="en-US" dirty="0"/>
              <a:t>Dual Credit Advances</a:t>
            </a:r>
          </a:p>
        </p:txBody>
      </p:sp>
      <p:sp>
        <p:nvSpPr>
          <p:cNvPr id="3" name="Content Placeholder 2">
            <a:extLst>
              <a:ext uri="{FF2B5EF4-FFF2-40B4-BE49-F238E27FC236}">
                <a16:creationId xmlns:a16="http://schemas.microsoft.com/office/drawing/2014/main" id="{D06904FD-723D-4261-840C-D82943EAE377}"/>
              </a:ext>
            </a:extLst>
          </p:cNvPr>
          <p:cNvSpPr>
            <a:spLocks noGrp="1"/>
          </p:cNvSpPr>
          <p:nvPr>
            <p:ph idx="1"/>
          </p:nvPr>
        </p:nvSpPr>
        <p:spPr>
          <a:xfrm>
            <a:off x="771020" y="2079125"/>
            <a:ext cx="10515600" cy="2994394"/>
          </a:xfrm>
        </p:spPr>
        <p:txBody>
          <a:bodyPr>
            <a:normAutofit/>
          </a:bodyPr>
          <a:lstStyle/>
          <a:p>
            <a:pPr marL="285750" indent="-285750">
              <a:buFont typeface="Arial" panose="020B0604020202020204" pitchFamily="34" charset="0"/>
              <a:buChar char="•"/>
            </a:pPr>
            <a:r>
              <a:rPr lang="en-US" sz="2200" dirty="0">
                <a:latin typeface="Arial Rounded MT Bold" panose="020F0704030504030204" pitchFamily="34" charset="0"/>
              </a:rPr>
              <a:t>Reduction of textbook cost</a:t>
            </a:r>
            <a:br>
              <a:rPr lang="en-US" sz="2200" dirty="0">
                <a:latin typeface="Arial Rounded MT Bold" panose="020F0704030504030204" pitchFamily="34" charset="0"/>
              </a:rPr>
            </a:br>
            <a:endParaRPr lang="en-US" sz="2200" dirty="0">
              <a:latin typeface="Arial Rounded MT Bold" panose="020F0704030504030204" pitchFamily="34" charset="0"/>
            </a:endParaRPr>
          </a:p>
          <a:p>
            <a:pPr marL="285750" indent="-285750">
              <a:buFont typeface="Arial" panose="020B0604020202020204" pitchFamily="34" charset="0"/>
              <a:buChar char="•"/>
            </a:pPr>
            <a:r>
              <a:rPr lang="en-US" sz="2200" dirty="0">
                <a:latin typeface="Arial Rounded MT Bold" panose="020F0704030504030204" pitchFamily="34" charset="0"/>
              </a:rPr>
              <a:t>Increased student support</a:t>
            </a:r>
            <a:br>
              <a:rPr lang="en-US" sz="2200" dirty="0">
                <a:latin typeface="Arial Rounded MT Bold" panose="020F0704030504030204" pitchFamily="34" charset="0"/>
              </a:rPr>
            </a:br>
            <a:endParaRPr lang="en-US" sz="2200" dirty="0">
              <a:latin typeface="Arial Rounded MT Bold" panose="020F0704030504030204" pitchFamily="34" charset="0"/>
            </a:endParaRPr>
          </a:p>
          <a:p>
            <a:pPr marL="285750" indent="-285750">
              <a:buFont typeface="Arial" panose="020B0604020202020204" pitchFamily="34" charset="0"/>
              <a:buChar char="•"/>
            </a:pPr>
            <a:r>
              <a:rPr lang="en-US" sz="2200" dirty="0">
                <a:latin typeface="Arial Rounded MT Bold" panose="020F0704030504030204" pitchFamily="34" charset="0"/>
              </a:rPr>
              <a:t>Degree plans aligned to high school semesters</a:t>
            </a:r>
            <a:br>
              <a:rPr lang="en-US" sz="2200" dirty="0">
                <a:latin typeface="Arial Rounded MT Bold" panose="020F0704030504030204" pitchFamily="34" charset="0"/>
              </a:rPr>
            </a:br>
            <a:endParaRPr lang="en-US" sz="2200" dirty="0">
              <a:latin typeface="Arial Rounded MT Bold" panose="020F0704030504030204" pitchFamily="34" charset="0"/>
            </a:endParaRPr>
          </a:p>
          <a:p>
            <a:pPr marL="285750" indent="-285750">
              <a:buFont typeface="Arial" panose="020B0604020202020204" pitchFamily="34" charset="0"/>
              <a:buChar char="•"/>
            </a:pPr>
            <a:r>
              <a:rPr lang="en-US" sz="2200" dirty="0">
                <a:latin typeface="Arial Rounded MT Bold" panose="020F0704030504030204" pitchFamily="34" charset="0"/>
              </a:rPr>
              <a:t>Students attending class on the MCC campus</a:t>
            </a:r>
          </a:p>
        </p:txBody>
      </p:sp>
      <p:sp>
        <p:nvSpPr>
          <p:cNvPr id="5" name="Slide Number Placeholder 4">
            <a:extLst>
              <a:ext uri="{FF2B5EF4-FFF2-40B4-BE49-F238E27FC236}">
                <a16:creationId xmlns:a16="http://schemas.microsoft.com/office/drawing/2014/main" id="{98E3FD3A-98E6-4476-BB6E-7E35A43EC4AE}"/>
              </a:ext>
            </a:extLst>
          </p:cNvPr>
          <p:cNvSpPr>
            <a:spLocks noGrp="1"/>
          </p:cNvSpPr>
          <p:nvPr>
            <p:ph type="sldNum" sz="quarter" idx="12"/>
          </p:nvPr>
        </p:nvSpPr>
        <p:spPr/>
        <p:txBody>
          <a:bodyPr/>
          <a:lstStyle/>
          <a:p>
            <a:fld id="{95CBEC59-7FF9-4688-98DF-89832A0C9025}" type="slidenum">
              <a:rPr lang="en-US" smtClean="0"/>
              <a:t>16</a:t>
            </a:fld>
            <a:endParaRPr lang="en-US" dirty="0"/>
          </a:p>
        </p:txBody>
      </p:sp>
      <p:sp>
        <p:nvSpPr>
          <p:cNvPr id="7" name="Text Placeholder 6">
            <a:extLst>
              <a:ext uri="{FF2B5EF4-FFF2-40B4-BE49-F238E27FC236}">
                <a16:creationId xmlns:a16="http://schemas.microsoft.com/office/drawing/2014/main" id="{EBEF0E49-264E-4ADF-93DD-88DA6ABA893F}"/>
              </a:ext>
            </a:extLst>
          </p:cNvPr>
          <p:cNvSpPr>
            <a:spLocks noGrp="1"/>
          </p:cNvSpPr>
          <p:nvPr>
            <p:ph type="body" sz="quarter" idx="14"/>
          </p:nvPr>
        </p:nvSpPr>
        <p:spPr/>
        <p:txBody>
          <a:bodyPr/>
          <a:lstStyle/>
          <a:p>
            <a:r>
              <a:rPr lang="en-US" dirty="0"/>
              <a:t>2022</a:t>
            </a:r>
          </a:p>
        </p:txBody>
      </p:sp>
      <p:pic>
        <p:nvPicPr>
          <p:cNvPr id="9" name="Picture 8">
            <a:extLst>
              <a:ext uri="{FF2B5EF4-FFF2-40B4-BE49-F238E27FC236}">
                <a16:creationId xmlns:a16="http://schemas.microsoft.com/office/drawing/2014/main" id="{94F6CEFA-93BE-48FE-AE1C-FF725469DD2E}"/>
              </a:ext>
            </a:extLst>
          </p:cNvPr>
          <p:cNvPicPr>
            <a:picLocks noChangeAspect="1"/>
          </p:cNvPicPr>
          <p:nvPr/>
        </p:nvPicPr>
        <p:blipFill>
          <a:blip r:embed="rId2"/>
          <a:stretch>
            <a:fillRect/>
          </a:stretch>
        </p:blipFill>
        <p:spPr>
          <a:xfrm>
            <a:off x="9607997" y="6117040"/>
            <a:ext cx="1475586" cy="506119"/>
          </a:xfrm>
          <a:prstGeom prst="rect">
            <a:avLst/>
          </a:prstGeom>
        </p:spPr>
      </p:pic>
      <p:pic>
        <p:nvPicPr>
          <p:cNvPr id="11" name="Graphic 10" descr="Books">
            <a:extLst>
              <a:ext uri="{FF2B5EF4-FFF2-40B4-BE49-F238E27FC236}">
                <a16:creationId xmlns:a16="http://schemas.microsoft.com/office/drawing/2014/main" id="{FBE1FE58-79A5-4E8D-B8CD-2F6A1DE7D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0532" y="2189528"/>
            <a:ext cx="2133656" cy="2133656"/>
          </a:xfrm>
          <a:prstGeom prst="rect">
            <a:avLst/>
          </a:prstGeom>
        </p:spPr>
      </p:pic>
    </p:spTree>
    <p:extLst>
      <p:ext uri="{BB962C8B-B14F-4D97-AF65-F5344CB8AC3E}">
        <p14:creationId xmlns:p14="http://schemas.microsoft.com/office/powerpoint/2010/main" val="11807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FED0D5-709D-4B8D-A48F-BE92F6ACAC1A}"/>
              </a:ext>
            </a:extLst>
          </p:cNvPr>
          <p:cNvSpPr>
            <a:spLocks noGrp="1"/>
          </p:cNvSpPr>
          <p:nvPr>
            <p:ph type="body" idx="1"/>
          </p:nvPr>
        </p:nvSpPr>
        <p:spPr>
          <a:xfrm>
            <a:off x="740057" y="2026893"/>
            <a:ext cx="4540672" cy="823912"/>
          </a:xfrm>
        </p:spPr>
        <p:txBody>
          <a:bodyPr/>
          <a:lstStyle/>
          <a:p>
            <a:r>
              <a:rPr lang="en-US" dirty="0"/>
              <a:t>Dual Credit + University Center</a:t>
            </a:r>
          </a:p>
        </p:txBody>
      </p:sp>
      <p:sp>
        <p:nvSpPr>
          <p:cNvPr id="3" name="Title 2">
            <a:extLst>
              <a:ext uri="{FF2B5EF4-FFF2-40B4-BE49-F238E27FC236}">
                <a16:creationId xmlns:a16="http://schemas.microsoft.com/office/drawing/2014/main" id="{E93CD5D3-5738-40FF-8EE5-D50AB8BEF76A}"/>
              </a:ext>
            </a:extLst>
          </p:cNvPr>
          <p:cNvSpPr>
            <a:spLocks noGrp="1"/>
          </p:cNvSpPr>
          <p:nvPr>
            <p:ph type="title"/>
          </p:nvPr>
        </p:nvSpPr>
        <p:spPr/>
        <p:txBody>
          <a:bodyPr/>
          <a:lstStyle/>
          <a:p>
            <a:r>
              <a:rPr lang="en-US" dirty="0"/>
              <a:t>Educational Partnerships</a:t>
            </a:r>
          </a:p>
        </p:txBody>
      </p:sp>
      <p:sp>
        <p:nvSpPr>
          <p:cNvPr id="5" name="Slide Number Placeholder 4">
            <a:extLst>
              <a:ext uri="{FF2B5EF4-FFF2-40B4-BE49-F238E27FC236}">
                <a16:creationId xmlns:a16="http://schemas.microsoft.com/office/drawing/2014/main" id="{52BE3BF8-BD6C-41D6-827E-270825EAAC56}"/>
              </a:ext>
            </a:extLst>
          </p:cNvPr>
          <p:cNvSpPr>
            <a:spLocks noGrp="1"/>
          </p:cNvSpPr>
          <p:nvPr>
            <p:ph type="sldNum" sz="quarter" idx="12"/>
          </p:nvPr>
        </p:nvSpPr>
        <p:spPr/>
        <p:txBody>
          <a:bodyPr/>
          <a:lstStyle/>
          <a:p>
            <a:fld id="{95CBEC59-7FF9-4688-98DF-89832A0C9025}" type="slidenum">
              <a:rPr lang="en-US" smtClean="0"/>
              <a:t>17</a:t>
            </a:fld>
            <a:endParaRPr lang="en-US" dirty="0"/>
          </a:p>
        </p:txBody>
      </p:sp>
      <p:sp>
        <p:nvSpPr>
          <p:cNvPr id="6" name="Text Placeholder 5">
            <a:extLst>
              <a:ext uri="{FF2B5EF4-FFF2-40B4-BE49-F238E27FC236}">
                <a16:creationId xmlns:a16="http://schemas.microsoft.com/office/drawing/2014/main" id="{6098BF83-BD81-4034-87FD-78386B9817DB}"/>
              </a:ext>
            </a:extLst>
          </p:cNvPr>
          <p:cNvSpPr>
            <a:spLocks noGrp="1"/>
          </p:cNvSpPr>
          <p:nvPr>
            <p:ph type="body" sz="quarter" idx="14"/>
          </p:nvPr>
        </p:nvSpPr>
        <p:spPr/>
        <p:txBody>
          <a:bodyPr/>
          <a:lstStyle/>
          <a:p>
            <a:r>
              <a:rPr lang="en-US" dirty="0"/>
              <a:t>2022</a:t>
            </a:r>
          </a:p>
        </p:txBody>
      </p:sp>
      <p:sp>
        <p:nvSpPr>
          <p:cNvPr id="7" name="Text Placeholder 6">
            <a:extLst>
              <a:ext uri="{FF2B5EF4-FFF2-40B4-BE49-F238E27FC236}">
                <a16:creationId xmlns:a16="http://schemas.microsoft.com/office/drawing/2014/main" id="{23D7E1DC-AF3D-47B0-8E8E-F06416BA7079}"/>
              </a:ext>
            </a:extLst>
          </p:cNvPr>
          <p:cNvSpPr>
            <a:spLocks noGrp="1"/>
          </p:cNvSpPr>
          <p:nvPr>
            <p:ph type="body" sz="quarter" idx="3"/>
          </p:nvPr>
        </p:nvSpPr>
        <p:spPr>
          <a:xfrm>
            <a:off x="7691961" y="2852970"/>
            <a:ext cx="3506111" cy="823912"/>
          </a:xfrm>
        </p:spPr>
        <p:txBody>
          <a:bodyPr>
            <a:normAutofit fontScale="92500"/>
          </a:bodyPr>
          <a:lstStyle/>
          <a:p>
            <a:r>
              <a:rPr lang="en-US" sz="3000" dirty="0">
                <a:solidFill>
                  <a:schemeClr val="bg1"/>
                </a:solidFill>
                <a:latin typeface="Arial Black" panose="020B0A04020102020204" pitchFamily="34" charset="0"/>
              </a:rPr>
              <a:t>Waco Campuses</a:t>
            </a:r>
          </a:p>
        </p:txBody>
      </p:sp>
      <p:sp>
        <p:nvSpPr>
          <p:cNvPr id="8" name="Content Placeholder 7">
            <a:extLst>
              <a:ext uri="{FF2B5EF4-FFF2-40B4-BE49-F238E27FC236}">
                <a16:creationId xmlns:a16="http://schemas.microsoft.com/office/drawing/2014/main" id="{C7BEF03E-B0EF-484B-947D-9068FCD745F6}"/>
              </a:ext>
            </a:extLst>
          </p:cNvPr>
          <p:cNvSpPr>
            <a:spLocks noGrp="1"/>
          </p:cNvSpPr>
          <p:nvPr>
            <p:ph sz="half" idx="17"/>
          </p:nvPr>
        </p:nvSpPr>
        <p:spPr>
          <a:xfrm>
            <a:off x="721662" y="3303933"/>
            <a:ext cx="4783068" cy="2773258"/>
          </a:xfrm>
        </p:spPr>
        <p:txBody>
          <a:bodyPr>
            <a:normAutofit/>
          </a:bodyPr>
          <a:lstStyle/>
          <a:p>
            <a:r>
              <a:rPr lang="en-US" sz="2000" b="1" dirty="0"/>
              <a:t>Emphasize full Waco experience – </a:t>
            </a:r>
            <a:br>
              <a:rPr lang="en-US" sz="2000" b="1" dirty="0"/>
            </a:br>
            <a:r>
              <a:rPr lang="en-US" sz="2000" b="1" dirty="0"/>
              <a:t>Dual Credit to Degree</a:t>
            </a:r>
            <a:br>
              <a:rPr lang="en-US" sz="2000" b="1" dirty="0"/>
            </a:br>
            <a:endParaRPr lang="en-US" sz="2000" b="1" dirty="0"/>
          </a:p>
          <a:p>
            <a:r>
              <a:rPr lang="en-US" sz="2000" b="1" dirty="0"/>
              <a:t>Raise awareness of affordable local options for place-bound students</a:t>
            </a:r>
            <a:br>
              <a:rPr lang="en-US" sz="2000" b="1" dirty="0"/>
            </a:br>
            <a:endParaRPr lang="en-US" sz="2000" b="1" dirty="0"/>
          </a:p>
          <a:p>
            <a:r>
              <a:rPr lang="en-US" sz="2000" b="1" dirty="0"/>
              <a:t>Improve advising and transition assistance for students on local pathways</a:t>
            </a:r>
          </a:p>
        </p:txBody>
      </p:sp>
      <p:pic>
        <p:nvPicPr>
          <p:cNvPr id="10" name="Content Placeholder 9">
            <a:extLst>
              <a:ext uri="{FF2B5EF4-FFF2-40B4-BE49-F238E27FC236}">
                <a16:creationId xmlns:a16="http://schemas.microsoft.com/office/drawing/2014/main" id="{F2B7421C-FC2C-49F5-99A8-E38D1BA590BF}"/>
              </a:ext>
            </a:extLst>
          </p:cNvPr>
          <p:cNvPicPr>
            <a:picLocks noGrp="1" noChangeAspect="1"/>
          </p:cNvPicPr>
          <p:nvPr>
            <p:ph sz="half" idx="18"/>
          </p:nvPr>
        </p:nvPicPr>
        <p:blipFill rotWithShape="1">
          <a:blip r:embed="rId2" cstate="print">
            <a:extLst>
              <a:ext uri="{28A0092B-C50C-407E-A947-70E740481C1C}">
                <a14:useLocalDpi xmlns:a14="http://schemas.microsoft.com/office/drawing/2010/main" val="0"/>
              </a:ext>
            </a:extLst>
          </a:blip>
          <a:srcRect l="-4851" t="-4163" r="1553" b="43492"/>
          <a:stretch/>
        </p:blipFill>
        <p:spPr bwMode="auto">
          <a:xfrm>
            <a:off x="7800321" y="757383"/>
            <a:ext cx="2672862" cy="1737360"/>
          </a:xfrm>
          <a:prstGeom prst="rect">
            <a:avLst/>
          </a:prstGeom>
          <a:noFill/>
          <a:ln>
            <a:noFill/>
          </a:ln>
        </p:spPr>
      </p:pic>
      <p:pic>
        <p:nvPicPr>
          <p:cNvPr id="11" name="Picture 10">
            <a:extLst>
              <a:ext uri="{FF2B5EF4-FFF2-40B4-BE49-F238E27FC236}">
                <a16:creationId xmlns:a16="http://schemas.microsoft.com/office/drawing/2014/main" id="{928D4A86-715B-45E5-A332-1B933DF6D55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49112" y="4393337"/>
            <a:ext cx="1751274" cy="1827033"/>
          </a:xfrm>
          <a:prstGeom prst="rect">
            <a:avLst/>
          </a:prstGeom>
          <a:noFill/>
          <a:ln>
            <a:noFill/>
          </a:ln>
        </p:spPr>
      </p:pic>
      <p:pic>
        <p:nvPicPr>
          <p:cNvPr id="12" name="Picture 11">
            <a:extLst>
              <a:ext uri="{FF2B5EF4-FFF2-40B4-BE49-F238E27FC236}">
                <a16:creationId xmlns:a16="http://schemas.microsoft.com/office/drawing/2014/main" id="{9C9A116D-CAB6-4555-8D65-8B119669E1EB}"/>
              </a:ext>
            </a:extLst>
          </p:cNvPr>
          <p:cNvPicPr>
            <a:picLocks noChangeAspect="1"/>
          </p:cNvPicPr>
          <p:nvPr/>
        </p:nvPicPr>
        <p:blipFill>
          <a:blip r:embed="rId4"/>
          <a:stretch>
            <a:fillRect/>
          </a:stretch>
        </p:blipFill>
        <p:spPr>
          <a:xfrm>
            <a:off x="10049005" y="6253203"/>
            <a:ext cx="1274647" cy="437197"/>
          </a:xfrm>
          <a:prstGeom prst="rect">
            <a:avLst/>
          </a:prstGeom>
        </p:spPr>
      </p:pic>
    </p:spTree>
    <p:extLst>
      <p:ext uri="{BB962C8B-B14F-4D97-AF65-F5344CB8AC3E}">
        <p14:creationId xmlns:p14="http://schemas.microsoft.com/office/powerpoint/2010/main" val="234360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3541-DA47-4FC0-B9E8-AB5D78197BA5}"/>
              </a:ext>
            </a:extLst>
          </p:cNvPr>
          <p:cNvSpPr>
            <a:spLocks noGrp="1"/>
          </p:cNvSpPr>
          <p:nvPr>
            <p:ph type="title"/>
          </p:nvPr>
        </p:nvSpPr>
        <p:spPr/>
        <p:txBody>
          <a:bodyPr/>
          <a:lstStyle/>
          <a:p>
            <a:r>
              <a:rPr lang="en-US" dirty="0"/>
              <a:t>Distinctives</a:t>
            </a:r>
          </a:p>
        </p:txBody>
      </p:sp>
      <p:sp>
        <p:nvSpPr>
          <p:cNvPr id="3" name="Text Placeholder 2">
            <a:extLst>
              <a:ext uri="{FF2B5EF4-FFF2-40B4-BE49-F238E27FC236}">
                <a16:creationId xmlns:a16="http://schemas.microsoft.com/office/drawing/2014/main" id="{E272AE85-7BC7-4E1B-A976-0505FC250F11}"/>
              </a:ext>
            </a:extLst>
          </p:cNvPr>
          <p:cNvSpPr>
            <a:spLocks noGrp="1"/>
          </p:cNvSpPr>
          <p:nvPr>
            <p:ph type="body" sz="half" idx="2"/>
          </p:nvPr>
        </p:nvSpPr>
        <p:spPr>
          <a:xfrm>
            <a:off x="1070697" y="1999969"/>
            <a:ext cx="3256674" cy="499493"/>
          </a:xfrm>
        </p:spPr>
        <p:txBody>
          <a:bodyPr/>
          <a:lstStyle/>
          <a:p>
            <a:r>
              <a:rPr lang="en-US" dirty="0"/>
              <a:t>Support Systems</a:t>
            </a:r>
          </a:p>
        </p:txBody>
      </p:sp>
      <p:sp>
        <p:nvSpPr>
          <p:cNvPr id="5" name="Slide Number Placeholder 4">
            <a:extLst>
              <a:ext uri="{FF2B5EF4-FFF2-40B4-BE49-F238E27FC236}">
                <a16:creationId xmlns:a16="http://schemas.microsoft.com/office/drawing/2014/main" id="{D672F445-04EC-41AC-958C-4287E344A0AE}"/>
              </a:ext>
            </a:extLst>
          </p:cNvPr>
          <p:cNvSpPr>
            <a:spLocks noGrp="1"/>
          </p:cNvSpPr>
          <p:nvPr>
            <p:ph type="sldNum" sz="quarter" idx="12"/>
          </p:nvPr>
        </p:nvSpPr>
        <p:spPr/>
        <p:txBody>
          <a:bodyPr/>
          <a:lstStyle/>
          <a:p>
            <a:fld id="{95CBEC59-7FF9-4688-98DF-89832A0C9025}" type="slidenum">
              <a:rPr lang="en-US" smtClean="0"/>
              <a:pPr/>
              <a:t>18</a:t>
            </a:fld>
            <a:endParaRPr lang="en-US" dirty="0"/>
          </a:p>
        </p:txBody>
      </p:sp>
      <p:sp>
        <p:nvSpPr>
          <p:cNvPr id="6" name="Text Placeholder 5">
            <a:extLst>
              <a:ext uri="{FF2B5EF4-FFF2-40B4-BE49-F238E27FC236}">
                <a16:creationId xmlns:a16="http://schemas.microsoft.com/office/drawing/2014/main" id="{FF3DAEDF-F8EA-4A16-83AF-1F902260FF02}"/>
              </a:ext>
            </a:extLst>
          </p:cNvPr>
          <p:cNvSpPr>
            <a:spLocks noGrp="1"/>
          </p:cNvSpPr>
          <p:nvPr>
            <p:ph type="body" sz="quarter" idx="14"/>
          </p:nvPr>
        </p:nvSpPr>
        <p:spPr/>
        <p:txBody>
          <a:bodyPr/>
          <a:lstStyle/>
          <a:p>
            <a:r>
              <a:rPr lang="en-US"/>
              <a:t>2022</a:t>
            </a:r>
            <a:endParaRPr lang="en-US" dirty="0"/>
          </a:p>
        </p:txBody>
      </p:sp>
      <p:sp>
        <p:nvSpPr>
          <p:cNvPr id="7" name="Text Placeholder 6">
            <a:extLst>
              <a:ext uri="{FF2B5EF4-FFF2-40B4-BE49-F238E27FC236}">
                <a16:creationId xmlns:a16="http://schemas.microsoft.com/office/drawing/2014/main" id="{927A0E50-113F-49BD-A3C6-7CB2201E2EF5}"/>
              </a:ext>
            </a:extLst>
          </p:cNvPr>
          <p:cNvSpPr>
            <a:spLocks noGrp="1"/>
          </p:cNvSpPr>
          <p:nvPr>
            <p:ph type="body" sz="half" idx="16"/>
          </p:nvPr>
        </p:nvSpPr>
        <p:spPr>
          <a:xfrm>
            <a:off x="1070697" y="2745434"/>
            <a:ext cx="3390961" cy="499493"/>
          </a:xfrm>
        </p:spPr>
        <p:txBody>
          <a:bodyPr/>
          <a:lstStyle/>
          <a:p>
            <a:r>
              <a:rPr lang="en-US" dirty="0"/>
              <a:t>Education Degrees</a:t>
            </a:r>
          </a:p>
        </p:txBody>
      </p:sp>
      <p:sp>
        <p:nvSpPr>
          <p:cNvPr id="9" name="Text Placeholder 8">
            <a:extLst>
              <a:ext uri="{FF2B5EF4-FFF2-40B4-BE49-F238E27FC236}">
                <a16:creationId xmlns:a16="http://schemas.microsoft.com/office/drawing/2014/main" id="{AC9D0FD6-D7E6-41AE-850F-7E3D69BFA8C4}"/>
              </a:ext>
            </a:extLst>
          </p:cNvPr>
          <p:cNvSpPr>
            <a:spLocks noGrp="1"/>
          </p:cNvSpPr>
          <p:nvPr>
            <p:ph type="body" sz="half" idx="18"/>
          </p:nvPr>
        </p:nvSpPr>
        <p:spPr>
          <a:xfrm>
            <a:off x="1085079" y="4195647"/>
            <a:ext cx="4324334" cy="499493"/>
          </a:xfrm>
        </p:spPr>
        <p:txBody>
          <a:bodyPr>
            <a:normAutofit fontScale="92500"/>
          </a:bodyPr>
          <a:lstStyle/>
          <a:p>
            <a:r>
              <a:rPr lang="en-US" dirty="0"/>
              <a:t>Dual Credit -- University Center</a:t>
            </a:r>
          </a:p>
        </p:txBody>
      </p:sp>
      <p:sp>
        <p:nvSpPr>
          <p:cNvPr id="10" name="Text Placeholder 9">
            <a:extLst>
              <a:ext uri="{FF2B5EF4-FFF2-40B4-BE49-F238E27FC236}">
                <a16:creationId xmlns:a16="http://schemas.microsoft.com/office/drawing/2014/main" id="{88774003-0EAF-4E15-A9BA-F2F79B097ADB}"/>
              </a:ext>
            </a:extLst>
          </p:cNvPr>
          <p:cNvSpPr>
            <a:spLocks noGrp="1"/>
          </p:cNvSpPr>
          <p:nvPr>
            <p:ph type="body" sz="half" idx="19"/>
          </p:nvPr>
        </p:nvSpPr>
        <p:spPr>
          <a:xfrm>
            <a:off x="1079086" y="3496092"/>
            <a:ext cx="5108643" cy="499493"/>
          </a:xfrm>
        </p:spPr>
        <p:txBody>
          <a:bodyPr>
            <a:normAutofit/>
          </a:bodyPr>
          <a:lstStyle/>
          <a:p>
            <a:r>
              <a:rPr lang="en-US" dirty="0"/>
              <a:t>Marketing Seamless Pathways</a:t>
            </a:r>
          </a:p>
        </p:txBody>
      </p:sp>
      <p:sp>
        <p:nvSpPr>
          <p:cNvPr id="12" name="Text Placeholder 11">
            <a:extLst>
              <a:ext uri="{FF2B5EF4-FFF2-40B4-BE49-F238E27FC236}">
                <a16:creationId xmlns:a16="http://schemas.microsoft.com/office/drawing/2014/main" id="{A640EFC3-EC1A-4A46-961B-341D8D21D8C6}"/>
              </a:ext>
            </a:extLst>
          </p:cNvPr>
          <p:cNvSpPr>
            <a:spLocks noGrp="1"/>
          </p:cNvSpPr>
          <p:nvPr>
            <p:ph type="body" sz="half" idx="21"/>
          </p:nvPr>
        </p:nvSpPr>
        <p:spPr>
          <a:xfrm>
            <a:off x="1081824" y="2451818"/>
            <a:ext cx="3256674" cy="499493"/>
          </a:xfrm>
        </p:spPr>
        <p:txBody>
          <a:bodyPr/>
          <a:lstStyle/>
          <a:p>
            <a:r>
              <a:rPr lang="en-US" dirty="0"/>
              <a:t>Facilitators, technology, services</a:t>
            </a:r>
          </a:p>
        </p:txBody>
      </p:sp>
      <p:sp>
        <p:nvSpPr>
          <p:cNvPr id="13" name="Text Placeholder 12">
            <a:extLst>
              <a:ext uri="{FF2B5EF4-FFF2-40B4-BE49-F238E27FC236}">
                <a16:creationId xmlns:a16="http://schemas.microsoft.com/office/drawing/2014/main" id="{1AC374A0-4069-4BC1-BECB-EF283F577614}"/>
              </a:ext>
            </a:extLst>
          </p:cNvPr>
          <p:cNvSpPr>
            <a:spLocks noGrp="1"/>
          </p:cNvSpPr>
          <p:nvPr>
            <p:ph type="body" sz="half" idx="22"/>
          </p:nvPr>
        </p:nvSpPr>
        <p:spPr>
          <a:xfrm>
            <a:off x="1070697" y="3168998"/>
            <a:ext cx="3390961" cy="499493"/>
          </a:xfrm>
        </p:spPr>
        <p:txBody>
          <a:bodyPr>
            <a:normAutofit/>
          </a:bodyPr>
          <a:lstStyle/>
          <a:p>
            <a:r>
              <a:rPr lang="en-US" dirty="0"/>
              <a:t>Through Tarleton State and Texas Tech</a:t>
            </a:r>
          </a:p>
        </p:txBody>
      </p:sp>
      <p:sp>
        <p:nvSpPr>
          <p:cNvPr id="15" name="Text Placeholder 14">
            <a:extLst>
              <a:ext uri="{FF2B5EF4-FFF2-40B4-BE49-F238E27FC236}">
                <a16:creationId xmlns:a16="http://schemas.microsoft.com/office/drawing/2014/main" id="{8764122A-527D-46C4-8D42-23E1BDCD4FD3}"/>
              </a:ext>
            </a:extLst>
          </p:cNvPr>
          <p:cNvSpPr>
            <a:spLocks noGrp="1"/>
          </p:cNvSpPr>
          <p:nvPr>
            <p:ph type="body" sz="half" idx="24"/>
          </p:nvPr>
        </p:nvSpPr>
        <p:spPr>
          <a:xfrm>
            <a:off x="1085079" y="4619211"/>
            <a:ext cx="4324334" cy="499493"/>
          </a:xfrm>
        </p:spPr>
        <p:txBody>
          <a:bodyPr>
            <a:normAutofit/>
          </a:bodyPr>
          <a:lstStyle/>
          <a:p>
            <a:r>
              <a:rPr lang="en-US" dirty="0"/>
              <a:t>Increasing number of seamless pathways</a:t>
            </a:r>
          </a:p>
        </p:txBody>
      </p:sp>
      <p:sp>
        <p:nvSpPr>
          <p:cNvPr id="16" name="Text Placeholder 15">
            <a:extLst>
              <a:ext uri="{FF2B5EF4-FFF2-40B4-BE49-F238E27FC236}">
                <a16:creationId xmlns:a16="http://schemas.microsoft.com/office/drawing/2014/main" id="{D8D83C41-2442-437D-8AF9-17587EA9AE01}"/>
              </a:ext>
            </a:extLst>
          </p:cNvPr>
          <p:cNvSpPr>
            <a:spLocks noGrp="1"/>
          </p:cNvSpPr>
          <p:nvPr>
            <p:ph type="body" sz="half" idx="25"/>
          </p:nvPr>
        </p:nvSpPr>
        <p:spPr>
          <a:xfrm>
            <a:off x="1079086" y="3919656"/>
            <a:ext cx="5108643" cy="499493"/>
          </a:xfrm>
        </p:spPr>
        <p:txBody>
          <a:bodyPr>
            <a:normAutofit/>
          </a:bodyPr>
          <a:lstStyle/>
          <a:p>
            <a:r>
              <a:rPr lang="en-US"/>
              <a:t>Awareness of Dual Credit and University Center connection</a:t>
            </a:r>
            <a:endParaRPr lang="en-US" dirty="0"/>
          </a:p>
        </p:txBody>
      </p:sp>
      <p:pic>
        <p:nvPicPr>
          <p:cNvPr id="55" name="Picture Placeholder 54">
            <a:extLst>
              <a:ext uri="{FF2B5EF4-FFF2-40B4-BE49-F238E27FC236}">
                <a16:creationId xmlns:a16="http://schemas.microsoft.com/office/drawing/2014/main" id="{A52CECEF-D403-4C7B-B79B-C08E19211CC3}"/>
              </a:ext>
            </a:extLst>
          </p:cNvPr>
          <p:cNvPicPr>
            <a:picLocks noGrp="1" noChangeAspect="1"/>
          </p:cNvPicPr>
          <p:nvPr>
            <p:ph type="pic" sz="quarter" idx="27"/>
          </p:nvPr>
        </p:nvPicPr>
        <p:blipFill rotWithShape="1">
          <a:blip r:embed="rId2"/>
          <a:srcRect l="-46919" t="-3686" r="-21917" b="-3686"/>
          <a:stretch/>
        </p:blipFill>
        <p:spPr>
          <a:xfrm>
            <a:off x="5467410" y="2321256"/>
            <a:ext cx="1235075" cy="1276350"/>
          </a:xfrm>
        </p:spPr>
      </p:pic>
      <p:pic>
        <p:nvPicPr>
          <p:cNvPr id="57" name="Picture Placeholder 56">
            <a:extLst>
              <a:ext uri="{FF2B5EF4-FFF2-40B4-BE49-F238E27FC236}">
                <a16:creationId xmlns:a16="http://schemas.microsoft.com/office/drawing/2014/main" id="{F3513AD3-9075-4132-AE28-6D01D51C3AB1}"/>
              </a:ext>
            </a:extLst>
          </p:cNvPr>
          <p:cNvPicPr>
            <a:picLocks noGrp="1" noChangeAspect="1"/>
          </p:cNvPicPr>
          <p:nvPr>
            <p:ph type="pic" sz="quarter" idx="28"/>
          </p:nvPr>
        </p:nvPicPr>
        <p:blipFill rotWithShape="1">
          <a:blip r:embed="rId3"/>
          <a:srcRect l="4977" t="-3752" r="4977" b="-3752"/>
          <a:stretch/>
        </p:blipFill>
        <p:spPr>
          <a:xfrm>
            <a:off x="6854212" y="2336995"/>
            <a:ext cx="1235075" cy="1277937"/>
          </a:xfrm>
        </p:spPr>
      </p:pic>
      <p:pic>
        <p:nvPicPr>
          <p:cNvPr id="28" name="Picture Placeholder 27">
            <a:extLst>
              <a:ext uri="{FF2B5EF4-FFF2-40B4-BE49-F238E27FC236}">
                <a16:creationId xmlns:a16="http://schemas.microsoft.com/office/drawing/2014/main" id="{37012623-8003-473E-811D-892BE714E0DA}"/>
              </a:ext>
            </a:extLst>
          </p:cNvPr>
          <p:cNvPicPr>
            <a:picLocks noGrp="1" noChangeAspect="1"/>
          </p:cNvPicPr>
          <p:nvPr>
            <p:ph type="pic" sz="quarter" idx="30"/>
          </p:nvPr>
        </p:nvPicPr>
        <p:blipFill rotWithShape="1">
          <a:blip r:embed="rId4"/>
          <a:srcRect t="-17907" b="30940"/>
          <a:stretch/>
        </p:blipFill>
        <p:spPr>
          <a:xfrm>
            <a:off x="8241014" y="2380641"/>
            <a:ext cx="1240247" cy="1241791"/>
          </a:xfrm>
        </p:spPr>
      </p:pic>
      <p:pic>
        <p:nvPicPr>
          <p:cNvPr id="30" name="Picture Placeholder 29">
            <a:extLst>
              <a:ext uri="{FF2B5EF4-FFF2-40B4-BE49-F238E27FC236}">
                <a16:creationId xmlns:a16="http://schemas.microsoft.com/office/drawing/2014/main" id="{8C4A050D-611C-4CCE-AB29-0918F059BB6E}"/>
              </a:ext>
            </a:extLst>
          </p:cNvPr>
          <p:cNvPicPr>
            <a:picLocks noGrp="1" noChangeAspect="1"/>
          </p:cNvPicPr>
          <p:nvPr>
            <p:ph type="pic" sz="quarter" idx="31"/>
          </p:nvPr>
        </p:nvPicPr>
        <p:blipFill rotWithShape="1">
          <a:blip r:embed="rId5"/>
          <a:srcRect l="-10999" t="-14318" r="-10999" b="2348"/>
          <a:stretch/>
        </p:blipFill>
        <p:spPr>
          <a:xfrm>
            <a:off x="9632988" y="2445629"/>
            <a:ext cx="1265305" cy="1266880"/>
          </a:xfrm>
        </p:spPr>
      </p:pic>
      <p:pic>
        <p:nvPicPr>
          <p:cNvPr id="26" name="Picture 25">
            <a:extLst>
              <a:ext uri="{FF2B5EF4-FFF2-40B4-BE49-F238E27FC236}">
                <a16:creationId xmlns:a16="http://schemas.microsoft.com/office/drawing/2014/main" id="{5ED64714-4AFC-45FF-9BDE-39406A5FE1D5}"/>
              </a:ext>
            </a:extLst>
          </p:cNvPr>
          <p:cNvPicPr>
            <a:picLocks noChangeAspect="1"/>
          </p:cNvPicPr>
          <p:nvPr/>
        </p:nvPicPr>
        <p:blipFill>
          <a:blip r:embed="rId6"/>
          <a:stretch>
            <a:fillRect/>
          </a:stretch>
        </p:blipFill>
        <p:spPr>
          <a:xfrm>
            <a:off x="9606681" y="6065801"/>
            <a:ext cx="1656518" cy="568177"/>
          </a:xfrm>
          <a:prstGeom prst="rect">
            <a:avLst/>
          </a:prstGeom>
        </p:spPr>
      </p:pic>
    </p:spTree>
    <p:extLst>
      <p:ext uri="{BB962C8B-B14F-4D97-AF65-F5344CB8AC3E}">
        <p14:creationId xmlns:p14="http://schemas.microsoft.com/office/powerpoint/2010/main" val="21099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1BF8-AFDA-47CF-8FC7-770279054AEB}"/>
              </a:ext>
            </a:extLst>
          </p:cNvPr>
          <p:cNvSpPr>
            <a:spLocks noGrp="1"/>
          </p:cNvSpPr>
          <p:nvPr>
            <p:ph type="title"/>
          </p:nvPr>
        </p:nvSpPr>
        <p:spPr>
          <a:xfrm>
            <a:off x="889815" y="571539"/>
            <a:ext cx="11841125" cy="697044"/>
          </a:xfrm>
        </p:spPr>
        <p:txBody>
          <a:bodyPr/>
          <a:lstStyle/>
          <a:p>
            <a:r>
              <a:rPr lang="en-US" dirty="0"/>
              <a:t>Scholarships= Excellence &amp; Debt Relief</a:t>
            </a:r>
          </a:p>
        </p:txBody>
      </p:sp>
      <p:sp>
        <p:nvSpPr>
          <p:cNvPr id="3" name="Text Placeholder 2">
            <a:extLst>
              <a:ext uri="{FF2B5EF4-FFF2-40B4-BE49-F238E27FC236}">
                <a16:creationId xmlns:a16="http://schemas.microsoft.com/office/drawing/2014/main" id="{FFD38D54-F063-408E-9CFD-2A1CFB41EE35}"/>
              </a:ext>
            </a:extLst>
          </p:cNvPr>
          <p:cNvSpPr>
            <a:spLocks noGrp="1"/>
          </p:cNvSpPr>
          <p:nvPr>
            <p:ph type="body" sz="half" idx="2"/>
          </p:nvPr>
        </p:nvSpPr>
        <p:spPr/>
        <p:txBody>
          <a:bodyPr/>
          <a:lstStyle/>
          <a:p>
            <a:r>
              <a:rPr lang="en-US" dirty="0"/>
              <a:t>McLennan Scholar</a:t>
            </a:r>
          </a:p>
        </p:txBody>
      </p:sp>
      <p:sp>
        <p:nvSpPr>
          <p:cNvPr id="5" name="Slide Number Placeholder 4">
            <a:extLst>
              <a:ext uri="{FF2B5EF4-FFF2-40B4-BE49-F238E27FC236}">
                <a16:creationId xmlns:a16="http://schemas.microsoft.com/office/drawing/2014/main" id="{722886ED-D401-433D-92A0-9D0D2F81DE36}"/>
              </a:ext>
            </a:extLst>
          </p:cNvPr>
          <p:cNvSpPr>
            <a:spLocks noGrp="1"/>
          </p:cNvSpPr>
          <p:nvPr>
            <p:ph type="sldNum" sz="quarter" idx="12"/>
          </p:nvPr>
        </p:nvSpPr>
        <p:spPr/>
        <p:txBody>
          <a:bodyPr/>
          <a:lstStyle/>
          <a:p>
            <a:fld id="{95CBEC59-7FF9-4688-98DF-89832A0C9025}" type="slidenum">
              <a:rPr lang="en-US" smtClean="0"/>
              <a:t>19</a:t>
            </a:fld>
            <a:endParaRPr lang="en-US" dirty="0"/>
          </a:p>
        </p:txBody>
      </p:sp>
      <p:sp>
        <p:nvSpPr>
          <p:cNvPr id="6" name="Text Placeholder 5">
            <a:extLst>
              <a:ext uri="{FF2B5EF4-FFF2-40B4-BE49-F238E27FC236}">
                <a16:creationId xmlns:a16="http://schemas.microsoft.com/office/drawing/2014/main" id="{6D74E0F4-C286-48E0-A4DC-BFC060BD7F0B}"/>
              </a:ext>
            </a:extLst>
          </p:cNvPr>
          <p:cNvSpPr>
            <a:spLocks noGrp="1"/>
          </p:cNvSpPr>
          <p:nvPr>
            <p:ph type="body" sz="half" idx="16"/>
          </p:nvPr>
        </p:nvSpPr>
        <p:spPr/>
        <p:txBody>
          <a:bodyPr/>
          <a:lstStyle/>
          <a:p>
            <a:r>
              <a:rPr lang="en-US" dirty="0"/>
              <a:t>McLennan Rising Star</a:t>
            </a:r>
          </a:p>
        </p:txBody>
      </p:sp>
      <p:sp>
        <p:nvSpPr>
          <p:cNvPr id="7" name="Text Placeholder 6">
            <a:extLst>
              <a:ext uri="{FF2B5EF4-FFF2-40B4-BE49-F238E27FC236}">
                <a16:creationId xmlns:a16="http://schemas.microsoft.com/office/drawing/2014/main" id="{070EB186-8474-445A-B1C4-794BE851489D}"/>
              </a:ext>
            </a:extLst>
          </p:cNvPr>
          <p:cNvSpPr>
            <a:spLocks noGrp="1"/>
          </p:cNvSpPr>
          <p:nvPr>
            <p:ph type="body" sz="half" idx="17"/>
          </p:nvPr>
        </p:nvSpPr>
        <p:spPr/>
        <p:txBody>
          <a:bodyPr>
            <a:normAutofit/>
          </a:bodyPr>
          <a:lstStyle/>
          <a:p>
            <a:r>
              <a:rPr lang="en-US" dirty="0"/>
              <a:t>Presidential Scholars</a:t>
            </a:r>
          </a:p>
        </p:txBody>
      </p:sp>
      <p:sp>
        <p:nvSpPr>
          <p:cNvPr id="8" name="Text Placeholder 7">
            <a:extLst>
              <a:ext uri="{FF2B5EF4-FFF2-40B4-BE49-F238E27FC236}">
                <a16:creationId xmlns:a16="http://schemas.microsoft.com/office/drawing/2014/main" id="{B98B2308-3286-4711-8EC7-5C6ED187F29D}"/>
              </a:ext>
            </a:extLst>
          </p:cNvPr>
          <p:cNvSpPr>
            <a:spLocks noGrp="1"/>
          </p:cNvSpPr>
          <p:nvPr>
            <p:ph type="body" sz="half" idx="18"/>
          </p:nvPr>
        </p:nvSpPr>
        <p:spPr/>
        <p:txBody>
          <a:bodyPr>
            <a:normAutofit fontScale="92500"/>
          </a:bodyPr>
          <a:lstStyle/>
          <a:p>
            <a:r>
              <a:rPr lang="en-US" dirty="0"/>
              <a:t>First Generation Scholars</a:t>
            </a:r>
          </a:p>
        </p:txBody>
      </p:sp>
      <p:sp>
        <p:nvSpPr>
          <p:cNvPr id="9" name="Text Placeholder 8">
            <a:extLst>
              <a:ext uri="{FF2B5EF4-FFF2-40B4-BE49-F238E27FC236}">
                <a16:creationId xmlns:a16="http://schemas.microsoft.com/office/drawing/2014/main" id="{432D3A19-8A86-4302-B039-E260BD336600}"/>
              </a:ext>
            </a:extLst>
          </p:cNvPr>
          <p:cNvSpPr>
            <a:spLocks noGrp="1"/>
          </p:cNvSpPr>
          <p:nvPr>
            <p:ph type="body" sz="half" idx="19"/>
          </p:nvPr>
        </p:nvSpPr>
        <p:spPr/>
        <p:txBody>
          <a:bodyPr/>
          <a:lstStyle/>
          <a:p>
            <a:r>
              <a:rPr lang="en-US" dirty="0"/>
              <a:t>Honors College</a:t>
            </a:r>
          </a:p>
        </p:txBody>
      </p:sp>
      <p:sp>
        <p:nvSpPr>
          <p:cNvPr id="10" name="Text Placeholder 9">
            <a:extLst>
              <a:ext uri="{FF2B5EF4-FFF2-40B4-BE49-F238E27FC236}">
                <a16:creationId xmlns:a16="http://schemas.microsoft.com/office/drawing/2014/main" id="{22A10C0E-CA27-49EC-834F-8055DE993B3B}"/>
              </a:ext>
            </a:extLst>
          </p:cNvPr>
          <p:cNvSpPr>
            <a:spLocks noGrp="1"/>
          </p:cNvSpPr>
          <p:nvPr>
            <p:ph type="body" sz="half" idx="20"/>
          </p:nvPr>
        </p:nvSpPr>
        <p:spPr/>
        <p:txBody>
          <a:bodyPr>
            <a:normAutofit fontScale="92500"/>
          </a:bodyPr>
          <a:lstStyle/>
          <a:p>
            <a:r>
              <a:rPr lang="en-US" dirty="0"/>
              <a:t>University Partner Awards</a:t>
            </a:r>
          </a:p>
        </p:txBody>
      </p:sp>
      <p:sp>
        <p:nvSpPr>
          <p:cNvPr id="11" name="Text Placeholder 10">
            <a:extLst>
              <a:ext uri="{FF2B5EF4-FFF2-40B4-BE49-F238E27FC236}">
                <a16:creationId xmlns:a16="http://schemas.microsoft.com/office/drawing/2014/main" id="{E694A016-8AF3-46A7-88DA-0529BE74E982}"/>
              </a:ext>
            </a:extLst>
          </p:cNvPr>
          <p:cNvSpPr>
            <a:spLocks noGrp="1"/>
          </p:cNvSpPr>
          <p:nvPr>
            <p:ph type="body" sz="half" idx="21"/>
          </p:nvPr>
        </p:nvSpPr>
        <p:spPr/>
        <p:txBody>
          <a:bodyPr/>
          <a:lstStyle/>
          <a:p>
            <a:r>
              <a:rPr lang="en-US" b="1" dirty="0"/>
              <a:t>Top 10%, 100% tuition</a:t>
            </a:r>
          </a:p>
        </p:txBody>
      </p:sp>
      <p:sp>
        <p:nvSpPr>
          <p:cNvPr id="12" name="Text Placeholder 11">
            <a:extLst>
              <a:ext uri="{FF2B5EF4-FFF2-40B4-BE49-F238E27FC236}">
                <a16:creationId xmlns:a16="http://schemas.microsoft.com/office/drawing/2014/main" id="{839A8493-A3B0-4137-9FB7-8E8C11D394D5}"/>
              </a:ext>
            </a:extLst>
          </p:cNvPr>
          <p:cNvSpPr>
            <a:spLocks noGrp="1"/>
          </p:cNvSpPr>
          <p:nvPr>
            <p:ph type="body" sz="half" idx="22"/>
          </p:nvPr>
        </p:nvSpPr>
        <p:spPr/>
        <p:txBody>
          <a:bodyPr/>
          <a:lstStyle/>
          <a:p>
            <a:r>
              <a:rPr lang="en-US" b="1" dirty="0"/>
              <a:t>Top 11-20%, 50% tuition</a:t>
            </a:r>
          </a:p>
        </p:txBody>
      </p:sp>
      <p:sp>
        <p:nvSpPr>
          <p:cNvPr id="13" name="Text Placeholder 12">
            <a:extLst>
              <a:ext uri="{FF2B5EF4-FFF2-40B4-BE49-F238E27FC236}">
                <a16:creationId xmlns:a16="http://schemas.microsoft.com/office/drawing/2014/main" id="{A214A31A-1312-47A2-A5AB-9E7501D3B70B}"/>
              </a:ext>
            </a:extLst>
          </p:cNvPr>
          <p:cNvSpPr>
            <a:spLocks noGrp="1"/>
          </p:cNvSpPr>
          <p:nvPr>
            <p:ph type="body" sz="half" idx="23"/>
          </p:nvPr>
        </p:nvSpPr>
        <p:spPr>
          <a:xfrm>
            <a:off x="8006525" y="3059153"/>
            <a:ext cx="3436786" cy="499493"/>
          </a:xfrm>
        </p:spPr>
        <p:txBody>
          <a:bodyPr>
            <a:normAutofit/>
          </a:bodyPr>
          <a:lstStyle/>
          <a:p>
            <a:r>
              <a:rPr lang="en-US" b="1" dirty="0"/>
              <a:t>Tuition, books, mentorship, travel</a:t>
            </a:r>
          </a:p>
          <a:p>
            <a:endParaRPr lang="en-US" b="1" dirty="0"/>
          </a:p>
        </p:txBody>
      </p:sp>
      <p:sp>
        <p:nvSpPr>
          <p:cNvPr id="14" name="Text Placeholder 13">
            <a:extLst>
              <a:ext uri="{FF2B5EF4-FFF2-40B4-BE49-F238E27FC236}">
                <a16:creationId xmlns:a16="http://schemas.microsoft.com/office/drawing/2014/main" id="{F1E10BF3-5AFB-4B4D-B563-A6FE10898DBD}"/>
              </a:ext>
            </a:extLst>
          </p:cNvPr>
          <p:cNvSpPr>
            <a:spLocks noGrp="1"/>
          </p:cNvSpPr>
          <p:nvPr>
            <p:ph type="body" sz="half" idx="24"/>
          </p:nvPr>
        </p:nvSpPr>
        <p:spPr/>
        <p:txBody>
          <a:bodyPr/>
          <a:lstStyle/>
          <a:p>
            <a:r>
              <a:rPr lang="en-US" b="1" dirty="0"/>
              <a:t>Scholarship funds, mentorship</a:t>
            </a:r>
          </a:p>
        </p:txBody>
      </p:sp>
      <p:sp>
        <p:nvSpPr>
          <p:cNvPr id="15" name="Text Placeholder 14">
            <a:extLst>
              <a:ext uri="{FF2B5EF4-FFF2-40B4-BE49-F238E27FC236}">
                <a16:creationId xmlns:a16="http://schemas.microsoft.com/office/drawing/2014/main" id="{D5BDCEC1-E4CB-46DF-AF0C-AAA580AB1A94}"/>
              </a:ext>
            </a:extLst>
          </p:cNvPr>
          <p:cNvSpPr>
            <a:spLocks noGrp="1"/>
          </p:cNvSpPr>
          <p:nvPr>
            <p:ph type="body" sz="half" idx="25"/>
          </p:nvPr>
        </p:nvSpPr>
        <p:spPr/>
        <p:txBody>
          <a:bodyPr/>
          <a:lstStyle/>
          <a:p>
            <a:r>
              <a:rPr lang="en-US" b="1" dirty="0"/>
              <a:t>Tuition, books, mentorship, research</a:t>
            </a:r>
          </a:p>
        </p:txBody>
      </p:sp>
      <p:sp>
        <p:nvSpPr>
          <p:cNvPr id="16" name="Text Placeholder 15">
            <a:extLst>
              <a:ext uri="{FF2B5EF4-FFF2-40B4-BE49-F238E27FC236}">
                <a16:creationId xmlns:a16="http://schemas.microsoft.com/office/drawing/2014/main" id="{DD77FE39-72DE-4D01-8D6D-453D5B68A42E}"/>
              </a:ext>
            </a:extLst>
          </p:cNvPr>
          <p:cNvSpPr>
            <a:spLocks noGrp="1"/>
          </p:cNvSpPr>
          <p:nvPr>
            <p:ph type="body" sz="half" idx="26"/>
          </p:nvPr>
        </p:nvSpPr>
        <p:spPr>
          <a:xfrm>
            <a:off x="8031692" y="5170358"/>
            <a:ext cx="3256674" cy="499493"/>
          </a:xfrm>
        </p:spPr>
        <p:txBody>
          <a:bodyPr/>
          <a:lstStyle/>
          <a:p>
            <a:r>
              <a:rPr lang="en-US" b="1" dirty="0"/>
              <a:t>Many awards applicable in Waco</a:t>
            </a:r>
          </a:p>
        </p:txBody>
      </p:sp>
      <p:pic>
        <p:nvPicPr>
          <p:cNvPr id="35" name="Picture Placeholder 34">
            <a:extLst>
              <a:ext uri="{FF2B5EF4-FFF2-40B4-BE49-F238E27FC236}">
                <a16:creationId xmlns:a16="http://schemas.microsoft.com/office/drawing/2014/main" id="{421637F1-0463-4F16-9BA1-4BCAFEAF5B2C}"/>
              </a:ext>
            </a:extLst>
          </p:cNvPr>
          <p:cNvPicPr>
            <a:picLocks noGrp="1" noChangeAspect="1"/>
          </p:cNvPicPr>
          <p:nvPr>
            <p:ph type="pic" sz="quarter" idx="27"/>
          </p:nvPr>
        </p:nvPicPr>
        <p:blipFill>
          <a:blip r:embed="rId3"/>
          <a:srcRect t="6373" b="6373"/>
          <a:stretch>
            <a:fillRect/>
          </a:stretch>
        </p:blipFill>
        <p:spPr>
          <a:xfrm>
            <a:off x="1041234" y="1331648"/>
            <a:ext cx="1293402" cy="1295012"/>
          </a:xfrm>
        </p:spPr>
      </p:pic>
      <p:pic>
        <p:nvPicPr>
          <p:cNvPr id="33" name="Picture Placeholder 32">
            <a:extLst>
              <a:ext uri="{FF2B5EF4-FFF2-40B4-BE49-F238E27FC236}">
                <a16:creationId xmlns:a16="http://schemas.microsoft.com/office/drawing/2014/main" id="{78001957-4C61-4F80-8F9A-E8C2E85ED4CC}"/>
              </a:ext>
            </a:extLst>
          </p:cNvPr>
          <p:cNvPicPr>
            <a:picLocks noGrp="1" noChangeAspect="1"/>
          </p:cNvPicPr>
          <p:nvPr>
            <p:ph type="pic" sz="quarter" idx="28"/>
          </p:nvPr>
        </p:nvPicPr>
        <p:blipFill>
          <a:blip r:embed="rId4"/>
          <a:srcRect t="1021" b="1021"/>
          <a:stretch>
            <a:fillRect/>
          </a:stretch>
        </p:blipFill>
        <p:spPr>
          <a:xfrm>
            <a:off x="4576544" y="1331648"/>
            <a:ext cx="1293402" cy="1295012"/>
          </a:xfrm>
        </p:spPr>
      </p:pic>
      <p:pic>
        <p:nvPicPr>
          <p:cNvPr id="27" name="Picture Placeholder 26">
            <a:extLst>
              <a:ext uri="{FF2B5EF4-FFF2-40B4-BE49-F238E27FC236}">
                <a16:creationId xmlns:a16="http://schemas.microsoft.com/office/drawing/2014/main" id="{7B654D8F-033F-4CD7-B911-B2EEF130BE71}"/>
              </a:ext>
            </a:extLst>
          </p:cNvPr>
          <p:cNvPicPr>
            <a:picLocks noGrp="1" noChangeAspect="1"/>
          </p:cNvPicPr>
          <p:nvPr>
            <p:ph type="pic" sz="quarter" idx="29"/>
          </p:nvPr>
        </p:nvPicPr>
        <p:blipFill>
          <a:blip r:embed="rId5"/>
          <a:srcRect l="8959" r="8959"/>
          <a:stretch>
            <a:fillRect/>
          </a:stretch>
        </p:blipFill>
        <p:spPr>
          <a:xfrm>
            <a:off x="8111854" y="1331648"/>
            <a:ext cx="1293402" cy="1295012"/>
          </a:xfrm>
        </p:spPr>
      </p:pic>
      <p:pic>
        <p:nvPicPr>
          <p:cNvPr id="31" name="Picture Placeholder 30">
            <a:extLst>
              <a:ext uri="{FF2B5EF4-FFF2-40B4-BE49-F238E27FC236}">
                <a16:creationId xmlns:a16="http://schemas.microsoft.com/office/drawing/2014/main" id="{7B648136-B0F2-4A33-A07B-C524C26F35F4}"/>
              </a:ext>
            </a:extLst>
          </p:cNvPr>
          <p:cNvPicPr>
            <a:picLocks noGrp="1" noChangeAspect="1"/>
          </p:cNvPicPr>
          <p:nvPr>
            <p:ph type="pic" sz="quarter" idx="30"/>
          </p:nvPr>
        </p:nvPicPr>
        <p:blipFill>
          <a:blip r:embed="rId6"/>
          <a:srcRect l="15301" r="15301"/>
          <a:stretch>
            <a:fillRect/>
          </a:stretch>
        </p:blipFill>
        <p:spPr>
          <a:xfrm>
            <a:off x="1041234" y="3463759"/>
            <a:ext cx="1293402" cy="1295012"/>
          </a:xfrm>
        </p:spPr>
      </p:pic>
      <p:pic>
        <p:nvPicPr>
          <p:cNvPr id="29" name="Picture Placeholder 28">
            <a:extLst>
              <a:ext uri="{FF2B5EF4-FFF2-40B4-BE49-F238E27FC236}">
                <a16:creationId xmlns:a16="http://schemas.microsoft.com/office/drawing/2014/main" id="{DB0FE79B-C170-457F-8D40-A34A47A6257B}"/>
              </a:ext>
            </a:extLst>
          </p:cNvPr>
          <p:cNvPicPr>
            <a:picLocks noGrp="1" noChangeAspect="1"/>
          </p:cNvPicPr>
          <p:nvPr>
            <p:ph type="pic" sz="quarter" idx="31"/>
          </p:nvPr>
        </p:nvPicPr>
        <p:blipFill>
          <a:blip r:embed="rId7"/>
          <a:srcRect l="15686" r="15686"/>
          <a:stretch>
            <a:fillRect/>
          </a:stretch>
        </p:blipFill>
        <p:spPr>
          <a:xfrm>
            <a:off x="4576544" y="3463759"/>
            <a:ext cx="1293402" cy="1295012"/>
          </a:xfrm>
        </p:spPr>
      </p:pic>
      <p:pic>
        <p:nvPicPr>
          <p:cNvPr id="25" name="Picture Placeholder 24">
            <a:extLst>
              <a:ext uri="{FF2B5EF4-FFF2-40B4-BE49-F238E27FC236}">
                <a16:creationId xmlns:a16="http://schemas.microsoft.com/office/drawing/2014/main" id="{DE51254A-7575-4472-ABED-6CAE086FEFDB}"/>
              </a:ext>
            </a:extLst>
          </p:cNvPr>
          <p:cNvPicPr>
            <a:picLocks noGrp="1" noChangeAspect="1"/>
          </p:cNvPicPr>
          <p:nvPr>
            <p:ph type="pic" sz="quarter" idx="32"/>
          </p:nvPr>
        </p:nvPicPr>
        <p:blipFill rotWithShape="1">
          <a:blip r:embed="rId8"/>
          <a:srcRect l="30789" r="2787"/>
          <a:stretch/>
        </p:blipFill>
        <p:spPr>
          <a:xfrm>
            <a:off x="8111854" y="3463759"/>
            <a:ext cx="1293402" cy="1295012"/>
          </a:xfrm>
        </p:spPr>
      </p:pic>
      <p:sp>
        <p:nvSpPr>
          <p:cNvPr id="23" name="Text Placeholder 22">
            <a:extLst>
              <a:ext uri="{FF2B5EF4-FFF2-40B4-BE49-F238E27FC236}">
                <a16:creationId xmlns:a16="http://schemas.microsoft.com/office/drawing/2014/main" id="{AC3F7E4C-0391-4EC0-92A3-7EAE83B81D50}"/>
              </a:ext>
            </a:extLst>
          </p:cNvPr>
          <p:cNvSpPr>
            <a:spLocks noGrp="1"/>
          </p:cNvSpPr>
          <p:nvPr>
            <p:ph type="body" sz="quarter" idx="15"/>
          </p:nvPr>
        </p:nvSpPr>
        <p:spPr/>
        <p:txBody>
          <a:bodyPr/>
          <a:lstStyle/>
          <a:p>
            <a:r>
              <a:rPr lang="en-US" dirty="0"/>
              <a:t>2022</a:t>
            </a:r>
          </a:p>
        </p:txBody>
      </p:sp>
      <p:pic>
        <p:nvPicPr>
          <p:cNvPr id="36" name="Picture 35">
            <a:extLst>
              <a:ext uri="{FF2B5EF4-FFF2-40B4-BE49-F238E27FC236}">
                <a16:creationId xmlns:a16="http://schemas.microsoft.com/office/drawing/2014/main" id="{F0FDF757-313E-446B-9DA1-A874902212BD}"/>
              </a:ext>
            </a:extLst>
          </p:cNvPr>
          <p:cNvPicPr>
            <a:picLocks noChangeAspect="1"/>
          </p:cNvPicPr>
          <p:nvPr/>
        </p:nvPicPr>
        <p:blipFill>
          <a:blip r:embed="rId9"/>
          <a:stretch>
            <a:fillRect/>
          </a:stretch>
        </p:blipFill>
        <p:spPr>
          <a:xfrm>
            <a:off x="9606681" y="5984486"/>
            <a:ext cx="1656518" cy="568177"/>
          </a:xfrm>
          <a:prstGeom prst="rect">
            <a:avLst/>
          </a:prstGeom>
        </p:spPr>
      </p:pic>
    </p:spTree>
    <p:extLst>
      <p:ext uri="{BB962C8B-B14F-4D97-AF65-F5344CB8AC3E}">
        <p14:creationId xmlns:p14="http://schemas.microsoft.com/office/powerpoint/2010/main" val="45758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2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914145" y="811753"/>
            <a:ext cx="4361941" cy="4609321"/>
          </a:xfrm>
        </p:spPr>
        <p:txBody>
          <a:bodyPr>
            <a:normAutofit/>
          </a:bodyPr>
          <a:lstStyle/>
          <a:p>
            <a:r>
              <a:rPr lang="en-US" sz="2000" b="1" dirty="0"/>
              <a:t>Thank you to our partners for being present tonight!</a:t>
            </a:r>
          </a:p>
          <a:p>
            <a:endParaRPr lang="en-US" sz="2000" b="1" dirty="0"/>
          </a:p>
          <a:p>
            <a:r>
              <a:rPr lang="en-US" sz="2000" b="1" dirty="0"/>
              <a:t>Our partnerships strengthen our institutions and our community. MCC would like to ensure we keep them healthy and strong.</a:t>
            </a:r>
          </a:p>
          <a:p>
            <a:endParaRPr lang="en-US" sz="2000" b="1" dirty="0"/>
          </a:p>
          <a:p>
            <a:r>
              <a:rPr lang="en-US" sz="2000" b="1" dirty="0"/>
              <a:t>Dual credit has been a key component of our partnership efforts and so will be reviewed before discussing new opportunities.</a:t>
            </a:r>
          </a:p>
          <a:p>
            <a:endParaRPr lang="en-US" dirty="0"/>
          </a:p>
          <a:p>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dirty="0"/>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2022</a:t>
            </a:r>
          </a:p>
        </p:txBody>
      </p:sp>
      <p:sp>
        <p:nvSpPr>
          <p:cNvPr id="17" name="TextBox 16">
            <a:extLst>
              <a:ext uri="{FF2B5EF4-FFF2-40B4-BE49-F238E27FC236}">
                <a16:creationId xmlns:a16="http://schemas.microsoft.com/office/drawing/2014/main" id="{FAF0791B-3565-4F53-9949-3FB9E3B3DB37}"/>
              </a:ext>
            </a:extLst>
          </p:cNvPr>
          <p:cNvSpPr txBox="1"/>
          <p:nvPr/>
        </p:nvSpPr>
        <p:spPr>
          <a:xfrm>
            <a:off x="1145441" y="1901202"/>
            <a:ext cx="1483567" cy="1368637"/>
          </a:xfrm>
          <a:prstGeom prst="rect">
            <a:avLst/>
          </a:prstGeom>
          <a:solidFill>
            <a:schemeClr val="bg1"/>
          </a:solidFill>
        </p:spPr>
        <p:txBody>
          <a:bodyPr wrap="square" rtlCol="0">
            <a:spAutoFit/>
          </a:bodyPr>
          <a:lstStyle/>
          <a:p>
            <a:endParaRPr lang="en-US" dirty="0"/>
          </a:p>
        </p:txBody>
      </p:sp>
      <p:grpSp>
        <p:nvGrpSpPr>
          <p:cNvPr id="13" name="Group 12">
            <a:extLst>
              <a:ext uri="{FF2B5EF4-FFF2-40B4-BE49-F238E27FC236}">
                <a16:creationId xmlns:a16="http://schemas.microsoft.com/office/drawing/2014/main" id="{160E9453-EE89-466A-8643-BCD1D5196688}"/>
              </a:ext>
            </a:extLst>
          </p:cNvPr>
          <p:cNvGrpSpPr/>
          <p:nvPr/>
        </p:nvGrpSpPr>
        <p:grpSpPr>
          <a:xfrm>
            <a:off x="708596" y="900023"/>
            <a:ext cx="2250973" cy="1685497"/>
            <a:chOff x="650169" y="3243949"/>
            <a:chExt cx="2510444" cy="1835203"/>
          </a:xfrm>
        </p:grpSpPr>
        <p:pic>
          <p:nvPicPr>
            <p:cNvPr id="14" name="Picture 2" descr="No photo description available.">
              <a:extLst>
                <a:ext uri="{FF2B5EF4-FFF2-40B4-BE49-F238E27FC236}">
                  <a16:creationId xmlns:a16="http://schemas.microsoft.com/office/drawing/2014/main" id="{DEE608D7-C571-4745-A901-A20E5319E16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341" t="21681" r="11403" b="30157"/>
            <a:stretch/>
          </p:blipFill>
          <p:spPr bwMode="auto">
            <a:xfrm>
              <a:off x="650169" y="3243949"/>
              <a:ext cx="2510444" cy="1487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FB04D0F-4E4F-4595-9DAB-5AD6B6C84203}"/>
                </a:ext>
              </a:extLst>
            </p:cNvPr>
            <p:cNvPicPr>
              <a:picLocks noChangeAspect="1"/>
            </p:cNvPicPr>
            <p:nvPr/>
          </p:nvPicPr>
          <p:blipFill>
            <a:blip r:embed="rId5"/>
            <a:stretch>
              <a:fillRect/>
            </a:stretch>
          </p:blipFill>
          <p:spPr>
            <a:xfrm>
              <a:off x="814778" y="4688627"/>
              <a:ext cx="2181225" cy="390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9" name="Picture 18">
            <a:extLst>
              <a:ext uri="{FF2B5EF4-FFF2-40B4-BE49-F238E27FC236}">
                <a16:creationId xmlns:a16="http://schemas.microsoft.com/office/drawing/2014/main" id="{D680DC19-5BF1-4075-8BBE-A985CE490DB0}"/>
              </a:ext>
            </a:extLst>
          </p:cNvPr>
          <p:cNvPicPr>
            <a:picLocks noChangeAspect="1"/>
          </p:cNvPicPr>
          <p:nvPr/>
        </p:nvPicPr>
        <p:blipFill>
          <a:blip r:embed="rId6"/>
          <a:stretch>
            <a:fillRect/>
          </a:stretch>
        </p:blipFill>
        <p:spPr>
          <a:xfrm>
            <a:off x="7574454" y="5048791"/>
            <a:ext cx="3041322" cy="1043158"/>
          </a:xfrm>
          <a:prstGeom prst="rect">
            <a:avLst/>
          </a:prstGeom>
        </p:spPr>
      </p:pic>
      <p:pic>
        <p:nvPicPr>
          <p:cNvPr id="1028" name="Picture 4" descr="Lorena High School">
            <a:extLst>
              <a:ext uri="{FF2B5EF4-FFF2-40B4-BE49-F238E27FC236}">
                <a16:creationId xmlns:a16="http://schemas.microsoft.com/office/drawing/2014/main" id="{A42400C6-87CC-49E5-A54A-5EAE966772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89" y="3507028"/>
            <a:ext cx="22669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trict Profile – District Profile and Belief Statements – West  Independent School District">
            <a:extLst>
              <a:ext uri="{FF2B5EF4-FFF2-40B4-BE49-F238E27FC236}">
                <a16:creationId xmlns:a16="http://schemas.microsoft.com/office/drawing/2014/main" id="{373E73EA-454D-4343-AB89-44829C8B8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894" y="1001779"/>
            <a:ext cx="1842163" cy="1842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na Spring Athletic Booster Club (@cscougarsports) / Twitter">
            <a:extLst>
              <a:ext uri="{FF2B5EF4-FFF2-40B4-BE49-F238E27FC236}">
                <a16:creationId xmlns:a16="http://schemas.microsoft.com/office/drawing/2014/main" id="{95D553AF-8648-4236-B958-4321073911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932" y="338320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2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850080" y="4590001"/>
            <a:ext cx="8807116" cy="915873"/>
          </a:xfrm>
        </p:spPr>
        <p:txBody>
          <a:bodyPr/>
          <a:lstStyle/>
          <a:p>
            <a:r>
              <a:rPr lang="en-US" dirty="0"/>
              <a:t>DISCUSSION</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a:xfrm>
            <a:off x="1850080" y="5505874"/>
            <a:ext cx="9144000" cy="1202835"/>
          </a:xfrm>
        </p:spPr>
        <p:txBody>
          <a:bodyPr>
            <a:normAutofit/>
          </a:bodyPr>
          <a:lstStyle/>
          <a:p>
            <a:r>
              <a:rPr lang="en-US" sz="2000" dirty="0">
                <a:solidFill>
                  <a:schemeClr val="bg1"/>
                </a:solidFill>
                <a:latin typeface="Arial Black" panose="020B0A04020102020204" pitchFamily="34" charset="0"/>
              </a:rPr>
              <a:t>Pictured, from left: </a:t>
            </a:r>
            <a:br>
              <a:rPr lang="en-US" sz="2000" dirty="0">
                <a:latin typeface="Arial Black" panose="020B0A04020102020204" pitchFamily="34" charset="0"/>
              </a:rPr>
            </a:br>
            <a:r>
              <a:rPr lang="en-US" sz="2000" dirty="0">
                <a:latin typeface="Arial Black" panose="020B0A04020102020204" pitchFamily="34" charset="0"/>
              </a:rPr>
              <a:t>Dr. Elizabeth Palacios, Pauline Chavez (seated), </a:t>
            </a:r>
            <a:br>
              <a:rPr lang="en-US" sz="2000" dirty="0">
                <a:latin typeface="Arial Black" panose="020B0A04020102020204" pitchFamily="34" charset="0"/>
              </a:rPr>
            </a:br>
            <a:r>
              <a:rPr lang="en-US" sz="2000" dirty="0">
                <a:latin typeface="Arial Black" panose="020B0A04020102020204" pitchFamily="34" charset="0"/>
              </a:rPr>
              <a:t>Earl Stinnett, Sr., Geneva </a:t>
            </a:r>
            <a:r>
              <a:rPr lang="en-US" sz="2000" dirty="0" err="1">
                <a:latin typeface="Arial Black" panose="020B0A04020102020204" pitchFamily="34" charset="0"/>
              </a:rPr>
              <a:t>Watley</a:t>
            </a:r>
            <a:r>
              <a:rPr lang="en-US" sz="2000" dirty="0">
                <a:latin typeface="Arial Black" panose="020B0A04020102020204" pitchFamily="34" charset="0"/>
              </a:rPr>
              <a:t>, K. Paul Holt (seated), </a:t>
            </a:r>
            <a:br>
              <a:rPr lang="en-US" sz="2000" dirty="0">
                <a:latin typeface="Arial Black" panose="020B0A04020102020204" pitchFamily="34" charset="0"/>
              </a:rPr>
            </a:br>
            <a:r>
              <a:rPr lang="en-US" sz="2000" dirty="0">
                <a:latin typeface="Arial Black" panose="020B0A04020102020204" pitchFamily="34" charset="0"/>
              </a:rPr>
              <a:t>Ricky </a:t>
            </a:r>
            <a:r>
              <a:rPr lang="en-US" sz="2000" dirty="0" err="1">
                <a:latin typeface="Arial Black" panose="020B0A04020102020204" pitchFamily="34" charset="0"/>
              </a:rPr>
              <a:t>Turman</a:t>
            </a:r>
            <a:r>
              <a:rPr lang="en-US" sz="2000" dirty="0">
                <a:latin typeface="Arial Black" panose="020B0A04020102020204" pitchFamily="34" charset="0"/>
              </a:rPr>
              <a:t>, Doug </a:t>
            </a:r>
            <a:r>
              <a:rPr lang="en-US" sz="2000" dirty="0" err="1">
                <a:latin typeface="Arial Black" panose="020B0A04020102020204" pitchFamily="34" charset="0"/>
              </a:rPr>
              <a:t>McDurham</a:t>
            </a:r>
            <a:endParaRPr lang="en-US" sz="2000" dirty="0">
              <a:latin typeface="Arial Black" panose="020B0A04020102020204" pitchFamily="34" charset="0"/>
            </a:endParaRPr>
          </a:p>
        </p:txBody>
      </p:sp>
    </p:spTree>
    <p:extLst>
      <p:ext uri="{BB962C8B-B14F-4D97-AF65-F5344CB8AC3E}">
        <p14:creationId xmlns:p14="http://schemas.microsoft.com/office/powerpoint/2010/main" val="243222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1016456" cy="365125"/>
          </a:xfrm>
        </p:spPr>
        <p:txBody>
          <a:bodyPr/>
          <a:lstStyle/>
          <a:p>
            <a:r>
              <a:rPr lang="en-US" sz="2400" b="1" i="0" dirty="0">
                <a:latin typeface="Arial Black" panose="020B0A04020102020204" pitchFamily="34" charset="0"/>
              </a:rPr>
              <a:t>Percent Dual Credit Enrollment, TX Community Colleges</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21</a:t>
            </a:fld>
            <a:endParaRPr lang="en-US" dirty="0"/>
          </a:p>
        </p:txBody>
      </p:sp>
      <p:pic>
        <p:nvPicPr>
          <p:cNvPr id="9" name="Picture 8">
            <a:extLst>
              <a:ext uri="{FF2B5EF4-FFF2-40B4-BE49-F238E27FC236}">
                <a16:creationId xmlns:a16="http://schemas.microsoft.com/office/drawing/2014/main" id="{44DFA9B8-DA37-47F7-A04F-9517A60A8297}"/>
              </a:ext>
            </a:extLst>
          </p:cNvPr>
          <p:cNvPicPr>
            <a:picLocks noChangeAspect="1"/>
          </p:cNvPicPr>
          <p:nvPr/>
        </p:nvPicPr>
        <p:blipFill>
          <a:blip r:embed="rId2">
            <a:clrChange>
              <a:clrFrom>
                <a:srgbClr val="FEFEFE"/>
              </a:clrFrom>
              <a:clrTo>
                <a:srgbClr val="FEFEFE">
                  <a:alpha val="0"/>
                </a:srgbClr>
              </a:clrTo>
            </a:clrChange>
            <a:duotone>
              <a:srgbClr val="1F497D">
                <a:shade val="45000"/>
                <a:satMod val="135000"/>
              </a:srgbClr>
              <a:prstClr val="white"/>
            </a:duotone>
          </a:blip>
          <a:stretch>
            <a:fillRect/>
          </a:stretch>
        </p:blipFill>
        <p:spPr>
          <a:xfrm>
            <a:off x="943848" y="1023483"/>
            <a:ext cx="10500783" cy="4274992"/>
          </a:xfrm>
          <a:prstGeom prst="rect">
            <a:avLst/>
          </a:prstGeom>
          <a:noFill/>
        </p:spPr>
      </p:pic>
      <p:pic>
        <p:nvPicPr>
          <p:cNvPr id="15" name="Picture 14">
            <a:extLst>
              <a:ext uri="{FF2B5EF4-FFF2-40B4-BE49-F238E27FC236}">
                <a16:creationId xmlns:a16="http://schemas.microsoft.com/office/drawing/2014/main" id="{A23718A8-3FC1-4CCE-9863-22F3DD711D89}"/>
              </a:ext>
            </a:extLst>
          </p:cNvPr>
          <p:cNvPicPr>
            <a:picLocks noChangeAspect="1"/>
          </p:cNvPicPr>
          <p:nvPr/>
        </p:nvPicPr>
        <p:blipFill>
          <a:blip r:embed="rId3"/>
          <a:stretch>
            <a:fillRect/>
          </a:stretch>
        </p:blipFill>
        <p:spPr>
          <a:xfrm>
            <a:off x="5791173" y="3255249"/>
            <a:ext cx="609653" cy="347502"/>
          </a:xfrm>
          <a:prstGeom prst="rect">
            <a:avLst/>
          </a:prstGeom>
        </p:spPr>
      </p:pic>
      <p:sp>
        <p:nvSpPr>
          <p:cNvPr id="16" name="Text Placeholder 4">
            <a:extLst>
              <a:ext uri="{FF2B5EF4-FFF2-40B4-BE49-F238E27FC236}">
                <a16:creationId xmlns:a16="http://schemas.microsoft.com/office/drawing/2014/main" id="{03A144D0-B789-411A-9B67-2AE2E0BF9D81}"/>
              </a:ext>
            </a:extLst>
          </p:cNvPr>
          <p:cNvSpPr>
            <a:spLocks noGrp="1"/>
          </p:cNvSpPr>
          <p:nvPr>
            <p:ph type="body" sz="quarter" idx="14"/>
          </p:nvPr>
        </p:nvSpPr>
        <p:spPr>
          <a:xfrm>
            <a:off x="6254180" y="1548426"/>
            <a:ext cx="4845686" cy="328893"/>
          </a:xfrm>
        </p:spPr>
        <p:txBody>
          <a:bodyPr>
            <a:noAutofit/>
          </a:bodyPr>
          <a:lstStyle/>
          <a:p>
            <a:r>
              <a:rPr lang="en-US" sz="2000" b="1" i="0" dirty="0">
                <a:latin typeface="Arial Black" panose="020B0A04020102020204" pitchFamily="34" charset="0"/>
              </a:rPr>
              <a:t>Community Colleges - FALL 2018</a:t>
            </a:r>
          </a:p>
        </p:txBody>
      </p:sp>
      <p:pic>
        <p:nvPicPr>
          <p:cNvPr id="17" name="Picture 2" descr="Image result for Texas">
            <a:extLst>
              <a:ext uri="{FF2B5EF4-FFF2-40B4-BE49-F238E27FC236}">
                <a16:creationId xmlns:a16="http://schemas.microsoft.com/office/drawing/2014/main" id="{87200F2A-86BB-429B-9D7E-C32751C76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8697" y="296977"/>
            <a:ext cx="1062446" cy="10369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98D443-B03E-4139-9403-831B5F0B8D91}"/>
              </a:ext>
            </a:extLst>
          </p:cNvPr>
          <p:cNvPicPr>
            <a:picLocks noChangeAspect="1"/>
          </p:cNvPicPr>
          <p:nvPr/>
        </p:nvPicPr>
        <p:blipFill>
          <a:blip r:embed="rId5"/>
          <a:stretch>
            <a:fillRect/>
          </a:stretch>
        </p:blipFill>
        <p:spPr>
          <a:xfrm>
            <a:off x="9670845" y="6160848"/>
            <a:ext cx="1689896" cy="579626"/>
          </a:xfrm>
          <a:prstGeom prst="rect">
            <a:avLst/>
          </a:prstGeom>
        </p:spPr>
      </p:pic>
    </p:spTree>
    <p:extLst>
      <p:ext uri="{BB962C8B-B14F-4D97-AF65-F5344CB8AC3E}">
        <p14:creationId xmlns:p14="http://schemas.microsoft.com/office/powerpoint/2010/main" val="2927574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Quick Facts</a:t>
            </a:r>
            <a:br>
              <a:rPr lang="en-US" dirty="0"/>
            </a:br>
            <a:r>
              <a:rPr lang="en-US" dirty="0"/>
              <a:t>Dual Credit in Texas</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22</a:t>
            </a:fld>
            <a:endParaRPr lang="en-US" dirty="0"/>
          </a:p>
        </p:txBody>
      </p:sp>
      <p:pic>
        <p:nvPicPr>
          <p:cNvPr id="13" name="Picture 12">
            <a:extLst>
              <a:ext uri="{FF2B5EF4-FFF2-40B4-BE49-F238E27FC236}">
                <a16:creationId xmlns:a16="http://schemas.microsoft.com/office/drawing/2014/main" id="{4803C774-FF3D-4E07-8A0F-40D5606F16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75060" y="738010"/>
            <a:ext cx="2968282" cy="1493799"/>
          </a:xfrm>
          <a:prstGeom prst="rect">
            <a:avLst/>
          </a:prstGeom>
        </p:spPr>
      </p:pic>
      <p:pic>
        <p:nvPicPr>
          <p:cNvPr id="14" name="Picture 13">
            <a:extLst>
              <a:ext uri="{FF2B5EF4-FFF2-40B4-BE49-F238E27FC236}">
                <a16:creationId xmlns:a16="http://schemas.microsoft.com/office/drawing/2014/main" id="{AF7EB2B2-CD5D-44F3-98E3-84829D4068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37554" y="2668296"/>
            <a:ext cx="2081385" cy="1501433"/>
          </a:xfrm>
          <a:prstGeom prst="rect">
            <a:avLst/>
          </a:prstGeom>
        </p:spPr>
      </p:pic>
      <p:pic>
        <p:nvPicPr>
          <p:cNvPr id="15" name="Picture 14">
            <a:extLst>
              <a:ext uri="{FF2B5EF4-FFF2-40B4-BE49-F238E27FC236}">
                <a16:creationId xmlns:a16="http://schemas.microsoft.com/office/drawing/2014/main" id="{167FCEF4-1EA2-4C8F-AC16-1F06AAE71D7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41355" y="2657393"/>
            <a:ext cx="2545245" cy="1523241"/>
          </a:xfrm>
          <a:prstGeom prst="rect">
            <a:avLst/>
          </a:prstGeom>
        </p:spPr>
      </p:pic>
      <p:pic>
        <p:nvPicPr>
          <p:cNvPr id="16" name="Picture 15">
            <a:extLst>
              <a:ext uri="{FF2B5EF4-FFF2-40B4-BE49-F238E27FC236}">
                <a16:creationId xmlns:a16="http://schemas.microsoft.com/office/drawing/2014/main" id="{DC6C6919-DB9C-4871-A810-EB4BE3D260E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69893" y="2649242"/>
            <a:ext cx="2181983" cy="1559515"/>
          </a:xfrm>
          <a:prstGeom prst="rect">
            <a:avLst/>
          </a:prstGeom>
        </p:spPr>
      </p:pic>
      <p:pic>
        <p:nvPicPr>
          <p:cNvPr id="17" name="Picture 16">
            <a:extLst>
              <a:ext uri="{FF2B5EF4-FFF2-40B4-BE49-F238E27FC236}">
                <a16:creationId xmlns:a16="http://schemas.microsoft.com/office/drawing/2014/main" id="{D76A06D8-73AB-419F-BB53-33F1042150B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80952" y="4742465"/>
            <a:ext cx="9351446" cy="761043"/>
          </a:xfrm>
          <a:prstGeom prst="rect">
            <a:avLst/>
          </a:prstGeom>
        </p:spPr>
      </p:pic>
      <p:pic>
        <p:nvPicPr>
          <p:cNvPr id="18" name="Picture 17">
            <a:extLst>
              <a:ext uri="{FF2B5EF4-FFF2-40B4-BE49-F238E27FC236}">
                <a16:creationId xmlns:a16="http://schemas.microsoft.com/office/drawing/2014/main" id="{786E275E-8D07-4B15-A5AA-E9FF9D8699B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790673" y="5581265"/>
            <a:ext cx="8605816" cy="820239"/>
          </a:xfrm>
          <a:prstGeom prst="rect">
            <a:avLst/>
          </a:prstGeom>
        </p:spPr>
      </p:pic>
      <p:pic>
        <p:nvPicPr>
          <p:cNvPr id="19" name="Picture 2" descr="Image result for Texas">
            <a:extLst>
              <a:ext uri="{FF2B5EF4-FFF2-40B4-BE49-F238E27FC236}">
                <a16:creationId xmlns:a16="http://schemas.microsoft.com/office/drawing/2014/main" id="{D517213C-07F3-4E5A-AF71-0C7A14282C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583" y="1792316"/>
            <a:ext cx="2867818" cy="27989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C970DD7-AE54-4443-9A4E-2759A22EC419}"/>
              </a:ext>
            </a:extLst>
          </p:cNvPr>
          <p:cNvPicPr>
            <a:picLocks noChangeAspect="1"/>
          </p:cNvPicPr>
          <p:nvPr/>
        </p:nvPicPr>
        <p:blipFill>
          <a:blip r:embed="rId10"/>
          <a:stretch>
            <a:fillRect/>
          </a:stretch>
        </p:blipFill>
        <p:spPr>
          <a:xfrm>
            <a:off x="10732398" y="166201"/>
            <a:ext cx="1369456" cy="469716"/>
          </a:xfrm>
          <a:prstGeom prst="rect">
            <a:avLst/>
          </a:prstGeom>
        </p:spPr>
      </p:pic>
    </p:spTree>
    <p:extLst>
      <p:ext uri="{BB962C8B-B14F-4D97-AF65-F5344CB8AC3E}">
        <p14:creationId xmlns:p14="http://schemas.microsoft.com/office/powerpoint/2010/main" val="2637958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421BB-4741-4D52-A5EF-07D4696702B0}"/>
              </a:ext>
            </a:extLst>
          </p:cNvPr>
          <p:cNvSpPr>
            <a:spLocks noGrp="1"/>
          </p:cNvSpPr>
          <p:nvPr>
            <p:ph type="sldNum" sz="quarter" idx="12"/>
          </p:nvPr>
        </p:nvSpPr>
        <p:spPr/>
        <p:txBody>
          <a:bodyPr/>
          <a:lstStyle/>
          <a:p>
            <a:fld id="{95CBEC59-7FF9-4688-98DF-89832A0C9025}" type="slidenum">
              <a:rPr lang="en-US" smtClean="0"/>
              <a:t>23</a:t>
            </a:fld>
            <a:endParaRPr lang="en-US" dirty="0"/>
          </a:p>
        </p:txBody>
      </p:sp>
      <p:pic>
        <p:nvPicPr>
          <p:cNvPr id="9" name="Picture 8">
            <a:extLst>
              <a:ext uri="{FF2B5EF4-FFF2-40B4-BE49-F238E27FC236}">
                <a16:creationId xmlns:a16="http://schemas.microsoft.com/office/drawing/2014/main" id="{B4E69A74-9711-4003-930B-809BEBA352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6673" y="875555"/>
            <a:ext cx="10567998" cy="4144313"/>
          </a:xfrm>
          <a:prstGeom prst="rect">
            <a:avLst/>
          </a:prstGeom>
        </p:spPr>
      </p:pic>
      <p:sp>
        <p:nvSpPr>
          <p:cNvPr id="13" name="Footer Placeholder 2">
            <a:extLst>
              <a:ext uri="{FF2B5EF4-FFF2-40B4-BE49-F238E27FC236}">
                <a16:creationId xmlns:a16="http://schemas.microsoft.com/office/drawing/2014/main" id="{3361E69F-2A24-4AC8-A1CB-DCCD494F960B}"/>
              </a:ext>
            </a:extLst>
          </p:cNvPr>
          <p:cNvSpPr>
            <a:spLocks noGrp="1"/>
          </p:cNvSpPr>
          <p:nvPr>
            <p:ph type="ftr" sz="quarter" idx="11"/>
          </p:nvPr>
        </p:nvSpPr>
        <p:spPr>
          <a:xfrm>
            <a:off x="344285" y="5677424"/>
            <a:ext cx="10609854" cy="365125"/>
          </a:xfrm>
        </p:spPr>
        <p:txBody>
          <a:bodyPr/>
          <a:lstStyle/>
          <a:p>
            <a:r>
              <a:rPr lang="en-US" sz="2400" b="1" i="0" dirty="0">
                <a:latin typeface="Arial Black" panose="020B0A04020102020204" pitchFamily="34" charset="0"/>
              </a:rPr>
              <a:t>Dual Credit Student Diversity</a:t>
            </a:r>
          </a:p>
        </p:txBody>
      </p:sp>
      <p:pic>
        <p:nvPicPr>
          <p:cNvPr id="14" name="Picture 13">
            <a:extLst>
              <a:ext uri="{FF2B5EF4-FFF2-40B4-BE49-F238E27FC236}">
                <a16:creationId xmlns:a16="http://schemas.microsoft.com/office/drawing/2014/main" id="{31AC24DF-553C-4C4B-9A50-B0504F47DA77}"/>
              </a:ext>
            </a:extLst>
          </p:cNvPr>
          <p:cNvPicPr>
            <a:picLocks noChangeAspect="1"/>
          </p:cNvPicPr>
          <p:nvPr/>
        </p:nvPicPr>
        <p:blipFill>
          <a:blip r:embed="rId3"/>
          <a:stretch>
            <a:fillRect/>
          </a:stretch>
        </p:blipFill>
        <p:spPr>
          <a:xfrm>
            <a:off x="9540217" y="6141529"/>
            <a:ext cx="1628526" cy="558576"/>
          </a:xfrm>
          <a:prstGeom prst="rect">
            <a:avLst/>
          </a:prstGeom>
        </p:spPr>
      </p:pic>
    </p:spTree>
    <p:extLst>
      <p:ext uri="{BB962C8B-B14F-4D97-AF65-F5344CB8AC3E}">
        <p14:creationId xmlns:p14="http://schemas.microsoft.com/office/powerpoint/2010/main" val="2584457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0609854" cy="365125"/>
          </a:xfrm>
        </p:spPr>
        <p:txBody>
          <a:bodyPr/>
          <a:lstStyle/>
          <a:p>
            <a:r>
              <a:rPr lang="en-US" sz="2400" b="1" i="0" dirty="0">
                <a:latin typeface="Arial Black" panose="020B0A04020102020204" pitchFamily="34" charset="0"/>
              </a:rPr>
              <a:t>Dual Credit Providers in Texas</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24</a:t>
            </a:fld>
            <a:endParaRPr lang="en-US" dirty="0"/>
          </a:p>
        </p:txBody>
      </p:sp>
      <p:pic>
        <p:nvPicPr>
          <p:cNvPr id="7" name="Content Placeholder 9">
            <a:extLst>
              <a:ext uri="{FF2B5EF4-FFF2-40B4-BE49-F238E27FC236}">
                <a16:creationId xmlns:a16="http://schemas.microsoft.com/office/drawing/2014/main" id="{91F4262A-7395-484E-B3D8-2DD16722C25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5209" y="507656"/>
            <a:ext cx="11010332" cy="4683735"/>
          </a:xfrm>
          <a:prstGeom prst="rect">
            <a:avLst/>
          </a:prstGeom>
        </p:spPr>
      </p:pic>
      <p:pic>
        <p:nvPicPr>
          <p:cNvPr id="8" name="Picture 7">
            <a:extLst>
              <a:ext uri="{FF2B5EF4-FFF2-40B4-BE49-F238E27FC236}">
                <a16:creationId xmlns:a16="http://schemas.microsoft.com/office/drawing/2014/main" id="{7BAFDB79-395F-4001-9C9A-D7D88AB192A4}"/>
              </a:ext>
            </a:extLst>
          </p:cNvPr>
          <p:cNvPicPr>
            <a:picLocks noChangeAspect="1"/>
          </p:cNvPicPr>
          <p:nvPr/>
        </p:nvPicPr>
        <p:blipFill>
          <a:blip r:embed="rId3"/>
          <a:stretch>
            <a:fillRect/>
          </a:stretch>
        </p:blipFill>
        <p:spPr>
          <a:xfrm>
            <a:off x="9850781" y="6244493"/>
            <a:ext cx="1656518" cy="568177"/>
          </a:xfrm>
          <a:prstGeom prst="rect">
            <a:avLst/>
          </a:prstGeom>
        </p:spPr>
      </p:pic>
    </p:spTree>
    <p:extLst>
      <p:ext uri="{BB962C8B-B14F-4D97-AF65-F5344CB8AC3E}">
        <p14:creationId xmlns:p14="http://schemas.microsoft.com/office/powerpoint/2010/main" val="96284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Dual Enrollment National Perspective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3</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2022</a:t>
            </a:r>
          </a:p>
        </p:txBody>
      </p:sp>
      <p:sp>
        <p:nvSpPr>
          <p:cNvPr id="42" name="Title 1">
            <a:extLst>
              <a:ext uri="{FF2B5EF4-FFF2-40B4-BE49-F238E27FC236}">
                <a16:creationId xmlns:a16="http://schemas.microsoft.com/office/drawing/2014/main" id="{D117B2D1-CD16-4A9B-A856-908AF1AA305B}"/>
              </a:ext>
            </a:extLst>
          </p:cNvPr>
          <p:cNvSpPr txBox="1">
            <a:spLocks/>
          </p:cNvSpPr>
          <p:nvPr/>
        </p:nvSpPr>
        <p:spPr>
          <a:xfrm>
            <a:off x="1835278" y="5686311"/>
            <a:ext cx="2632385" cy="6970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4000" b="1" kern="1200" dirty="0">
                <a:solidFill>
                  <a:schemeClr val="bg1"/>
                </a:solidFill>
                <a:latin typeface="+mj-lt"/>
                <a:ea typeface="+mj-ea"/>
                <a:cs typeface="+mj-cs"/>
              </a:defRPr>
            </a:lvl1pPr>
          </a:lstStyle>
          <a:p>
            <a:endParaRPr lang="en-US" sz="3000" dirty="0"/>
          </a:p>
        </p:txBody>
      </p:sp>
      <p:pic>
        <p:nvPicPr>
          <p:cNvPr id="25" name="Picture 24">
            <a:extLst>
              <a:ext uri="{FF2B5EF4-FFF2-40B4-BE49-F238E27FC236}">
                <a16:creationId xmlns:a16="http://schemas.microsoft.com/office/drawing/2014/main" id="{AFE57436-8301-4D6E-8812-D4EF2E2D1CA7}"/>
              </a:ext>
            </a:extLst>
          </p:cNvPr>
          <p:cNvPicPr>
            <a:picLocks noChangeAspect="1"/>
          </p:cNvPicPr>
          <p:nvPr/>
        </p:nvPicPr>
        <p:blipFill>
          <a:blip r:embed="rId3"/>
          <a:stretch>
            <a:fillRect/>
          </a:stretch>
        </p:blipFill>
        <p:spPr>
          <a:xfrm>
            <a:off x="10598032" y="137695"/>
            <a:ext cx="1581873" cy="542574"/>
          </a:xfrm>
          <a:prstGeom prst="rect">
            <a:avLst/>
          </a:prstGeom>
        </p:spPr>
      </p:pic>
      <p:sp>
        <p:nvSpPr>
          <p:cNvPr id="6" name="Rectangle 5"/>
          <p:cNvSpPr/>
          <p:nvPr/>
        </p:nvSpPr>
        <p:spPr>
          <a:xfrm>
            <a:off x="712381" y="1896370"/>
            <a:ext cx="11132289" cy="3970318"/>
          </a:xfrm>
          <a:prstGeom prst="rect">
            <a:avLst/>
          </a:prstGeom>
        </p:spPr>
        <p:txBody>
          <a:bodyPr wrap="square">
            <a:spAutoFit/>
          </a:bodyPr>
          <a:lstStyle/>
          <a:p>
            <a:pPr marL="285750" indent="-285750">
              <a:buFont typeface="Arial" panose="020B0604020202020204" pitchFamily="34" charset="0"/>
              <a:buChar char="•"/>
            </a:pPr>
            <a:r>
              <a:rPr lang="en-US" sz="2800" b="1" dirty="0">
                <a:solidFill>
                  <a:schemeClr val="bg1"/>
                </a:solidFill>
              </a:rPr>
              <a:t>Dual enrollment students are more likely than others to graduate from high school, enroll in college, and complete college degrees.</a:t>
            </a:r>
          </a:p>
          <a:p>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As students across the country grapple with the twin effects of the COVID-19 pandemic and an economic recession, higher education can seem out of reach—and the cost and time savings offered through dual enrollment are more important than ever. This is especially the case for students from historically underrepresented racial and ethnic groups and low-income backgrounds.  </a:t>
            </a:r>
            <a:r>
              <a:rPr lang="en-US" b="1" dirty="0">
                <a:solidFill>
                  <a:schemeClr val="bg1"/>
                </a:solidFill>
              </a:rPr>
              <a:t>(Dual Credit Playbook: Aspen and CCRC)</a:t>
            </a:r>
          </a:p>
        </p:txBody>
      </p:sp>
    </p:spTree>
    <p:extLst>
      <p:ext uri="{BB962C8B-B14F-4D97-AF65-F5344CB8AC3E}">
        <p14:creationId xmlns:p14="http://schemas.microsoft.com/office/powerpoint/2010/main" val="3169544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7A7F66-FDB1-46C1-8EC5-FB747BC89225}"/>
              </a:ext>
            </a:extLst>
          </p:cNvPr>
          <p:cNvSpPr>
            <a:spLocks noGrp="1"/>
          </p:cNvSpPr>
          <p:nvPr>
            <p:ph type="subTitle" idx="1"/>
          </p:nvPr>
        </p:nvSpPr>
        <p:spPr>
          <a:xfrm>
            <a:off x="4973216" y="5012889"/>
            <a:ext cx="6979298" cy="1389106"/>
          </a:xfrm>
        </p:spPr>
        <p:txBody>
          <a:bodyPr>
            <a:normAutofit fontScale="85000" lnSpcReduction="10000"/>
          </a:bodyPr>
          <a:lstStyle/>
          <a:p>
            <a:r>
              <a:rPr lang="en-US" dirty="0">
                <a:latin typeface="Arial Black" panose="020B0A04020102020204" pitchFamily="34" charset="0"/>
              </a:rPr>
              <a:t>Trends</a:t>
            </a:r>
          </a:p>
          <a:p>
            <a:pPr marL="342900" indent="-342900">
              <a:buFont typeface="Arial" panose="020B0604020202020204" pitchFamily="34" charset="0"/>
              <a:buChar char="•"/>
            </a:pPr>
            <a:r>
              <a:rPr lang="en-US" dirty="0">
                <a:latin typeface="Arial Narrow" panose="020B0606020202030204" pitchFamily="34" charset="0"/>
              </a:rPr>
              <a:t>26.6% of total students in community college are dual credit.</a:t>
            </a:r>
          </a:p>
          <a:p>
            <a:pPr marL="342900" indent="-342900">
              <a:buFont typeface="Arial" panose="020B0604020202020204" pitchFamily="34" charset="0"/>
              <a:buChar char="•"/>
            </a:pPr>
            <a:r>
              <a:rPr lang="en-US" dirty="0">
                <a:latin typeface="Arial Narrow" panose="020B0606020202030204" pitchFamily="34" charset="0"/>
              </a:rPr>
              <a:t>Cost to students varies from $0 to full cost of tuition and fees. </a:t>
            </a:r>
          </a:p>
          <a:p>
            <a:endParaRPr lang="en-US" dirty="0"/>
          </a:p>
        </p:txBody>
      </p:sp>
      <p:sp>
        <p:nvSpPr>
          <p:cNvPr id="4" name="Title 3">
            <a:extLst>
              <a:ext uri="{FF2B5EF4-FFF2-40B4-BE49-F238E27FC236}">
                <a16:creationId xmlns:a16="http://schemas.microsoft.com/office/drawing/2014/main" id="{B2D3DCE8-63A2-48F2-A692-A97A43984273}"/>
              </a:ext>
            </a:extLst>
          </p:cNvPr>
          <p:cNvSpPr>
            <a:spLocks noGrp="1"/>
          </p:cNvSpPr>
          <p:nvPr>
            <p:ph type="ctrTitle"/>
          </p:nvPr>
        </p:nvSpPr>
        <p:spPr>
          <a:xfrm>
            <a:off x="1507608" y="4626870"/>
            <a:ext cx="4626665" cy="1389106"/>
          </a:xfrm>
        </p:spPr>
        <p:txBody>
          <a:bodyPr/>
          <a:lstStyle/>
          <a:p>
            <a:r>
              <a:rPr lang="en-US" dirty="0"/>
              <a:t>Dual Credit </a:t>
            </a:r>
            <a:br>
              <a:rPr lang="en-US" dirty="0"/>
            </a:br>
            <a:r>
              <a:rPr lang="en-US" dirty="0"/>
              <a:t>in Texas</a:t>
            </a:r>
          </a:p>
        </p:txBody>
      </p:sp>
      <p:sp>
        <p:nvSpPr>
          <p:cNvPr id="6" name="Slide Number Placeholder 5">
            <a:extLst>
              <a:ext uri="{FF2B5EF4-FFF2-40B4-BE49-F238E27FC236}">
                <a16:creationId xmlns:a16="http://schemas.microsoft.com/office/drawing/2014/main" id="{EC7816D2-DA4A-4DE5-A682-A7D03D8305F1}"/>
              </a:ext>
            </a:extLst>
          </p:cNvPr>
          <p:cNvSpPr>
            <a:spLocks noGrp="1"/>
          </p:cNvSpPr>
          <p:nvPr>
            <p:ph type="sldNum" sz="quarter" idx="12"/>
          </p:nvPr>
        </p:nvSpPr>
        <p:spPr/>
        <p:txBody>
          <a:bodyPr/>
          <a:lstStyle/>
          <a:p>
            <a:fld id="{95CBEC59-7FF9-4688-98DF-89832A0C9025}" type="slidenum">
              <a:rPr lang="en-US" noProof="0" smtClean="0"/>
              <a:t>4</a:t>
            </a:fld>
            <a:endParaRPr lang="en-US" noProof="0" dirty="0"/>
          </a:p>
        </p:txBody>
      </p:sp>
      <p:sp>
        <p:nvSpPr>
          <p:cNvPr id="7" name="Text Placeholder 6">
            <a:extLst>
              <a:ext uri="{FF2B5EF4-FFF2-40B4-BE49-F238E27FC236}">
                <a16:creationId xmlns:a16="http://schemas.microsoft.com/office/drawing/2014/main" id="{03492D34-602F-4E73-AB1D-7690E7FC4A74}"/>
              </a:ext>
            </a:extLst>
          </p:cNvPr>
          <p:cNvSpPr>
            <a:spLocks noGrp="1"/>
          </p:cNvSpPr>
          <p:nvPr>
            <p:ph type="body" sz="quarter" idx="14"/>
          </p:nvPr>
        </p:nvSpPr>
        <p:spPr/>
        <p:txBody>
          <a:bodyPr/>
          <a:lstStyle/>
          <a:p>
            <a:endParaRPr lang="en-US"/>
          </a:p>
        </p:txBody>
      </p:sp>
      <p:pic>
        <p:nvPicPr>
          <p:cNvPr id="8" name="Picture 2" descr="E51C0DF6-64B7-4C28-9387-8D3CC4E18C9B-L0-001">
            <a:extLst>
              <a:ext uri="{FF2B5EF4-FFF2-40B4-BE49-F238E27FC236}">
                <a16:creationId xmlns:a16="http://schemas.microsoft.com/office/drawing/2014/main" id="{95D5ECDF-CF8A-490A-AE48-A316941C19B6}"/>
              </a:ext>
            </a:extLst>
          </p:cNvPr>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t="10753" b="42753"/>
          <a:stretch/>
        </p:blipFill>
        <p:spPr bwMode="auto">
          <a:xfrm>
            <a:off x="0" y="0"/>
            <a:ext cx="12192000" cy="425132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Texas">
            <a:extLst>
              <a:ext uri="{FF2B5EF4-FFF2-40B4-BE49-F238E27FC236}">
                <a16:creationId xmlns:a16="http://schemas.microsoft.com/office/drawing/2014/main" id="{CDE95F41-A179-4425-97D3-D4D64FC27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39" y="4896969"/>
            <a:ext cx="1062446" cy="1036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46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1016456" cy="365125"/>
          </a:xfrm>
        </p:spPr>
        <p:txBody>
          <a:bodyPr/>
          <a:lstStyle/>
          <a:p>
            <a:r>
              <a:rPr lang="en-US" sz="2400" b="1" i="0" dirty="0">
                <a:latin typeface="Arial Black" panose="020B0A04020102020204" pitchFamily="34" charset="0"/>
              </a:rPr>
              <a:t>Percent Dual Credit Enrollment, TX Community Colleges</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16" name="Text Placeholder 4">
            <a:extLst>
              <a:ext uri="{FF2B5EF4-FFF2-40B4-BE49-F238E27FC236}">
                <a16:creationId xmlns:a16="http://schemas.microsoft.com/office/drawing/2014/main" id="{03A144D0-B789-411A-9B67-2AE2E0BF9D81}"/>
              </a:ext>
            </a:extLst>
          </p:cNvPr>
          <p:cNvSpPr>
            <a:spLocks noGrp="1"/>
          </p:cNvSpPr>
          <p:nvPr>
            <p:ph type="body" sz="quarter" idx="14"/>
          </p:nvPr>
        </p:nvSpPr>
        <p:spPr>
          <a:xfrm>
            <a:off x="6254180" y="1548426"/>
            <a:ext cx="4845686" cy="328893"/>
          </a:xfrm>
        </p:spPr>
        <p:txBody>
          <a:bodyPr>
            <a:noAutofit/>
          </a:bodyPr>
          <a:lstStyle/>
          <a:p>
            <a:r>
              <a:rPr lang="en-US" sz="2000" b="1" i="0" dirty="0">
                <a:latin typeface="Arial Black" panose="020B0A04020102020204" pitchFamily="34" charset="0"/>
              </a:rPr>
              <a:t>Community Colleges - FALL 2021</a:t>
            </a:r>
          </a:p>
        </p:txBody>
      </p:sp>
      <p:pic>
        <p:nvPicPr>
          <p:cNvPr id="17" name="Picture 2" descr="Image result for Texas">
            <a:extLst>
              <a:ext uri="{FF2B5EF4-FFF2-40B4-BE49-F238E27FC236}">
                <a16:creationId xmlns:a16="http://schemas.microsoft.com/office/drawing/2014/main" id="{87200F2A-86BB-429B-9D7E-C32751C76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697" y="296977"/>
            <a:ext cx="1062446" cy="10369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98D443-B03E-4139-9403-831B5F0B8D91}"/>
              </a:ext>
            </a:extLst>
          </p:cNvPr>
          <p:cNvPicPr>
            <a:picLocks noChangeAspect="1"/>
          </p:cNvPicPr>
          <p:nvPr/>
        </p:nvPicPr>
        <p:blipFill>
          <a:blip r:embed="rId4"/>
          <a:stretch>
            <a:fillRect/>
          </a:stretch>
        </p:blipFill>
        <p:spPr>
          <a:xfrm>
            <a:off x="9670845" y="6160848"/>
            <a:ext cx="1689896" cy="579626"/>
          </a:xfrm>
          <a:prstGeom prst="rect">
            <a:avLst/>
          </a:prstGeom>
        </p:spPr>
      </p:pic>
      <p:graphicFrame>
        <p:nvGraphicFramePr>
          <p:cNvPr id="10" name="Chart 9">
            <a:extLst>
              <a:ext uri="{FF2B5EF4-FFF2-40B4-BE49-F238E27FC236}">
                <a16:creationId xmlns:a16="http://schemas.microsoft.com/office/drawing/2014/main" id="{737D82E6-CA86-4E42-8E31-7DE6DBEB509B}"/>
              </a:ext>
            </a:extLst>
          </p:cNvPr>
          <p:cNvGraphicFramePr>
            <a:graphicFrameLocks/>
          </p:cNvGraphicFramePr>
          <p:nvPr>
            <p:extLst>
              <p:ext uri="{D42A27DB-BD31-4B8C-83A1-F6EECF244321}">
                <p14:modId xmlns:p14="http://schemas.microsoft.com/office/powerpoint/2010/main" val="313155500"/>
              </p:ext>
            </p:extLst>
          </p:nvPr>
        </p:nvGraphicFramePr>
        <p:xfrm>
          <a:off x="1025778" y="198408"/>
          <a:ext cx="9645097" cy="561579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3">
            <a:extLst>
              <a:ext uri="{FF2B5EF4-FFF2-40B4-BE49-F238E27FC236}">
                <a16:creationId xmlns:a16="http://schemas.microsoft.com/office/drawing/2014/main" id="{F3ECE00E-4213-462F-997E-C6E9BB707BFF}"/>
              </a:ext>
            </a:extLst>
          </p:cNvPr>
          <p:cNvSpPr txBox="1"/>
          <p:nvPr/>
        </p:nvSpPr>
        <p:spPr>
          <a:xfrm>
            <a:off x="6560784" y="2241888"/>
            <a:ext cx="748342"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dirty="0">
                <a:solidFill>
                  <a:schemeClr val="accent1"/>
                </a:solidFill>
              </a:rPr>
              <a:t>26.6%</a:t>
            </a:r>
          </a:p>
        </p:txBody>
      </p:sp>
      <p:sp>
        <p:nvSpPr>
          <p:cNvPr id="12" name="TextBox 4">
            <a:extLst>
              <a:ext uri="{FF2B5EF4-FFF2-40B4-BE49-F238E27FC236}">
                <a16:creationId xmlns:a16="http://schemas.microsoft.com/office/drawing/2014/main" id="{04BAF518-774C-4203-B08B-F7342524659F}"/>
              </a:ext>
            </a:extLst>
          </p:cNvPr>
          <p:cNvSpPr txBox="1"/>
          <p:nvPr/>
        </p:nvSpPr>
        <p:spPr>
          <a:xfrm>
            <a:off x="7878069" y="2241888"/>
            <a:ext cx="748342"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a:solidFill>
                  <a:schemeClr val="accent1"/>
                </a:solidFill>
              </a:rPr>
              <a:t>23.3%</a:t>
            </a:r>
          </a:p>
        </p:txBody>
      </p:sp>
      <p:sp>
        <p:nvSpPr>
          <p:cNvPr id="13" name="Oval 12">
            <a:extLst>
              <a:ext uri="{FF2B5EF4-FFF2-40B4-BE49-F238E27FC236}">
                <a16:creationId xmlns:a16="http://schemas.microsoft.com/office/drawing/2014/main" id="{66C66E97-D9B6-4225-AF2E-64423B03426D}"/>
              </a:ext>
            </a:extLst>
          </p:cNvPr>
          <p:cNvSpPr/>
          <p:nvPr/>
        </p:nvSpPr>
        <p:spPr>
          <a:xfrm>
            <a:off x="8093549" y="2499062"/>
            <a:ext cx="276225" cy="2447925"/>
          </a:xfrm>
          <a:prstGeom prst="ellipse">
            <a:avLst/>
          </a:prstGeom>
          <a:noFill/>
          <a:ln w="381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algn="l"/>
            <a:endParaRPr lang="en-US" sz="1100" dirty="0"/>
          </a:p>
        </p:txBody>
      </p:sp>
      <p:sp>
        <p:nvSpPr>
          <p:cNvPr id="14" name="Oval 13">
            <a:extLst>
              <a:ext uri="{FF2B5EF4-FFF2-40B4-BE49-F238E27FC236}">
                <a16:creationId xmlns:a16="http://schemas.microsoft.com/office/drawing/2014/main" id="{2C7E8F3B-6707-4A2A-A1EF-B69E35F3BB43}"/>
              </a:ext>
            </a:extLst>
          </p:cNvPr>
          <p:cNvSpPr/>
          <p:nvPr/>
        </p:nvSpPr>
        <p:spPr>
          <a:xfrm>
            <a:off x="6688505" y="2522068"/>
            <a:ext cx="251114" cy="2447925"/>
          </a:xfrm>
          <a:prstGeom prst="ellipse">
            <a:avLst/>
          </a:prstGeom>
          <a:noFill/>
          <a:ln w="381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algn="l"/>
            <a:endParaRPr lang="en-US" sz="1100"/>
          </a:p>
        </p:txBody>
      </p:sp>
    </p:spTree>
    <p:extLst>
      <p:ext uri="{BB962C8B-B14F-4D97-AF65-F5344CB8AC3E}">
        <p14:creationId xmlns:p14="http://schemas.microsoft.com/office/powerpoint/2010/main" val="293260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6</a:t>
            </a:fld>
            <a:endParaRPr lang="en-US" dirty="0"/>
          </a:p>
        </p:txBody>
      </p:sp>
      <p:pic>
        <p:nvPicPr>
          <p:cNvPr id="18" name="Picture 17">
            <a:extLst>
              <a:ext uri="{FF2B5EF4-FFF2-40B4-BE49-F238E27FC236}">
                <a16:creationId xmlns:a16="http://schemas.microsoft.com/office/drawing/2014/main" id="{FA98D443-B03E-4139-9403-831B5F0B8D91}"/>
              </a:ext>
            </a:extLst>
          </p:cNvPr>
          <p:cNvPicPr>
            <a:picLocks noChangeAspect="1"/>
          </p:cNvPicPr>
          <p:nvPr/>
        </p:nvPicPr>
        <p:blipFill>
          <a:blip r:embed="rId3"/>
          <a:stretch>
            <a:fillRect/>
          </a:stretch>
        </p:blipFill>
        <p:spPr>
          <a:xfrm>
            <a:off x="8355910" y="5783573"/>
            <a:ext cx="2810312" cy="963923"/>
          </a:xfrm>
          <a:prstGeom prst="rect">
            <a:avLst/>
          </a:prstGeom>
        </p:spPr>
      </p:pic>
      <p:graphicFrame>
        <p:nvGraphicFramePr>
          <p:cNvPr id="10" name="Chart 9">
            <a:extLst>
              <a:ext uri="{FF2B5EF4-FFF2-40B4-BE49-F238E27FC236}">
                <a16:creationId xmlns:a16="http://schemas.microsoft.com/office/drawing/2014/main" id="{737D82E6-CA86-4E42-8E31-7DE6DBEB509B}"/>
              </a:ext>
            </a:extLst>
          </p:cNvPr>
          <p:cNvGraphicFramePr>
            <a:graphicFrameLocks/>
          </p:cNvGraphicFramePr>
          <p:nvPr>
            <p:extLst/>
          </p:nvPr>
        </p:nvGraphicFramePr>
        <p:xfrm>
          <a:off x="1025778" y="198408"/>
          <a:ext cx="9645097" cy="561579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7F88E570-6223-4EBF-8FB3-38DDD5DF9CE6}"/>
              </a:ext>
            </a:extLst>
          </p:cNvPr>
          <p:cNvSpPr txBox="1"/>
          <p:nvPr/>
        </p:nvSpPr>
        <p:spPr>
          <a:xfrm rot="20766642">
            <a:off x="6802277" y="1921251"/>
            <a:ext cx="4591321" cy="1246495"/>
          </a:xfrm>
          <a:prstGeom prst="rect">
            <a:avLst/>
          </a:prstGeom>
          <a:noFill/>
        </p:spPr>
        <p:txBody>
          <a:bodyPr wrap="square" rtlCol="0">
            <a:spAutoFit/>
          </a:bodyPr>
          <a:lstStyle/>
          <a:p>
            <a:r>
              <a:rPr lang="en-US" sz="7500" b="1" dirty="0">
                <a:solidFill>
                  <a:srgbClr val="F20073"/>
                </a:solidFill>
                <a:latin typeface="Vladimir Script" panose="03050402040407070305" pitchFamily="66" charset="0"/>
              </a:rPr>
              <a:t>Update</a:t>
            </a:r>
          </a:p>
        </p:txBody>
      </p:sp>
      <p:sp>
        <p:nvSpPr>
          <p:cNvPr id="19" name="TextBox 18">
            <a:extLst>
              <a:ext uri="{FF2B5EF4-FFF2-40B4-BE49-F238E27FC236}">
                <a16:creationId xmlns:a16="http://schemas.microsoft.com/office/drawing/2014/main" id="{B117A42D-8DEF-448B-A05B-A13D3B4C3043}"/>
              </a:ext>
            </a:extLst>
          </p:cNvPr>
          <p:cNvSpPr txBox="1"/>
          <p:nvPr/>
        </p:nvSpPr>
        <p:spPr>
          <a:xfrm>
            <a:off x="6532228" y="326919"/>
            <a:ext cx="5313955" cy="1938992"/>
          </a:xfrm>
          <a:prstGeom prst="rect">
            <a:avLst/>
          </a:prstGeom>
          <a:noFill/>
        </p:spPr>
        <p:txBody>
          <a:bodyPr wrap="none" rtlCol="0">
            <a:spAutoFit/>
          </a:bodyPr>
          <a:lstStyle/>
          <a:p>
            <a:r>
              <a:rPr lang="en-US" sz="6000" dirty="0">
                <a:solidFill>
                  <a:schemeClr val="accent1"/>
                </a:solidFill>
                <a:latin typeface="Times New Roman" panose="02020603050405020304" pitchFamily="18" charset="0"/>
                <a:cs typeface="Times New Roman" panose="02020603050405020304" pitchFamily="18" charset="0"/>
              </a:rPr>
              <a:t>88</a:t>
            </a:r>
            <a:r>
              <a:rPr lang="en-US" sz="6000" baseline="30000" dirty="0">
                <a:solidFill>
                  <a:schemeClr val="accent1"/>
                </a:solidFill>
                <a:latin typeface="Times New Roman" panose="02020603050405020304" pitchFamily="18" charset="0"/>
                <a:cs typeface="Times New Roman" panose="02020603050405020304" pitchFamily="18" charset="0"/>
              </a:rPr>
              <a:t>th</a:t>
            </a:r>
            <a:r>
              <a:rPr lang="en-US" sz="6000" dirty="0">
                <a:solidFill>
                  <a:schemeClr val="accent1"/>
                </a:solidFill>
                <a:latin typeface="Times New Roman" panose="02020603050405020304" pitchFamily="18" charset="0"/>
                <a:cs typeface="Times New Roman" panose="02020603050405020304" pitchFamily="18" charset="0"/>
              </a:rPr>
              <a:t> TEXAS</a:t>
            </a:r>
          </a:p>
          <a:p>
            <a:r>
              <a:rPr lang="en-US" sz="6000" dirty="0">
                <a:solidFill>
                  <a:schemeClr val="accent1"/>
                </a:solidFill>
                <a:latin typeface="Times New Roman" panose="02020603050405020304" pitchFamily="18" charset="0"/>
                <a:cs typeface="Times New Roman" panose="02020603050405020304" pitchFamily="18" charset="0"/>
              </a:rPr>
              <a:t>LEGISLATURE</a:t>
            </a:r>
          </a:p>
        </p:txBody>
      </p:sp>
      <p:sp>
        <p:nvSpPr>
          <p:cNvPr id="22" name="TextBox 21">
            <a:extLst>
              <a:ext uri="{FF2B5EF4-FFF2-40B4-BE49-F238E27FC236}">
                <a16:creationId xmlns:a16="http://schemas.microsoft.com/office/drawing/2014/main" id="{8E0012F8-6B40-42FC-9A35-26F7C1B25059}"/>
              </a:ext>
            </a:extLst>
          </p:cNvPr>
          <p:cNvSpPr txBox="1"/>
          <p:nvPr/>
        </p:nvSpPr>
        <p:spPr>
          <a:xfrm>
            <a:off x="6450166" y="2826127"/>
            <a:ext cx="5187463" cy="3170099"/>
          </a:xfrm>
          <a:prstGeom prst="rect">
            <a:avLst/>
          </a:prstGeom>
          <a:noFill/>
        </p:spPr>
        <p:txBody>
          <a:bodyPr wrap="square" rtlCol="0">
            <a:spAutoFit/>
          </a:bodyPr>
          <a:lstStyle/>
          <a:p>
            <a:endParaRPr lang="en-US" sz="3200" dirty="0">
              <a:solidFill>
                <a:srgbClr val="003C71"/>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3200" dirty="0">
                <a:solidFill>
                  <a:schemeClr val="accent1"/>
                </a:solidFill>
                <a:latin typeface="Times New Roman" panose="02020603050405020304" pitchFamily="18" charset="0"/>
                <a:cs typeface="Times New Roman" panose="02020603050405020304" pitchFamily="18" charset="0"/>
              </a:rPr>
              <a:t>Community College Finance Commission</a:t>
            </a:r>
          </a:p>
          <a:p>
            <a:pPr marL="914400" lvl="1" indent="-457200">
              <a:buFont typeface="Wingdings" panose="05000000000000000000" pitchFamily="2" charset="2"/>
              <a:buChar char="ü"/>
            </a:pPr>
            <a:r>
              <a:rPr lang="en-US" sz="2400" dirty="0">
                <a:solidFill>
                  <a:schemeClr val="accent1"/>
                </a:solidFill>
                <a:latin typeface="Times New Roman" panose="02020603050405020304" pitchFamily="18" charset="0"/>
                <a:cs typeface="Times New Roman" panose="02020603050405020304" pitchFamily="18" charset="0"/>
              </a:rPr>
              <a:t>State Funding for Outcomes</a:t>
            </a:r>
          </a:p>
          <a:p>
            <a:pPr marL="914400" lvl="1" indent="-457200">
              <a:buFont typeface="Wingdings" panose="05000000000000000000" pitchFamily="2" charset="2"/>
              <a:buChar char="ü"/>
            </a:pPr>
            <a:r>
              <a:rPr lang="en-US" sz="2400" dirty="0">
                <a:solidFill>
                  <a:schemeClr val="accent1"/>
                </a:solidFill>
                <a:latin typeface="Times New Roman" panose="02020603050405020304" pitchFamily="18" charset="0"/>
                <a:cs typeface="Times New Roman" panose="02020603050405020304" pitchFamily="18" charset="0"/>
              </a:rPr>
              <a:t>Affordability for Students</a:t>
            </a:r>
          </a:p>
          <a:p>
            <a:pPr marL="914400" lvl="1" indent="-457200">
              <a:buFont typeface="Wingdings" panose="05000000000000000000" pitchFamily="2" charset="2"/>
              <a:buChar char="ü"/>
            </a:pPr>
            <a:r>
              <a:rPr lang="en-US" sz="2400" dirty="0">
                <a:solidFill>
                  <a:schemeClr val="accent1"/>
                </a:solidFill>
                <a:latin typeface="Times New Roman" panose="02020603050405020304" pitchFamily="18" charset="0"/>
                <a:cs typeface="Times New Roman" panose="02020603050405020304" pitchFamily="18" charset="0"/>
              </a:rPr>
              <a:t>Investments in College Capacity</a:t>
            </a:r>
          </a:p>
          <a:p>
            <a:pPr marL="285750" indent="-285750">
              <a:buFont typeface="Wingdings" panose="05000000000000000000" pitchFamily="2" charset="2"/>
              <a:buChar char="q"/>
            </a:pPr>
            <a:endParaRPr lang="en-US" sz="3200" dirty="0">
              <a:latin typeface="Times New Roman" panose="02020603050405020304" pitchFamily="18" charset="0"/>
              <a:cs typeface="Times New Roman" panose="02020603050405020304" pitchFamily="18" charset="0"/>
            </a:endParaRPr>
          </a:p>
        </p:txBody>
      </p:sp>
      <p:pic>
        <p:nvPicPr>
          <p:cNvPr id="23" name="Picture 4" descr="Image result for 86th texas legislative session">
            <a:extLst>
              <a:ext uri="{FF2B5EF4-FFF2-40B4-BE49-F238E27FC236}">
                <a16:creationId xmlns:a16="http://schemas.microsoft.com/office/drawing/2014/main" id="{C086B62F-8975-4E0A-8CC0-75A7E84424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58" r="16845"/>
          <a:stretch/>
        </p:blipFill>
        <p:spPr bwMode="auto">
          <a:xfrm flipH="1">
            <a:off x="-246954" y="-127089"/>
            <a:ext cx="6831932" cy="62667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4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FB2B-B524-427A-AD0B-3B63083B91E2}"/>
              </a:ext>
            </a:extLst>
          </p:cNvPr>
          <p:cNvSpPr>
            <a:spLocks noGrp="1"/>
          </p:cNvSpPr>
          <p:nvPr>
            <p:ph type="ftr" sz="quarter" idx="11"/>
          </p:nvPr>
        </p:nvSpPr>
        <p:spPr>
          <a:xfrm>
            <a:off x="344285" y="5677424"/>
            <a:ext cx="11016456" cy="365125"/>
          </a:xfrm>
        </p:spPr>
        <p:txBody>
          <a:bodyPr/>
          <a:lstStyle/>
          <a:p>
            <a:r>
              <a:rPr lang="en-US" sz="2200" b="1" i="0" dirty="0">
                <a:latin typeface="Arial Black" panose="020B0A04020102020204" pitchFamily="34" charset="0"/>
              </a:rPr>
              <a:t>Texas Commission on Community College Finance (TXCCCF) Report</a:t>
            </a:r>
          </a:p>
        </p:txBody>
      </p:sp>
      <p:sp>
        <p:nvSpPr>
          <p:cNvPr id="4" name="Slide Number Placeholder 3">
            <a:extLst>
              <a:ext uri="{FF2B5EF4-FFF2-40B4-BE49-F238E27FC236}">
                <a16:creationId xmlns:a16="http://schemas.microsoft.com/office/drawing/2014/main" id="{4ECB5EBB-175B-4205-9EFF-D34A4ED1CD25}"/>
              </a:ext>
            </a:extLst>
          </p:cNvPr>
          <p:cNvSpPr>
            <a:spLocks noGrp="1"/>
          </p:cNvSpPr>
          <p:nvPr>
            <p:ph type="sldNum" sz="quarter" idx="12"/>
          </p:nvPr>
        </p:nvSpPr>
        <p:spPr/>
        <p:txBody>
          <a:bodyPr/>
          <a:lstStyle/>
          <a:p>
            <a:fld id="{95CBEC59-7FF9-4688-98DF-89832A0C9025}" type="slidenum">
              <a:rPr lang="en-US" smtClean="0"/>
              <a:t>7</a:t>
            </a:fld>
            <a:endParaRPr lang="en-US" dirty="0"/>
          </a:p>
        </p:txBody>
      </p:sp>
      <p:pic>
        <p:nvPicPr>
          <p:cNvPr id="17" name="Picture 2" descr="Image result for Texas">
            <a:extLst>
              <a:ext uri="{FF2B5EF4-FFF2-40B4-BE49-F238E27FC236}">
                <a16:creationId xmlns:a16="http://schemas.microsoft.com/office/drawing/2014/main" id="{87200F2A-86BB-429B-9D7E-C32751C76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943" y="1403179"/>
            <a:ext cx="1960256" cy="19132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98D443-B03E-4139-9403-831B5F0B8D91}"/>
              </a:ext>
            </a:extLst>
          </p:cNvPr>
          <p:cNvPicPr>
            <a:picLocks noChangeAspect="1"/>
          </p:cNvPicPr>
          <p:nvPr/>
        </p:nvPicPr>
        <p:blipFill>
          <a:blip r:embed="rId4"/>
          <a:stretch>
            <a:fillRect/>
          </a:stretch>
        </p:blipFill>
        <p:spPr>
          <a:xfrm>
            <a:off x="10484087" y="143471"/>
            <a:ext cx="1413922" cy="484968"/>
          </a:xfrm>
          <a:prstGeom prst="rect">
            <a:avLst/>
          </a:prstGeom>
        </p:spPr>
      </p:pic>
      <p:sp>
        <p:nvSpPr>
          <p:cNvPr id="15" name="TextBox 14">
            <a:extLst>
              <a:ext uri="{FF2B5EF4-FFF2-40B4-BE49-F238E27FC236}">
                <a16:creationId xmlns:a16="http://schemas.microsoft.com/office/drawing/2014/main" id="{BEFFEFD5-3773-4E8E-90EA-62274C25828B}"/>
              </a:ext>
            </a:extLst>
          </p:cNvPr>
          <p:cNvSpPr txBox="1"/>
          <p:nvPr/>
        </p:nvSpPr>
        <p:spPr>
          <a:xfrm>
            <a:off x="817413" y="628439"/>
            <a:ext cx="10373635" cy="492443"/>
          </a:xfrm>
          <a:prstGeom prst="rect">
            <a:avLst/>
          </a:prstGeom>
          <a:noFill/>
        </p:spPr>
        <p:txBody>
          <a:bodyPr wrap="square" rtlCol="0">
            <a:spAutoFit/>
          </a:bodyPr>
          <a:lstStyle/>
          <a:p>
            <a:r>
              <a:rPr lang="en-US" sz="2600" b="1" u="sng" dirty="0">
                <a:solidFill>
                  <a:schemeClr val="accent1"/>
                </a:solidFill>
                <a:latin typeface="Times New Roman" panose="02020603050405020304" pitchFamily="18" charset="0"/>
                <a:cs typeface="Times New Roman" panose="02020603050405020304" pitchFamily="18" charset="0"/>
              </a:rPr>
              <a:t>DRAFT</a:t>
            </a:r>
            <a:r>
              <a:rPr lang="en-US" sz="2600" b="1" dirty="0">
                <a:solidFill>
                  <a:schemeClr val="accent1"/>
                </a:solidFill>
                <a:latin typeface="Times New Roman" panose="02020603050405020304" pitchFamily="18" charset="0"/>
                <a:cs typeface="Times New Roman" panose="02020603050405020304" pitchFamily="18" charset="0"/>
              </a:rPr>
              <a:t> </a:t>
            </a:r>
            <a:r>
              <a:rPr lang="en-US" sz="2600" dirty="0">
                <a:solidFill>
                  <a:schemeClr val="accent1"/>
                </a:solidFill>
                <a:latin typeface="Times New Roman" panose="02020603050405020304" pitchFamily="18" charset="0"/>
                <a:cs typeface="Times New Roman" panose="02020603050405020304" pitchFamily="18" charset="0"/>
              </a:rPr>
              <a:t>Recommendations</a:t>
            </a:r>
          </a:p>
        </p:txBody>
      </p:sp>
      <p:sp>
        <p:nvSpPr>
          <p:cNvPr id="19" name="Content Placeholder 7">
            <a:extLst>
              <a:ext uri="{FF2B5EF4-FFF2-40B4-BE49-F238E27FC236}">
                <a16:creationId xmlns:a16="http://schemas.microsoft.com/office/drawing/2014/main" id="{D39AE096-664C-4E44-A42A-E3BCACE5FCF7}"/>
              </a:ext>
            </a:extLst>
          </p:cNvPr>
          <p:cNvSpPr txBox="1">
            <a:spLocks/>
          </p:cNvSpPr>
          <p:nvPr/>
        </p:nvSpPr>
        <p:spPr>
          <a:xfrm>
            <a:off x="899383" y="1403179"/>
            <a:ext cx="10058400" cy="40227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solidFill>
              </a:rPr>
              <a:t>State Funding for </a:t>
            </a:r>
            <a:r>
              <a:rPr lang="en-US" b="1" u="sng" dirty="0">
                <a:solidFill>
                  <a:schemeClr val="bg2"/>
                </a:solidFill>
              </a:rPr>
              <a:t>Outcomes</a:t>
            </a:r>
            <a:r>
              <a:rPr lang="en-US" b="1" dirty="0">
                <a:solidFill>
                  <a:schemeClr val="bg2"/>
                </a:solidFill>
              </a:rPr>
              <a:t>—No Enrollment-Based Metrics</a:t>
            </a:r>
          </a:p>
          <a:p>
            <a:pPr lvl="1"/>
            <a:r>
              <a:rPr lang="en-US" dirty="0">
                <a:solidFill>
                  <a:schemeClr val="accent1"/>
                </a:solidFill>
              </a:rPr>
              <a:t>Credentials of value</a:t>
            </a:r>
          </a:p>
          <a:p>
            <a:pPr lvl="1"/>
            <a:r>
              <a:rPr lang="en-US" dirty="0">
                <a:solidFill>
                  <a:schemeClr val="accent1"/>
                </a:solidFill>
              </a:rPr>
              <a:t>High-demand fields</a:t>
            </a:r>
          </a:p>
          <a:p>
            <a:pPr lvl="1"/>
            <a:r>
              <a:rPr lang="en-US" dirty="0">
                <a:solidFill>
                  <a:schemeClr val="accent1"/>
                </a:solidFill>
              </a:rPr>
              <a:t>Transfer to four-year universities</a:t>
            </a:r>
          </a:p>
          <a:p>
            <a:pPr lvl="1"/>
            <a:r>
              <a:rPr lang="en-US" dirty="0">
                <a:solidFill>
                  <a:schemeClr val="accent1"/>
                </a:solidFill>
              </a:rPr>
              <a:t>State-funded guaranteed yield for colleges with low taxable valuations</a:t>
            </a:r>
          </a:p>
          <a:p>
            <a:pPr marL="86868" indent="-342900"/>
            <a:r>
              <a:rPr lang="en-US" b="1" dirty="0">
                <a:solidFill>
                  <a:schemeClr val="bg2"/>
                </a:solidFill>
              </a:rPr>
              <a:t>Affordability for Students</a:t>
            </a:r>
          </a:p>
          <a:p>
            <a:pPr lvl="1"/>
            <a:r>
              <a:rPr lang="en-US" dirty="0">
                <a:solidFill>
                  <a:schemeClr val="accent1"/>
                </a:solidFill>
              </a:rPr>
              <a:t>Increase Texas Educational Opportunity Grants for low-income students</a:t>
            </a:r>
          </a:p>
          <a:p>
            <a:pPr lvl="1"/>
            <a:r>
              <a:rPr lang="en-US" dirty="0">
                <a:solidFill>
                  <a:schemeClr val="accent1"/>
                </a:solidFill>
              </a:rPr>
              <a:t>Provide financial aid for economically disadvantaged dual credit students</a:t>
            </a:r>
          </a:p>
          <a:p>
            <a:pPr lvl="1"/>
            <a:r>
              <a:rPr lang="en-US" dirty="0">
                <a:solidFill>
                  <a:schemeClr val="accent1"/>
                </a:solidFill>
              </a:rPr>
              <a:t>Expand partnerships among colleges and private employers for work-based opportunities</a:t>
            </a:r>
          </a:p>
          <a:p>
            <a:pPr marL="86868" indent="-342900"/>
            <a:r>
              <a:rPr lang="en-US" b="1" dirty="0">
                <a:solidFill>
                  <a:schemeClr val="bg2"/>
                </a:solidFill>
              </a:rPr>
              <a:t>Investments in College Capacity</a:t>
            </a:r>
          </a:p>
          <a:p>
            <a:pPr lvl="1"/>
            <a:r>
              <a:rPr lang="en-US" dirty="0">
                <a:solidFill>
                  <a:schemeClr val="accent1"/>
                </a:solidFill>
              </a:rPr>
              <a:t>Provide seed grants for programs in high-demand fields</a:t>
            </a:r>
          </a:p>
          <a:p>
            <a:pPr lvl="1"/>
            <a:r>
              <a:rPr lang="en-US" dirty="0">
                <a:solidFill>
                  <a:schemeClr val="accent1"/>
                </a:solidFill>
              </a:rPr>
              <a:t>Support and facilitate shared services</a:t>
            </a:r>
          </a:p>
          <a:p>
            <a:pPr lvl="1"/>
            <a:r>
              <a:rPr lang="en-US" dirty="0">
                <a:solidFill>
                  <a:schemeClr val="accent1"/>
                </a:solidFill>
              </a:rPr>
              <a:t>Help colleges provide high quality non-credit credentials programs that are convertible stackable</a:t>
            </a:r>
          </a:p>
        </p:txBody>
      </p:sp>
    </p:spTree>
    <p:extLst>
      <p:ext uri="{BB962C8B-B14F-4D97-AF65-F5344CB8AC3E}">
        <p14:creationId xmlns:p14="http://schemas.microsoft.com/office/powerpoint/2010/main" val="6734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p:txBody>
          <a:bodyPr/>
          <a:lstStyle/>
          <a:p>
            <a:r>
              <a:rPr lang="en-US" dirty="0"/>
              <a:t>Dual Credit at </a:t>
            </a:r>
            <a:r>
              <a:rPr lang="en-US" dirty="0" err="1"/>
              <a:t>McLENNAN</a:t>
            </a:r>
            <a:endParaRPr lang="en-US" dirty="0"/>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lstStyle/>
          <a:p>
            <a:fld id="{95CBEC59-7FF9-4688-98DF-89832A0C9025}" type="slidenum">
              <a:rPr lang="en-US" smtClean="0"/>
              <a:t>8</a:t>
            </a:fld>
            <a:endParaRPr lang="en-US" dirty="0"/>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a:lstStyle/>
          <a:p>
            <a:r>
              <a:rPr lang="en-US" dirty="0"/>
              <a:t>2022</a:t>
            </a:r>
          </a:p>
        </p:txBody>
      </p:sp>
      <p:pic>
        <p:nvPicPr>
          <p:cNvPr id="18" name="Picture 17">
            <a:extLst>
              <a:ext uri="{FF2B5EF4-FFF2-40B4-BE49-F238E27FC236}">
                <a16:creationId xmlns:a16="http://schemas.microsoft.com/office/drawing/2014/main" id="{FE6F0E98-3287-4C88-A376-5AF4687ECF04}"/>
              </a:ext>
            </a:extLst>
          </p:cNvPr>
          <p:cNvPicPr>
            <a:picLocks noChangeAspect="1"/>
          </p:cNvPicPr>
          <p:nvPr/>
        </p:nvPicPr>
        <p:blipFill>
          <a:blip r:embed="rId2"/>
          <a:stretch>
            <a:fillRect/>
          </a:stretch>
        </p:blipFill>
        <p:spPr>
          <a:xfrm>
            <a:off x="9912199" y="6224862"/>
            <a:ext cx="1475586" cy="506119"/>
          </a:xfrm>
          <a:prstGeom prst="rect">
            <a:avLst/>
          </a:prstGeom>
        </p:spPr>
      </p:pic>
      <p:pic>
        <p:nvPicPr>
          <p:cNvPr id="6" name="Picture 5">
            <a:extLst>
              <a:ext uri="{FF2B5EF4-FFF2-40B4-BE49-F238E27FC236}">
                <a16:creationId xmlns:a16="http://schemas.microsoft.com/office/drawing/2014/main" id="{B626EB16-67DC-48DD-815A-4DE651663D1C}"/>
              </a:ext>
            </a:extLst>
          </p:cNvPr>
          <p:cNvPicPr>
            <a:picLocks noChangeAspect="1"/>
          </p:cNvPicPr>
          <p:nvPr/>
        </p:nvPicPr>
        <p:blipFill rotWithShape="1">
          <a:blip r:embed="rId3"/>
          <a:srcRect l="6960" t="14959" b="34038"/>
          <a:stretch/>
        </p:blipFill>
        <p:spPr>
          <a:xfrm>
            <a:off x="0" y="1627464"/>
            <a:ext cx="12192000" cy="4455710"/>
          </a:xfrm>
          <a:prstGeom prst="rect">
            <a:avLst/>
          </a:prstGeom>
        </p:spPr>
      </p:pic>
    </p:spTree>
    <p:extLst>
      <p:ext uri="{BB962C8B-B14F-4D97-AF65-F5344CB8AC3E}">
        <p14:creationId xmlns:p14="http://schemas.microsoft.com/office/powerpoint/2010/main" val="332433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28799" y="607100"/>
            <a:ext cx="6573013" cy="697044"/>
          </a:xfrm>
        </p:spPr>
        <p:txBody>
          <a:bodyPr/>
          <a:lstStyle/>
          <a:p>
            <a:r>
              <a:rPr lang="en-US" dirty="0"/>
              <a:t>Dual Credit Overview</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a:xfrm>
            <a:off x="859352" y="2879094"/>
            <a:ext cx="4684378" cy="671125"/>
          </a:xfrm>
        </p:spPr>
        <p:txBody>
          <a:bodyPr/>
          <a:lstStyle/>
          <a:p>
            <a:r>
              <a:rPr lang="en-US" dirty="0">
                <a:solidFill>
                  <a:schemeClr val="tx2">
                    <a:lumMod val="40000"/>
                    <a:lumOff val="60000"/>
                  </a:schemeClr>
                </a:solidFill>
              </a:rPr>
              <a:t>29 High Schools</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9</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2022</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a:xfrm>
            <a:off x="4574818" y="2886805"/>
            <a:ext cx="4684378" cy="671125"/>
          </a:xfrm>
        </p:spPr>
        <p:txBody>
          <a:bodyPr/>
          <a:lstStyle/>
          <a:p>
            <a:r>
              <a:rPr lang="en-US" dirty="0">
                <a:solidFill>
                  <a:schemeClr val="tx2">
                    <a:lumMod val="40000"/>
                    <a:lumOff val="60000"/>
                  </a:schemeClr>
                </a:solidFill>
              </a:rPr>
              <a:t>1,737 Students</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a:xfrm>
            <a:off x="809281" y="4695872"/>
            <a:ext cx="4684378" cy="989995"/>
          </a:xfrm>
        </p:spPr>
        <p:txBody>
          <a:bodyPr>
            <a:normAutofit/>
          </a:bodyPr>
          <a:lstStyle/>
          <a:p>
            <a:r>
              <a:rPr lang="en-US" dirty="0">
                <a:solidFill>
                  <a:schemeClr val="tx2">
                    <a:lumMod val="40000"/>
                    <a:lumOff val="60000"/>
                  </a:schemeClr>
                </a:solidFill>
              </a:rPr>
              <a:t>Free Tuition, </a:t>
            </a:r>
            <a:br>
              <a:rPr lang="en-US" dirty="0">
                <a:solidFill>
                  <a:schemeClr val="tx2">
                    <a:lumMod val="40000"/>
                    <a:lumOff val="60000"/>
                  </a:schemeClr>
                </a:solidFill>
              </a:rPr>
            </a:br>
            <a:r>
              <a:rPr lang="en-US" dirty="0">
                <a:solidFill>
                  <a:schemeClr val="tx2">
                    <a:lumMod val="40000"/>
                    <a:lumOff val="60000"/>
                  </a:schemeClr>
                </a:solidFill>
              </a:rPr>
              <a:t>Low Income Students</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a:xfrm>
            <a:off x="4827294" y="4830398"/>
            <a:ext cx="4431902" cy="720945"/>
          </a:xfrm>
        </p:spPr>
        <p:txBody>
          <a:bodyPr vert="horz" lIns="91440" tIns="45720" rIns="91440" bIns="45720" rtlCol="0" anchor="t">
            <a:noAutofit/>
          </a:bodyPr>
          <a:lstStyle/>
          <a:p>
            <a:r>
              <a:rPr lang="en-US" dirty="0">
                <a:solidFill>
                  <a:schemeClr val="tx2">
                    <a:lumMod val="40000"/>
                    <a:lumOff val="60000"/>
                  </a:schemeClr>
                </a:solidFill>
              </a:rPr>
              <a:t>Reduced Tuition, $77/SCH</a:t>
            </a:r>
            <a:br>
              <a:rPr lang="en-US" dirty="0">
                <a:solidFill>
                  <a:schemeClr val="tx2">
                    <a:lumMod val="40000"/>
                    <a:lumOff val="60000"/>
                  </a:schemeClr>
                </a:solidFill>
              </a:rPr>
            </a:br>
            <a:r>
              <a:rPr lang="en-US" dirty="0">
                <a:solidFill>
                  <a:schemeClr val="tx2">
                    <a:lumMod val="40000"/>
                    <a:lumOff val="60000"/>
                  </a:schemeClr>
                </a:solidFill>
              </a:rPr>
              <a:t>All Other Students</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a:xfrm>
            <a:off x="7760591" y="2813922"/>
            <a:ext cx="4684378" cy="1167170"/>
          </a:xfrm>
        </p:spPr>
        <p:txBody>
          <a:bodyPr>
            <a:normAutofit/>
          </a:bodyPr>
          <a:lstStyle/>
          <a:p>
            <a:r>
              <a:rPr lang="en-US" dirty="0">
                <a:solidFill>
                  <a:schemeClr val="tx2">
                    <a:lumMod val="40000"/>
                    <a:lumOff val="60000"/>
                  </a:schemeClr>
                </a:solidFill>
              </a:rPr>
              <a:t>83.5% Success Rate</a:t>
            </a:r>
            <a:br>
              <a:rPr lang="en-US" dirty="0">
                <a:solidFill>
                  <a:schemeClr val="tx2">
                    <a:lumMod val="40000"/>
                    <a:lumOff val="60000"/>
                  </a:schemeClr>
                </a:solidFill>
              </a:rPr>
            </a:br>
            <a:r>
              <a:rPr lang="en-US" dirty="0">
                <a:solidFill>
                  <a:schemeClr val="tx2">
                    <a:lumMod val="40000"/>
                    <a:lumOff val="60000"/>
                  </a:schemeClr>
                </a:solidFill>
              </a:rPr>
              <a:t>A, B, or C</a:t>
            </a:r>
          </a:p>
        </p:txBody>
      </p:sp>
      <p:pic>
        <p:nvPicPr>
          <p:cNvPr id="51" name="Picture Placeholder 50" descr="Schoolhouse">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3">
            <a:extLst>
              <a:ext uri="{96DAC541-7B7A-43D3-8B79-37D633B846F1}">
                <asvg:svgBlip xmlns:asvg="http://schemas.microsoft.com/office/drawing/2016/SVG/main" r:embed="rId4"/>
              </a:ext>
            </a:extLst>
          </a:blip>
          <a:stretch>
            <a:fillRect/>
          </a:stretch>
        </p:blipFill>
        <p:spPr>
          <a:xfrm>
            <a:off x="928799" y="1483040"/>
            <a:ext cx="1241227" cy="1241227"/>
          </a:xfrm>
        </p:spPr>
      </p:pic>
      <p:pic>
        <p:nvPicPr>
          <p:cNvPr id="59" name="Picture Placeholder 58" descr="Bullseye">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5">
            <a:extLst>
              <a:ext uri="{96DAC541-7B7A-43D3-8B79-37D633B846F1}">
                <asvg:svgBlip xmlns:asvg="http://schemas.microsoft.com/office/drawing/2016/SVG/main" r:embed="rId6"/>
              </a:ext>
            </a:extLst>
          </a:blip>
          <a:stretch>
            <a:fillRect/>
          </a:stretch>
        </p:blipFill>
        <p:spPr>
          <a:xfrm>
            <a:off x="7501812" y="1477438"/>
            <a:ext cx="1247950" cy="1247950"/>
          </a:xfrm>
        </p:spPr>
      </p:pic>
      <p:pic>
        <p:nvPicPr>
          <p:cNvPr id="71" name="Picture Placeholder 70" descr="Classroom">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7">
            <a:extLst>
              <a:ext uri="{96DAC541-7B7A-43D3-8B79-37D633B846F1}">
                <asvg:svgBlip xmlns:asvg="http://schemas.microsoft.com/office/drawing/2016/SVG/main" r:embed="rId8"/>
              </a:ext>
            </a:extLst>
          </a:blip>
          <a:stretch>
            <a:fillRect/>
          </a:stretch>
        </p:blipFill>
        <p:spPr>
          <a:xfrm>
            <a:off x="4651020" y="1517762"/>
            <a:ext cx="1247950" cy="1247950"/>
          </a:xfrm>
        </p:spPr>
      </p:pic>
      <p:pic>
        <p:nvPicPr>
          <p:cNvPr id="73" name="Picture Placeholder 72" descr="Money">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9">
            <a:extLst>
              <a:ext uri="{96DAC541-7B7A-43D3-8B79-37D633B846F1}">
                <asvg:svgBlip xmlns:asvg="http://schemas.microsoft.com/office/drawing/2016/SVG/main" r:embed="rId10"/>
              </a:ext>
            </a:extLst>
          </a:blip>
          <a:stretch>
            <a:fillRect/>
          </a:stretch>
        </p:blipFill>
        <p:spPr>
          <a:xfrm>
            <a:off x="925437" y="3530189"/>
            <a:ext cx="1247950" cy="1247950"/>
          </a:xfrm>
        </p:spPr>
      </p:pic>
      <p:pic>
        <p:nvPicPr>
          <p:cNvPr id="77" name="Picture Placeholder 76" descr="Money">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9">
            <a:extLst>
              <a:ext uri="{96DAC541-7B7A-43D3-8B79-37D633B846F1}">
                <asvg:svgBlip xmlns:asvg="http://schemas.microsoft.com/office/drawing/2016/SVG/main" r:embed="rId10"/>
              </a:ext>
            </a:extLst>
          </a:blip>
          <a:stretch>
            <a:fillRect/>
          </a:stretch>
        </p:blipFill>
        <p:spPr>
          <a:xfrm>
            <a:off x="4919755" y="3612455"/>
            <a:ext cx="1247950" cy="1247950"/>
          </a:xfrm>
        </p:spPr>
      </p:pic>
      <p:sp>
        <p:nvSpPr>
          <p:cNvPr id="42" name="Title 1">
            <a:extLst>
              <a:ext uri="{FF2B5EF4-FFF2-40B4-BE49-F238E27FC236}">
                <a16:creationId xmlns:a16="http://schemas.microsoft.com/office/drawing/2014/main" id="{D117B2D1-CD16-4A9B-A856-908AF1AA305B}"/>
              </a:ext>
            </a:extLst>
          </p:cNvPr>
          <p:cNvSpPr txBox="1">
            <a:spLocks/>
          </p:cNvSpPr>
          <p:nvPr/>
        </p:nvSpPr>
        <p:spPr>
          <a:xfrm>
            <a:off x="1835278" y="5686311"/>
            <a:ext cx="2632385" cy="6970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4000" b="1" kern="1200" dirty="0">
                <a:solidFill>
                  <a:schemeClr val="bg1"/>
                </a:solidFill>
                <a:latin typeface="+mj-lt"/>
                <a:ea typeface="+mj-ea"/>
                <a:cs typeface="+mj-cs"/>
              </a:defRPr>
            </a:lvl1pPr>
          </a:lstStyle>
          <a:p>
            <a:r>
              <a:rPr lang="en-US" sz="3000" dirty="0"/>
              <a:t>Fall 2021</a:t>
            </a:r>
          </a:p>
        </p:txBody>
      </p:sp>
      <p:pic>
        <p:nvPicPr>
          <p:cNvPr id="25" name="Picture 24">
            <a:extLst>
              <a:ext uri="{FF2B5EF4-FFF2-40B4-BE49-F238E27FC236}">
                <a16:creationId xmlns:a16="http://schemas.microsoft.com/office/drawing/2014/main" id="{AFE57436-8301-4D6E-8812-D4EF2E2D1CA7}"/>
              </a:ext>
            </a:extLst>
          </p:cNvPr>
          <p:cNvPicPr>
            <a:picLocks noChangeAspect="1"/>
          </p:cNvPicPr>
          <p:nvPr/>
        </p:nvPicPr>
        <p:blipFill>
          <a:blip r:embed="rId11"/>
          <a:stretch>
            <a:fillRect/>
          </a:stretch>
        </p:blipFill>
        <p:spPr>
          <a:xfrm>
            <a:off x="10598032" y="137695"/>
            <a:ext cx="1581873" cy="542574"/>
          </a:xfrm>
          <a:prstGeom prst="rect">
            <a:avLst/>
          </a:prstGeom>
        </p:spPr>
      </p:pic>
    </p:spTree>
    <p:extLst>
      <p:ext uri="{BB962C8B-B14F-4D97-AF65-F5344CB8AC3E}">
        <p14:creationId xmlns:p14="http://schemas.microsoft.com/office/powerpoint/2010/main" val="643801695"/>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ADDFAD48350E44B6E11B276BA868AF" ma:contentTypeVersion="14" ma:contentTypeDescription="Create a new document." ma:contentTypeScope="" ma:versionID="04a94ae166fb7e4660c630c39cc30f29">
  <xsd:schema xmlns:xsd="http://www.w3.org/2001/XMLSchema" xmlns:xs="http://www.w3.org/2001/XMLSchema" xmlns:p="http://schemas.microsoft.com/office/2006/metadata/properties" xmlns:ns2="86aa409d-e8d9-40a5-b522-6b45a170d4bd" xmlns:ns3="http://schemas.microsoft.com/sharepoint/v4" targetNamespace="http://schemas.microsoft.com/office/2006/metadata/properties" ma:root="true" ma:fieldsID="5166192ded329771ef3257296d0db1a4" ns2:_="" ns3:_="">
    <xsd:import namespace="86aa409d-e8d9-40a5-b522-6b45a170d4bd"/>
    <xsd:import namespace="http://schemas.microsoft.com/sharepoint/v4"/>
    <xsd:element name="properties">
      <xsd:complexType>
        <xsd:sequence>
          <xsd:element name="documentManagement">
            <xsd:complexType>
              <xsd:all>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a409d-e8d9-40a5-b522-6b45a170d4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schemas.openxmlformats.org/package/2006/metadata/core-properties"/>
    <ds:schemaRef ds:uri="http://purl.org/dc/terms/"/>
    <ds:schemaRef ds:uri="http://schemas.microsoft.com/sharepoint/v4"/>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86aa409d-e8d9-40a5-b522-6b45a170d4bd"/>
    <ds:schemaRef ds:uri="http://purl.org/dc/dcmitype/"/>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601E455C-B407-417C-8E7D-98B11C0A2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aa409d-e8d9-40a5-b522-6b45a170d4b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822</Words>
  <Application>Microsoft Office PowerPoint</Application>
  <PresentationFormat>Widescreen</PresentationFormat>
  <Paragraphs>174</Paragraphs>
  <Slides>24</Slides>
  <Notes>7</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Arial Narrow</vt:lpstr>
      <vt:lpstr>Speak Pro</vt:lpstr>
      <vt:lpstr>Vladimir Script</vt:lpstr>
      <vt:lpstr>Avenir Next LT Pro</vt:lpstr>
      <vt:lpstr>Wingdings</vt:lpstr>
      <vt:lpstr>Calibri</vt:lpstr>
      <vt:lpstr>Arial Rounded MT Bold</vt:lpstr>
      <vt:lpstr>Arial Black</vt:lpstr>
      <vt:lpstr>Times New Roman</vt:lpstr>
      <vt:lpstr>Office Theme</vt:lpstr>
      <vt:lpstr>Strengthening Partnerships</vt:lpstr>
      <vt:lpstr>PowerPoint Presentation</vt:lpstr>
      <vt:lpstr>Dual Enrollment National Perspective</vt:lpstr>
      <vt:lpstr>Dual Credit  in Texas</vt:lpstr>
      <vt:lpstr>PowerPoint Presentation</vt:lpstr>
      <vt:lpstr>PowerPoint Presentation</vt:lpstr>
      <vt:lpstr>PowerPoint Presentation</vt:lpstr>
      <vt:lpstr>Dual Credit at McLENNAN</vt:lpstr>
      <vt:lpstr>Dual Credit Overview</vt:lpstr>
      <vt:lpstr>Dual Credit Enrollment</vt:lpstr>
      <vt:lpstr>PowerPoint Presentation</vt:lpstr>
      <vt:lpstr>District Data</vt:lpstr>
      <vt:lpstr>PowerPoint Presentation</vt:lpstr>
      <vt:lpstr>Tuition Exemption</vt:lpstr>
      <vt:lpstr>Progress</vt:lpstr>
      <vt:lpstr>Dual Credit Advances</vt:lpstr>
      <vt:lpstr>Educational Partnerships</vt:lpstr>
      <vt:lpstr>Distinctives</vt:lpstr>
      <vt:lpstr>Scholarships= Excellence &amp; Debt Relief</vt:lpstr>
      <vt:lpstr>DISCUSSION</vt:lpstr>
      <vt:lpstr>PowerPoint Presentation</vt:lpstr>
      <vt:lpstr>Quick Facts Dual Credit in Texas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Partnerships</dc:title>
  <dc:creator/>
  <cp:lastModifiedBy/>
  <cp:revision>3</cp:revision>
  <dcterms:created xsi:type="dcterms:W3CDTF">2022-09-22T13:52:52Z</dcterms:created>
  <dcterms:modified xsi:type="dcterms:W3CDTF">2022-09-28T12:47:25Z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0x010100A8ADDFAD48350E44B6E11B276BA868AF</vt:lpwstr>
  </property>
</Properties>
</file>