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sldIdLst>
    <p:sldId id="256" r:id="rId2"/>
    <p:sldId id="262" r:id="rId3"/>
    <p:sldId id="270" r:id="rId4"/>
    <p:sldId id="267" r:id="rId5"/>
    <p:sldId id="269" r:id="rId6"/>
    <p:sldId id="259" r:id="rId7"/>
    <p:sldId id="260" r:id="rId8"/>
    <p:sldId id="261" r:id="rId9"/>
    <p:sldId id="266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140D-A172-4F70-87EE-92F847004C3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9C3E9-A5DA-4DB7-B4AA-93415C4D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2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80B14-D3A8-4646-8A3A-175CC38B8DC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11EC-5682-4F82-B7D7-1CEBE7AC052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03F-B60F-4AFB-9BE1-A5A3659D3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11EC-5682-4F82-B7D7-1CEBE7AC052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03F-B60F-4AFB-9BE1-A5A3659D3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8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11EC-5682-4F82-B7D7-1CEBE7AC052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03F-B60F-4AFB-9BE1-A5A3659D3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8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11EC-5682-4F82-B7D7-1CEBE7AC052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03F-B60F-4AFB-9BE1-A5A3659D35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62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11EC-5682-4F82-B7D7-1CEBE7AC052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03F-B60F-4AFB-9BE1-A5A3659D3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11EC-5682-4F82-B7D7-1CEBE7AC052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03F-B60F-4AFB-9BE1-A5A3659D3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11EC-5682-4F82-B7D7-1CEBE7AC052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03F-B60F-4AFB-9BE1-A5A3659D3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7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DD1C-86F6-4981-9C98-AF7D861D815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4DB3-DD94-46EE-A0F2-5A3ED8EB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91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DD1C-86F6-4981-9C98-AF7D861D815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4DB3-DD94-46EE-A0F2-5A3ED8EB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7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DD1C-86F6-4981-9C98-AF7D861D815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4DB3-DD94-46EE-A0F2-5A3ED8EB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11EC-5682-4F82-B7D7-1CEBE7AC052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03F-B60F-4AFB-9BE1-A5A3659D3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DD1C-86F6-4981-9C98-AF7D861D815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4DB3-DD94-46EE-A0F2-5A3ED8EB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7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DD1C-86F6-4981-9C98-AF7D861D815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4DB3-DD94-46EE-A0F2-5A3ED8EB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4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11EC-5682-4F82-B7D7-1CEBE7AC052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03F-B60F-4AFB-9BE1-A5A3659D3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DD1C-86F6-4981-9C98-AF7D861D815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4DB3-DD94-46EE-A0F2-5A3ED8EB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4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DD1C-86F6-4981-9C98-AF7D861D815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4DB3-DD94-46EE-A0F2-5A3ED8EB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3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DD1C-86F6-4981-9C98-AF7D861D815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4DB3-DD94-46EE-A0F2-5A3ED8EB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57C11EC-5682-4F82-B7D7-1CEBE7AC052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90D203F-B60F-4AFB-9BE1-A5A3659D3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06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lideplayer.com/slide/5829764/19/images/37/Remember+the+Mars+Climate+Orbiter+incident+from+1999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307" y="3720108"/>
            <a:ext cx="4343173" cy="120032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Laura Wright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Associate Professor, Engineering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McLennan Community College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56F45-00FB-85B8-48C1-4857F4E3D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559" y="233681"/>
            <a:ext cx="7026965" cy="5270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0DF931-2BF7-A856-B9EC-7D3E63BD5189}"/>
              </a:ext>
            </a:extLst>
          </p:cNvPr>
          <p:cNvSpPr txBox="1"/>
          <p:nvPr/>
        </p:nvSpPr>
        <p:spPr>
          <a:xfrm>
            <a:off x="5364480" y="5644695"/>
            <a:ext cx="613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https://slideplayer.com/slide/5829764/19/images/37/Remember+the+Mars+Climate+Orbiter+incident+from+1999.jpg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65685-D594-D578-C29B-C787017A8086}"/>
              </a:ext>
            </a:extLst>
          </p:cNvPr>
          <p:cNvSpPr txBox="1"/>
          <p:nvPr/>
        </p:nvSpPr>
        <p:spPr>
          <a:xfrm>
            <a:off x="111760" y="972607"/>
            <a:ext cx="5252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Avoid Disasters:</a:t>
            </a:r>
          </a:p>
          <a:p>
            <a:r>
              <a:rPr lang="en-US" sz="4800" dirty="0"/>
              <a:t>Learn Unit Conversions</a:t>
            </a:r>
            <a:r>
              <a:rPr lang="en-US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3966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8FBC-6D2A-B8A4-414F-6AFAFBCF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213CE-414A-1106-2AB2-859C4752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37385"/>
            <a:ext cx="1023380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0385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00" y="233045"/>
            <a:ext cx="5085080" cy="1325563"/>
          </a:xfrm>
        </p:spPr>
        <p:txBody>
          <a:bodyPr>
            <a:normAutofit/>
          </a:bodyPr>
          <a:lstStyle/>
          <a:p>
            <a:r>
              <a:rPr lang="en-US" dirty="0"/>
              <a:t>Base Quantities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00" y="1612901"/>
            <a:ext cx="4752480" cy="4033203"/>
          </a:xfrm>
        </p:spPr>
        <p:txBody>
          <a:bodyPr>
            <a:noAutofit/>
          </a:bodyPr>
          <a:lstStyle/>
          <a:p>
            <a:r>
              <a:rPr lang="en-US" sz="3200" dirty="0"/>
              <a:t>Length</a:t>
            </a:r>
          </a:p>
          <a:p>
            <a:r>
              <a:rPr lang="en-US" sz="3200" dirty="0"/>
              <a:t>Mass</a:t>
            </a:r>
          </a:p>
          <a:p>
            <a:r>
              <a:rPr lang="en-US" sz="3200" dirty="0"/>
              <a:t>Time</a:t>
            </a:r>
          </a:p>
          <a:p>
            <a:endParaRPr lang="en-US" sz="3200" dirty="0"/>
          </a:p>
          <a:p>
            <a:r>
              <a:rPr lang="en-US" sz="3200" dirty="0"/>
              <a:t>Most all other quantities are combinations of these three!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4E3DE2-5CDA-63B0-9A17-FA36CA946DDC}"/>
              </a:ext>
            </a:extLst>
          </p:cNvPr>
          <p:cNvSpPr txBox="1">
            <a:spLocks/>
          </p:cNvSpPr>
          <p:nvPr/>
        </p:nvSpPr>
        <p:spPr>
          <a:xfrm>
            <a:off x="6748920" y="528003"/>
            <a:ext cx="508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Common Unit Systems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0CD350-E519-5E34-BFAE-C2739C9FE8CB}"/>
              </a:ext>
            </a:extLst>
          </p:cNvPr>
          <p:cNvSpPr txBox="1">
            <a:spLocks/>
          </p:cNvSpPr>
          <p:nvPr/>
        </p:nvSpPr>
        <p:spPr>
          <a:xfrm>
            <a:off x="7234202" y="1971039"/>
            <a:ext cx="4433498" cy="403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SI Unit System</a:t>
            </a:r>
          </a:p>
          <a:p>
            <a:endParaRPr lang="en-US" sz="3600" dirty="0"/>
          </a:p>
          <a:p>
            <a:r>
              <a:rPr lang="en-US" sz="3600" dirty="0"/>
              <a:t>US Customary Units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76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9187D9-BAAD-FE49-107F-70D127A0E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007881"/>
              </p:ext>
            </p:extLst>
          </p:nvPr>
        </p:nvGraphicFramePr>
        <p:xfrm>
          <a:off x="726440" y="415088"/>
          <a:ext cx="1073912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780">
                  <a:extLst>
                    <a:ext uri="{9D8B030D-6E8A-4147-A177-3AD203B41FA5}">
                      <a16:colId xmlns:a16="http://schemas.microsoft.com/office/drawing/2014/main" val="4005017337"/>
                    </a:ext>
                  </a:extLst>
                </a:gridCol>
                <a:gridCol w="2684780">
                  <a:extLst>
                    <a:ext uri="{9D8B030D-6E8A-4147-A177-3AD203B41FA5}">
                      <a16:colId xmlns:a16="http://schemas.microsoft.com/office/drawing/2014/main" val="1967500073"/>
                    </a:ext>
                  </a:extLst>
                </a:gridCol>
                <a:gridCol w="2684780">
                  <a:extLst>
                    <a:ext uri="{9D8B030D-6E8A-4147-A177-3AD203B41FA5}">
                      <a16:colId xmlns:a16="http://schemas.microsoft.com/office/drawing/2014/main" val="516092251"/>
                    </a:ext>
                  </a:extLst>
                </a:gridCol>
                <a:gridCol w="2684780">
                  <a:extLst>
                    <a:ext uri="{9D8B030D-6E8A-4147-A177-3AD203B41FA5}">
                      <a16:colId xmlns:a16="http://schemas.microsoft.com/office/drawing/2014/main" val="388298987"/>
                    </a:ext>
                  </a:extLst>
                </a:gridCol>
              </a:tblGrid>
              <a:tr h="716607">
                <a:tc>
                  <a:txBody>
                    <a:bodyPr/>
                    <a:lstStyle/>
                    <a:p>
                      <a:r>
                        <a:rPr lang="en-US" sz="3200" dirty="0"/>
                        <a:t>Unit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829287"/>
                  </a:ext>
                </a:extLst>
              </a:tr>
              <a:tr h="1142673">
                <a:tc>
                  <a:txBody>
                    <a:bodyPr/>
                    <a:lstStyle/>
                    <a:p>
                      <a:r>
                        <a:rPr lang="en-US" sz="3200" dirty="0"/>
                        <a:t>SI Units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Meters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Kilograms (kg)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Seconds 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953909"/>
                  </a:ext>
                </a:extLst>
              </a:tr>
              <a:tr h="1402711">
                <a:tc>
                  <a:txBody>
                    <a:bodyPr/>
                    <a:lstStyle/>
                    <a:p>
                      <a:r>
                        <a:rPr lang="en-US" sz="3200" dirty="0"/>
                        <a:t>US Customary Units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Feet (ft)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Slugs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Seconds 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8631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67FE23F-3597-EDD9-26E8-D714D29F128B}"/>
              </a:ext>
            </a:extLst>
          </p:cNvPr>
          <p:cNvSpPr/>
          <p:nvPr/>
        </p:nvSpPr>
        <p:spPr>
          <a:xfrm>
            <a:off x="3434080" y="1528281"/>
            <a:ext cx="487680" cy="333272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9BAB9-23A2-8CDB-3CEB-C9D4728B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365" y="1563842"/>
            <a:ext cx="329213" cy="2621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069A76-E885-5277-1BF0-AAD4B3298215}"/>
              </a:ext>
            </a:extLst>
          </p:cNvPr>
          <p:cNvSpPr/>
          <p:nvPr/>
        </p:nvSpPr>
        <p:spPr>
          <a:xfrm>
            <a:off x="8806743" y="1563842"/>
            <a:ext cx="325120" cy="26416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FEAAF-7A7A-0BE9-8C4A-0EFC67BBBE1C}"/>
              </a:ext>
            </a:extLst>
          </p:cNvPr>
          <p:cNvSpPr txBox="1"/>
          <p:nvPr/>
        </p:nvSpPr>
        <p:spPr>
          <a:xfrm>
            <a:off x="554992" y="4297546"/>
            <a:ext cx="3596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 Units commonly called “MKS” units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3A0CEE-FE7A-CC62-E590-E6EE93AB6972}"/>
              </a:ext>
            </a:extLst>
          </p:cNvPr>
          <p:cNvGrpSpPr/>
          <p:nvPr/>
        </p:nvGrpSpPr>
        <p:grpSpPr>
          <a:xfrm>
            <a:off x="5985792" y="2857401"/>
            <a:ext cx="1166848" cy="584266"/>
            <a:chOff x="6463312" y="4577014"/>
            <a:chExt cx="1166848" cy="58426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9C8383-9255-CCAD-BB32-70E18E22757B}"/>
                </a:ext>
              </a:extLst>
            </p:cNvPr>
            <p:cNvCxnSpPr>
              <a:cxnSpLocks/>
            </p:cNvCxnSpPr>
            <p:nvPr/>
          </p:nvCxnSpPr>
          <p:spPr>
            <a:xfrm>
              <a:off x="6463312" y="4599342"/>
              <a:ext cx="1166848" cy="561938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D3605A-4F0A-1E5A-B053-EB73B7F31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3360" y="4577014"/>
              <a:ext cx="998221" cy="584266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7E7C549-9D9A-6B08-2CC4-0E54130B5035}"/>
              </a:ext>
            </a:extLst>
          </p:cNvPr>
          <p:cNvSpPr txBox="1"/>
          <p:nvPr/>
        </p:nvSpPr>
        <p:spPr>
          <a:xfrm>
            <a:off x="7358381" y="2672480"/>
            <a:ext cx="127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Pounds</a:t>
            </a:r>
          </a:p>
          <a:p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lb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CA1888-1666-8648-5E39-AF74840F1CCE}"/>
              </a:ext>
            </a:extLst>
          </p:cNvPr>
          <p:cNvSpPr/>
          <p:nvPr/>
        </p:nvSpPr>
        <p:spPr>
          <a:xfrm>
            <a:off x="3434080" y="2847174"/>
            <a:ext cx="325120" cy="333272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11B69B-F508-E34E-1A78-4F9D54DFB017}"/>
              </a:ext>
            </a:extLst>
          </p:cNvPr>
          <p:cNvSpPr/>
          <p:nvPr/>
        </p:nvSpPr>
        <p:spPr>
          <a:xfrm>
            <a:off x="7368541" y="2785781"/>
            <a:ext cx="325120" cy="333272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F04F81-AF60-6FBA-0C48-49FC2CF9F192}"/>
              </a:ext>
            </a:extLst>
          </p:cNvPr>
          <p:cNvSpPr/>
          <p:nvPr/>
        </p:nvSpPr>
        <p:spPr>
          <a:xfrm>
            <a:off x="8834122" y="2912428"/>
            <a:ext cx="325120" cy="333272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C0A890-4BD0-8A45-61B8-0F010EA51BAA}"/>
              </a:ext>
            </a:extLst>
          </p:cNvPr>
          <p:cNvSpPr txBox="1"/>
          <p:nvPr/>
        </p:nvSpPr>
        <p:spPr>
          <a:xfrm>
            <a:off x="4886466" y="4244639"/>
            <a:ext cx="359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 Customary commonly called “FPS” units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46B6CC-6DBF-0DA3-8EB1-02F5A7B543B7}"/>
              </a:ext>
            </a:extLst>
          </p:cNvPr>
          <p:cNvGrpSpPr/>
          <p:nvPr/>
        </p:nvGrpSpPr>
        <p:grpSpPr>
          <a:xfrm>
            <a:off x="8096250" y="3547762"/>
            <a:ext cx="2489200" cy="1020043"/>
            <a:chOff x="8770621" y="4385130"/>
            <a:chExt cx="2489200" cy="102004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619BEAF-ACC3-52B0-ACA6-13EC28060E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70621" y="4385130"/>
              <a:ext cx="680720" cy="508533"/>
            </a:xfrm>
            <a:prstGeom prst="straightConnector1">
              <a:avLst/>
            </a:prstGeom>
            <a:ln w="730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03395B-CEA4-3A85-FC34-2B5FB0BE8E1C}"/>
                </a:ext>
              </a:extLst>
            </p:cNvPr>
            <p:cNvSpPr txBox="1"/>
            <p:nvPr/>
          </p:nvSpPr>
          <p:spPr>
            <a:xfrm>
              <a:off x="9334007" y="4758842"/>
              <a:ext cx="1925814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Actually a force! Not a mass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7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24" grpId="0"/>
      <p:bldP spid="25" grpId="0" animBg="1"/>
      <p:bldP spid="26" grpId="0" animBg="1"/>
      <p:bldP spid="27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Common Conversion Factors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8269" y="1868460"/>
            <a:ext cx="4865370" cy="2378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en-US" sz="3600" u="sng" kern="0" dirty="0"/>
              <a:t>Length: Customary to SI</a:t>
            </a:r>
          </a:p>
          <a:p>
            <a:pPr marL="519113" lvl="1" indent="-260747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3200" kern="0" dirty="0"/>
              <a:t>1 mi = 1609.34 m</a:t>
            </a:r>
          </a:p>
          <a:p>
            <a:pPr marL="519113" lvl="1" indent="-260747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3200" kern="0" dirty="0"/>
              <a:t>1 in = 2.54 cm</a:t>
            </a:r>
          </a:p>
          <a:p>
            <a:pPr marL="258366" lvl="1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en-US" sz="3200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64225" y="2100195"/>
            <a:ext cx="4433570" cy="1915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en-US" sz="3600" u="sng" kern="0" dirty="0">
                <a:cs typeface="Arial" charset="0"/>
              </a:rPr>
              <a:t>Time: Customary &amp; SI</a:t>
            </a:r>
          </a:p>
          <a:p>
            <a:pPr marL="519113" lvl="1" indent="-260747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3200" dirty="0"/>
              <a:t>1 hour = 60 minutes</a:t>
            </a:r>
          </a:p>
          <a:p>
            <a:pPr marL="519113" lvl="1" indent="-260747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3200" dirty="0"/>
              <a:t>1 minute = 60 seconds</a:t>
            </a:r>
          </a:p>
        </p:txBody>
      </p:sp>
    </p:spTree>
    <p:extLst>
      <p:ext uri="{BB962C8B-B14F-4D97-AF65-F5344CB8AC3E}">
        <p14:creationId xmlns:p14="http://schemas.microsoft.com/office/powerpoint/2010/main" val="1366319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39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Example: Convert 9.85 mph to m/s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74CA2-8887-9C9C-9856-109F884EAF8D}"/>
              </a:ext>
            </a:extLst>
          </p:cNvPr>
          <p:cNvSpPr txBox="1"/>
          <p:nvPr/>
        </p:nvSpPr>
        <p:spPr>
          <a:xfrm>
            <a:off x="6299200" y="1420759"/>
            <a:ext cx="3827920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  </a:t>
            </a:r>
            <a:r>
              <a:rPr lang="en-US" sz="2400" u="sng" dirty="0"/>
              <a:t>List conversion factors</a:t>
            </a:r>
            <a:r>
              <a:rPr lang="en-US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1 mi = 1609.34 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1 </a:t>
            </a:r>
            <a:r>
              <a:rPr lang="en-US" sz="2400" dirty="0" err="1"/>
              <a:t>hr</a:t>
            </a:r>
            <a:r>
              <a:rPr lang="en-US" sz="2400" dirty="0"/>
              <a:t> = 60 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1 min = 60s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DDA66-78ED-6895-FCAF-06F33055609F}"/>
              </a:ext>
            </a:extLst>
          </p:cNvPr>
          <p:cNvSpPr txBox="1"/>
          <p:nvPr/>
        </p:nvSpPr>
        <p:spPr>
          <a:xfrm>
            <a:off x="713600" y="1449503"/>
            <a:ext cx="382792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u="sng" dirty="0"/>
              <a:t>Identify which units need to be converted: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miles to 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hours to seconds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D9E5E-22D0-D21F-D220-34970A74CE7B}"/>
              </a:ext>
            </a:extLst>
          </p:cNvPr>
          <p:cNvSpPr txBox="1"/>
          <p:nvPr/>
        </p:nvSpPr>
        <p:spPr>
          <a:xfrm>
            <a:off x="467360" y="3608005"/>
            <a:ext cx="1020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</a:t>
            </a:r>
            <a:r>
              <a:rPr lang="en-US" sz="2400" u="sng" dirty="0"/>
              <a:t>Set up problem and solve: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338AC2-6E6C-C72A-AEF6-19C94E4C066A}"/>
              </a:ext>
            </a:extLst>
          </p:cNvPr>
          <p:cNvCxnSpPr>
            <a:cxnSpLocks/>
          </p:cNvCxnSpPr>
          <p:nvPr/>
        </p:nvCxnSpPr>
        <p:spPr>
          <a:xfrm>
            <a:off x="412080" y="5151846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25F8EC-F704-B598-B35C-0F06591C9B6A}"/>
              </a:ext>
            </a:extLst>
          </p:cNvPr>
          <p:cNvSpPr txBox="1"/>
          <p:nvPr/>
        </p:nvSpPr>
        <p:spPr>
          <a:xfrm>
            <a:off x="2521180" y="4561667"/>
            <a:ext cx="197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1609.34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F8D1E-5653-35BC-10D1-82CE7A29864C}"/>
              </a:ext>
            </a:extLst>
          </p:cNvPr>
          <p:cNvSpPr txBox="1"/>
          <p:nvPr/>
        </p:nvSpPr>
        <p:spPr>
          <a:xfrm>
            <a:off x="776340" y="5177665"/>
            <a:ext cx="96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94B05-774C-457A-5B23-2999D66A74CF}"/>
              </a:ext>
            </a:extLst>
          </p:cNvPr>
          <p:cNvSpPr txBox="1"/>
          <p:nvPr/>
        </p:nvSpPr>
        <p:spPr>
          <a:xfrm>
            <a:off x="1921738" y="4761155"/>
            <a:ext cx="325120" cy="59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85F2D8-5DDA-EB58-D084-3A11AEBA9CA2}"/>
              </a:ext>
            </a:extLst>
          </p:cNvPr>
          <p:cNvCxnSpPr>
            <a:cxnSpLocks/>
          </p:cNvCxnSpPr>
          <p:nvPr/>
        </p:nvCxnSpPr>
        <p:spPr>
          <a:xfrm>
            <a:off x="2541200" y="5136472"/>
            <a:ext cx="1595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8B2E36-E41F-F2A2-5846-82A6A8785F08}"/>
              </a:ext>
            </a:extLst>
          </p:cNvPr>
          <p:cNvCxnSpPr>
            <a:cxnSpLocks/>
          </p:cNvCxnSpPr>
          <p:nvPr/>
        </p:nvCxnSpPr>
        <p:spPr>
          <a:xfrm>
            <a:off x="4992740" y="5146573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2CC74A-65F3-3977-3A37-7DDA658427C2}"/>
              </a:ext>
            </a:extLst>
          </p:cNvPr>
          <p:cNvCxnSpPr>
            <a:cxnSpLocks/>
          </p:cNvCxnSpPr>
          <p:nvPr/>
        </p:nvCxnSpPr>
        <p:spPr>
          <a:xfrm>
            <a:off x="7183720" y="5146573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A6526E5-33D6-433E-F25C-6657A62D311A}"/>
              </a:ext>
            </a:extLst>
          </p:cNvPr>
          <p:cNvSpPr txBox="1"/>
          <p:nvPr/>
        </p:nvSpPr>
        <p:spPr>
          <a:xfrm>
            <a:off x="2852280" y="5188058"/>
            <a:ext cx="96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8BC89E-B30E-425A-E819-59A80B537C7A}"/>
              </a:ext>
            </a:extLst>
          </p:cNvPr>
          <p:cNvSpPr txBox="1"/>
          <p:nvPr/>
        </p:nvSpPr>
        <p:spPr>
          <a:xfrm>
            <a:off x="412080" y="447400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9.85 mi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94F719-4D74-76E6-DB8E-543D5ED490E4}"/>
              </a:ext>
            </a:extLst>
          </p:cNvPr>
          <p:cNvSpPr txBox="1"/>
          <p:nvPr/>
        </p:nvSpPr>
        <p:spPr>
          <a:xfrm>
            <a:off x="6618642" y="4792500"/>
            <a:ext cx="40520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C5C7F-0C47-EC20-D37B-F072D238F5A3}"/>
              </a:ext>
            </a:extLst>
          </p:cNvPr>
          <p:cNvSpPr txBox="1"/>
          <p:nvPr/>
        </p:nvSpPr>
        <p:spPr>
          <a:xfrm>
            <a:off x="4409742" y="4761155"/>
            <a:ext cx="40520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4F006E-2EDC-9381-B041-C8785E0EE5B0}"/>
              </a:ext>
            </a:extLst>
          </p:cNvPr>
          <p:cNvSpPr txBox="1"/>
          <p:nvPr/>
        </p:nvSpPr>
        <p:spPr>
          <a:xfrm>
            <a:off x="9083352" y="4844085"/>
            <a:ext cx="40520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0A30A-7A4B-5397-EFC8-A9CD58F213BE}"/>
              </a:ext>
            </a:extLst>
          </p:cNvPr>
          <p:cNvSpPr txBox="1"/>
          <p:nvPr/>
        </p:nvSpPr>
        <p:spPr>
          <a:xfrm>
            <a:off x="5261684" y="4551697"/>
            <a:ext cx="96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D50531-E931-0036-4684-321468C1373B}"/>
              </a:ext>
            </a:extLst>
          </p:cNvPr>
          <p:cNvSpPr txBox="1"/>
          <p:nvPr/>
        </p:nvSpPr>
        <p:spPr>
          <a:xfrm>
            <a:off x="5056998" y="5188058"/>
            <a:ext cx="145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min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172C81-28B9-E7F8-3619-7B3740E7CFCB}"/>
              </a:ext>
            </a:extLst>
          </p:cNvPr>
          <p:cNvSpPr txBox="1"/>
          <p:nvPr/>
        </p:nvSpPr>
        <p:spPr>
          <a:xfrm>
            <a:off x="7468502" y="5168231"/>
            <a:ext cx="108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3808EA-715E-F206-1101-71447D83B3CC}"/>
              </a:ext>
            </a:extLst>
          </p:cNvPr>
          <p:cNvSpPr txBox="1"/>
          <p:nvPr/>
        </p:nvSpPr>
        <p:spPr>
          <a:xfrm>
            <a:off x="7303102" y="4564798"/>
            <a:ext cx="127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D95C67-8099-778C-CC1E-9519A42D7FB2}"/>
              </a:ext>
            </a:extLst>
          </p:cNvPr>
          <p:cNvSpPr txBox="1"/>
          <p:nvPr/>
        </p:nvSpPr>
        <p:spPr>
          <a:xfrm>
            <a:off x="9748690" y="4823982"/>
            <a:ext cx="173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4.40 m/s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7A5AFC-2A70-3468-A1D2-8DB7EA198B20}"/>
              </a:ext>
            </a:extLst>
          </p:cNvPr>
          <p:cNvCxnSpPr>
            <a:cxnSpLocks/>
          </p:cNvCxnSpPr>
          <p:nvPr/>
        </p:nvCxnSpPr>
        <p:spPr>
          <a:xfrm flipH="1">
            <a:off x="1350072" y="4658512"/>
            <a:ext cx="355600" cy="340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9C6623D-1E34-2D63-0CD5-5D7719D685DF}"/>
              </a:ext>
            </a:extLst>
          </p:cNvPr>
          <p:cNvCxnSpPr/>
          <p:nvPr/>
        </p:nvCxnSpPr>
        <p:spPr>
          <a:xfrm flipH="1">
            <a:off x="3257183" y="5345929"/>
            <a:ext cx="355600" cy="340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DB925F-17C1-41EE-3710-E7C760937754}"/>
              </a:ext>
            </a:extLst>
          </p:cNvPr>
          <p:cNvCxnSpPr/>
          <p:nvPr/>
        </p:nvCxnSpPr>
        <p:spPr>
          <a:xfrm flipH="1">
            <a:off x="1158384" y="5345929"/>
            <a:ext cx="355600" cy="340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3CEB2C-BE49-316A-A99A-BF9712E17048}"/>
              </a:ext>
            </a:extLst>
          </p:cNvPr>
          <p:cNvCxnSpPr/>
          <p:nvPr/>
        </p:nvCxnSpPr>
        <p:spPr>
          <a:xfrm flipH="1">
            <a:off x="5663328" y="4673790"/>
            <a:ext cx="355600" cy="340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6A1C82-7ABF-47EF-0B12-7434D0777894}"/>
              </a:ext>
            </a:extLst>
          </p:cNvPr>
          <p:cNvCxnSpPr/>
          <p:nvPr/>
        </p:nvCxnSpPr>
        <p:spPr>
          <a:xfrm flipH="1">
            <a:off x="7853984" y="4719490"/>
            <a:ext cx="355600" cy="340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BF6959-0A60-8116-F70C-C0318D2CD7B9}"/>
              </a:ext>
            </a:extLst>
          </p:cNvPr>
          <p:cNvCxnSpPr/>
          <p:nvPr/>
        </p:nvCxnSpPr>
        <p:spPr>
          <a:xfrm flipH="1">
            <a:off x="5800170" y="5345928"/>
            <a:ext cx="355600" cy="340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4CFD029-56E2-1DB4-F150-BE8347C10EAF}"/>
              </a:ext>
            </a:extLst>
          </p:cNvPr>
          <p:cNvSpPr/>
          <p:nvPr/>
        </p:nvSpPr>
        <p:spPr>
          <a:xfrm>
            <a:off x="9670820" y="4717457"/>
            <a:ext cx="1763660" cy="838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7" grpId="0"/>
      <p:bldP spid="10" grpId="0"/>
      <p:bldP spid="11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for real, Professor Wright…</a:t>
            </a:r>
            <a:br>
              <a:rPr lang="en-US" dirty="0"/>
            </a:br>
            <a:r>
              <a:rPr lang="en-US" dirty="0"/>
              <a:t>Why do I have to know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7" y="2152996"/>
            <a:ext cx="10233800" cy="2178541"/>
          </a:xfrm>
        </p:spPr>
        <p:txBody>
          <a:bodyPr anchor="ctr">
            <a:normAutofit/>
          </a:bodyPr>
          <a:lstStyle/>
          <a:p>
            <a:r>
              <a:rPr lang="en-US" sz="4000" dirty="0"/>
              <a:t>Unit conversion errors have the potential to cost millions of dollars and/or lives</a:t>
            </a:r>
          </a:p>
        </p:txBody>
      </p:sp>
    </p:spTree>
    <p:extLst>
      <p:ext uri="{BB962C8B-B14F-4D97-AF65-F5344CB8AC3E}">
        <p14:creationId xmlns:p14="http://schemas.microsoft.com/office/powerpoint/2010/main" val="6646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268" t="20000" r="39726" b="35789"/>
          <a:stretch>
            <a:fillRect/>
          </a:stretch>
        </p:blipFill>
        <p:spPr bwMode="auto">
          <a:xfrm>
            <a:off x="762000" y="-17352"/>
            <a:ext cx="10884970" cy="687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2" y="153155"/>
            <a:ext cx="11346875" cy="65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DCB4-CA88-4D13-A875-B2DE7F8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5867400" cy="2759075"/>
          </a:xfrm>
        </p:spPr>
        <p:txBody>
          <a:bodyPr>
            <a:normAutofit/>
          </a:bodyPr>
          <a:lstStyle/>
          <a:p>
            <a:r>
              <a:rPr lang="en-US" dirty="0"/>
              <a:t>New Clues Emerge in Centuries-Old Swedish Shipwreck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421BE-1778-4FA6-9EA7-7F9BBF22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903905"/>
            <a:ext cx="6582616" cy="1881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84C48-C786-41E7-A076-52F3C9404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17" y="922713"/>
            <a:ext cx="5503163" cy="52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659</TotalTime>
  <Words>252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Wingdings</vt:lpstr>
      <vt:lpstr>Depth</vt:lpstr>
      <vt:lpstr>PowerPoint Presentation</vt:lpstr>
      <vt:lpstr>Base Quantities </vt:lpstr>
      <vt:lpstr>PowerPoint Presentation</vt:lpstr>
      <vt:lpstr>Common Conversion Factors</vt:lpstr>
      <vt:lpstr>Example: Convert 9.85 mph to m/s</vt:lpstr>
      <vt:lpstr>But for real, Professor Wright… Why do I have to know this? </vt:lpstr>
      <vt:lpstr>PowerPoint Presentation</vt:lpstr>
      <vt:lpstr>PowerPoint Presentation</vt:lpstr>
      <vt:lpstr>New Clues Emerge in Centuries-Old Swedish Shipwreck</vt:lpstr>
      <vt:lpstr>Thank you for your time! </vt:lpstr>
    </vt:vector>
  </TitlesOfParts>
  <Company>McLennan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Laura Wright</dc:creator>
  <cp:lastModifiedBy>Laura Wright</cp:lastModifiedBy>
  <cp:revision>25</cp:revision>
  <dcterms:created xsi:type="dcterms:W3CDTF">2022-10-12T15:18:13Z</dcterms:created>
  <dcterms:modified xsi:type="dcterms:W3CDTF">2022-10-19T19:35:29Z</dcterms:modified>
</cp:coreProperties>
</file>