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notesMasterIdLst>
    <p:notesMasterId r:id="rId12"/>
  </p:notesMasterIdLst>
  <p:sldIdLst>
    <p:sldId id="256" r:id="rId2"/>
    <p:sldId id="260" r:id="rId3"/>
    <p:sldId id="259" r:id="rId4"/>
    <p:sldId id="264" r:id="rId5"/>
    <p:sldId id="271" r:id="rId6"/>
    <p:sldId id="269" r:id="rId7"/>
    <p:sldId id="268" r:id="rId8"/>
    <p:sldId id="265" r:id="rId9"/>
    <p:sldId id="270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dwick Eggleston" initials="CE" lastIdx="7" clrIdx="0">
    <p:extLst>
      <p:ext uri="{19B8F6BF-5375-455C-9EA6-DF929625EA0E}">
        <p15:presenceInfo xmlns:p15="http://schemas.microsoft.com/office/powerpoint/2012/main" userId="S-1-5-21-1417001333-1708537768-1343024091-16299" providerId="AD"/>
      </p:ext>
    </p:extLst>
  </p:cmAuthor>
  <p:cmAuthor id="2" name="Fred Hills" initials="FH" lastIdx="4" clrIdx="1">
    <p:extLst>
      <p:ext uri="{19B8F6BF-5375-455C-9EA6-DF929625EA0E}">
        <p15:presenceInfo xmlns:p15="http://schemas.microsoft.com/office/powerpoint/2012/main" userId="S-1-5-21-1417001333-1708537768-1343024091-13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7951" autoAdjust="0"/>
  </p:normalViewPr>
  <p:slideViewPr>
    <p:cSldViewPr snapToGrid="0">
      <p:cViewPr varScale="1">
        <p:scale>
          <a:sx n="100" d="100"/>
          <a:sy n="100" d="100"/>
        </p:scale>
        <p:origin x="87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DA4AE-67AC-48BA-9B0F-42FB4BF9C30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7D657-EA04-4DB0-954E-735897E73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5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25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Success of graduates (retention, SLO accomplishment, graduation, transfer, placement, wages, job growth, job market,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Budget Impact (profit/loss)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Strategic importance to the college and/or the community (job market expectations, capacity growth, etc.)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1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36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4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Student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Budget Impact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Community Impact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67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Computer</a:t>
            </a:r>
            <a:r>
              <a:rPr lang="en-US" baseline="0" dirty="0"/>
              <a:t> maintenance and dental assistant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2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68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9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4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79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3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8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9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954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9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2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4FF8F6D-27E0-4A14-B97B-9433ED815131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8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806" y="2265069"/>
            <a:ext cx="11533239" cy="1742351"/>
          </a:xfrm>
        </p:spPr>
        <p:txBody>
          <a:bodyPr>
            <a:noAutofit/>
          </a:bodyPr>
          <a:lstStyle/>
          <a:p>
            <a:r>
              <a:rPr lang="en-US" sz="4000" dirty="0"/>
              <a:t>Instruction &amp; Student Engagement</a:t>
            </a:r>
            <a:br>
              <a:rPr lang="en-US" sz="4400" dirty="0"/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Review</a:t>
            </a:r>
            <a:br>
              <a:rPr lang="en-US" sz="4400" dirty="0"/>
            </a:br>
            <a:r>
              <a:rPr lang="en-US" sz="4400" dirty="0"/>
              <a:t>2020-22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7930" y="4825316"/>
            <a:ext cx="6831673" cy="660297"/>
          </a:xfrm>
        </p:spPr>
        <p:txBody>
          <a:bodyPr>
            <a:normAutofit/>
          </a:bodyPr>
          <a:lstStyle/>
          <a:p>
            <a:r>
              <a:rPr lang="en-US" sz="3200" dirty="0"/>
              <a:t>July 2021 Board Presentation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8572" y="264578"/>
            <a:ext cx="4313501" cy="107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0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  <p:pic>
        <p:nvPicPr>
          <p:cNvPr id="5" name="Picture 4" descr="Principal's Point of View: The Three Questi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648" y="2410504"/>
            <a:ext cx="4387104" cy="372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33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80648" y="2616445"/>
            <a:ext cx="4102406" cy="136014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 Planning Cycle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89573" y="2629978"/>
            <a:ext cx="2527539" cy="1052422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 Level Plan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90584" y="1027994"/>
            <a:ext cx="2527539" cy="105242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Learning Outcomes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322" y="2824058"/>
            <a:ext cx="2527539" cy="105242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84060" y="5005815"/>
            <a:ext cx="2527539" cy="105242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Review</a:t>
            </a:r>
          </a:p>
        </p:txBody>
      </p:sp>
      <p:sp>
        <p:nvSpPr>
          <p:cNvPr id="13" name="Down Arrow 12"/>
          <p:cNvSpPr/>
          <p:nvPr/>
        </p:nvSpPr>
        <p:spPr>
          <a:xfrm rot="19227520">
            <a:off x="7821822" y="1299914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4043668">
            <a:off x="3235511" y="1068597"/>
            <a:ext cx="817689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7848288">
            <a:off x="3032456" y="4101823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739987">
            <a:off x="7942591" y="3883733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2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39" y="905698"/>
            <a:ext cx="7729728" cy="1188720"/>
          </a:xfrm>
        </p:spPr>
        <p:txBody>
          <a:bodyPr/>
          <a:lstStyle/>
          <a:p>
            <a:r>
              <a:rPr lang="en-US" dirty="0"/>
              <a:t>Progress Evaluation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6839" y="2628212"/>
            <a:ext cx="7729728" cy="27254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Success of graduates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Budget Impact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Strategic importance to the college and/or the community</a:t>
            </a:r>
          </a:p>
        </p:txBody>
      </p:sp>
    </p:spTree>
    <p:extLst>
      <p:ext uri="{BB962C8B-B14F-4D97-AF65-F5344CB8AC3E}">
        <p14:creationId xmlns:p14="http://schemas.microsoft.com/office/powerpoint/2010/main" val="115365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314512"/>
              </p:ext>
            </p:extLst>
          </p:nvPr>
        </p:nvGraphicFramePr>
        <p:xfrm>
          <a:off x="165100" y="185738"/>
          <a:ext cx="12793663" cy="809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Worksheet" r:id="rId4" imgW="8400978" imgH="5181500" progId="Excel.Sheet.12">
                  <p:embed/>
                </p:oleObj>
              </mc:Choice>
              <mc:Fallback>
                <p:oleObj name="Worksheet" r:id="rId4" imgW="8400978" imgH="51815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5100" y="185738"/>
                        <a:ext cx="12793663" cy="809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077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695546"/>
              </p:ext>
            </p:extLst>
          </p:nvPr>
        </p:nvGraphicFramePr>
        <p:xfrm>
          <a:off x="95250" y="347662"/>
          <a:ext cx="12963525" cy="996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Worksheet" r:id="rId4" imgW="9115245" imgH="5962622" progId="Excel.Sheet.12">
                  <p:embed/>
                </p:oleObj>
              </mc:Choice>
              <mc:Fallback>
                <p:oleObj name="Worksheet" r:id="rId4" imgW="9115245" imgH="5962622" progId="Excel.Sheet.12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250" y="347662"/>
                        <a:ext cx="12963525" cy="9967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6879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387345"/>
            <a:ext cx="9601200" cy="809171"/>
          </a:xfrm>
        </p:spPr>
        <p:txBody>
          <a:bodyPr>
            <a:normAutofit/>
          </a:bodyPr>
          <a:lstStyle/>
          <a:p>
            <a:r>
              <a:rPr lang="en-US" dirty="0"/>
              <a:t>Prior Programs on Watch List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71600" y="1277258"/>
            <a:ext cx="10022114" cy="5508171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Office Technology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Strong recovery with move online and updated curriculum</a:t>
            </a:r>
          </a:p>
          <a:p>
            <a:pPr lvl="1"/>
            <a:r>
              <a:rPr lang="en-US" dirty="0"/>
              <a:t>Support of in demand fields in the community</a:t>
            </a:r>
          </a:p>
          <a:p>
            <a:pPr lvl="1"/>
            <a:r>
              <a:rPr lang="en-US" b="1" dirty="0"/>
              <a:t>Action: </a:t>
            </a:r>
            <a:r>
              <a:rPr lang="en-US" dirty="0"/>
              <a:t>Moving off watch list</a:t>
            </a:r>
          </a:p>
          <a:p>
            <a:r>
              <a:rPr lang="en-US" sz="2600" dirty="0"/>
              <a:t>Medical Lab Technology 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Modified curriculum but program still low on enrollment</a:t>
            </a:r>
          </a:p>
          <a:p>
            <a:pPr lvl="1"/>
            <a:r>
              <a:rPr lang="en-US" dirty="0"/>
              <a:t>Strong demand locally and statewide</a:t>
            </a:r>
          </a:p>
          <a:p>
            <a:pPr lvl="1"/>
            <a:r>
              <a:rPr lang="en-US" b="1" dirty="0"/>
              <a:t>Action</a:t>
            </a:r>
            <a:r>
              <a:rPr lang="en-US" dirty="0"/>
              <a:t>: Continue on watch, expand on recruiting efforts</a:t>
            </a:r>
          </a:p>
          <a:p>
            <a:r>
              <a:rPr lang="en-US" sz="2600" dirty="0"/>
              <a:t>Hospitality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moved program under Business Management as a General Business specialization</a:t>
            </a:r>
          </a:p>
          <a:p>
            <a:pPr lvl="1"/>
            <a:r>
              <a:rPr lang="en-US" dirty="0"/>
              <a:t>Texas Tech RHIM program starting so monitoring demand for possible future change</a:t>
            </a:r>
          </a:p>
          <a:p>
            <a:r>
              <a:rPr lang="en-US" sz="2600" dirty="0"/>
              <a:t>Agriculture</a:t>
            </a:r>
          </a:p>
          <a:p>
            <a:pPr lvl="1"/>
            <a:r>
              <a:rPr lang="en-US" b="1" dirty="0"/>
              <a:t>Status</a:t>
            </a:r>
            <a:r>
              <a:rPr lang="en-US" dirty="0"/>
              <a:t>: moved program under Science as a degree option</a:t>
            </a:r>
          </a:p>
          <a:p>
            <a:pPr lvl="1"/>
            <a:r>
              <a:rPr lang="en-US" dirty="0"/>
              <a:t>Ag Business a specialization option under Science in collaboration with Business</a:t>
            </a:r>
          </a:p>
        </p:txBody>
      </p:sp>
    </p:spTree>
    <p:extLst>
      <p:ext uri="{BB962C8B-B14F-4D97-AF65-F5344CB8AC3E}">
        <p14:creationId xmlns:p14="http://schemas.microsoft.com/office/powerpoint/2010/main" val="1998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0"/>
            <a:ext cx="9601200" cy="741405"/>
          </a:xfrm>
        </p:spPr>
        <p:txBody>
          <a:bodyPr>
            <a:normAutofit fontScale="90000"/>
          </a:bodyPr>
          <a:lstStyle/>
          <a:p>
            <a:r>
              <a:rPr lang="en-US" dirty="0"/>
              <a:t>Non-Credit/Support Programs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04023"/>
              </p:ext>
            </p:extLst>
          </p:nvPr>
        </p:nvGraphicFramePr>
        <p:xfrm>
          <a:off x="66675" y="840101"/>
          <a:ext cx="12125325" cy="5951224"/>
        </p:xfrm>
        <a:graphic>
          <a:graphicData uri="http://schemas.openxmlformats.org/drawingml/2006/table">
            <a:tbl>
              <a:tblPr/>
              <a:tblGrid>
                <a:gridCol w="1622636">
                  <a:extLst>
                    <a:ext uri="{9D8B030D-6E8A-4147-A177-3AD203B41FA5}">
                      <a16:colId xmlns:a16="http://schemas.microsoft.com/office/drawing/2014/main" val="3792536702"/>
                    </a:ext>
                  </a:extLst>
                </a:gridCol>
                <a:gridCol w="1145486">
                  <a:extLst>
                    <a:ext uri="{9D8B030D-6E8A-4147-A177-3AD203B41FA5}">
                      <a16:colId xmlns:a16="http://schemas.microsoft.com/office/drawing/2014/main" val="1696028712"/>
                    </a:ext>
                  </a:extLst>
                </a:gridCol>
                <a:gridCol w="1118870">
                  <a:extLst>
                    <a:ext uri="{9D8B030D-6E8A-4147-A177-3AD203B41FA5}">
                      <a16:colId xmlns:a16="http://schemas.microsoft.com/office/drawing/2014/main" val="2072638930"/>
                    </a:ext>
                  </a:extLst>
                </a:gridCol>
                <a:gridCol w="1320111">
                  <a:extLst>
                    <a:ext uri="{9D8B030D-6E8A-4147-A177-3AD203B41FA5}">
                      <a16:colId xmlns:a16="http://schemas.microsoft.com/office/drawing/2014/main" val="1537188429"/>
                    </a:ext>
                  </a:extLst>
                </a:gridCol>
                <a:gridCol w="3822597">
                  <a:extLst>
                    <a:ext uri="{9D8B030D-6E8A-4147-A177-3AD203B41FA5}">
                      <a16:colId xmlns:a16="http://schemas.microsoft.com/office/drawing/2014/main" val="1989288283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val="3582319413"/>
                    </a:ext>
                  </a:extLst>
                </a:gridCol>
              </a:tblGrid>
              <a:tr h="7427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on Student Success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Cost/</a:t>
                      </a:r>
                    </a:p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Benefit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Impact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Opportunities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Recommendation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721042"/>
                  </a:ext>
                </a:extLst>
              </a:tr>
              <a:tr h="411173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Testing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to other testing options, GED test site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Expand, Move to balance profit/loss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696573"/>
                  </a:ext>
                </a:extLst>
              </a:tr>
              <a:tr h="570161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CTL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andardize of distance learn program, implement Learning Commons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Merge with Learning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Commons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601291"/>
                  </a:ext>
                </a:extLst>
              </a:tr>
              <a:tr h="154179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 Teacher Cert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CE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Expanding program with aid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CTAPP Grant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 with Education Hub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257181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Adult Ed &amp; Literacy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Grant Funded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 AEL to College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pathway initiative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Integrate w/credit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options/build pathways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490919"/>
                  </a:ext>
                </a:extLst>
              </a:tr>
              <a:tr h="53315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Academic Support &amp; Tutoring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in tutoring and support, 24/7 support thru software and Zoom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test preparation and student workshops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479504"/>
                  </a:ext>
                </a:extLst>
              </a:tr>
              <a:tr h="429208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Success Coaches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approach, focus on FTIC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Track student success with new approach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824480"/>
                  </a:ext>
                </a:extLst>
              </a:tr>
              <a:tr h="429208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Community Health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New PCT and CNA/PCT bridge courses, CNA training</a:t>
                      </a:r>
                    </a:p>
                  </a:txBody>
                  <a:tcPr marL="4763" marR="4763" marT="47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Continue to expand services to health professionals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16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35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599" y="52873"/>
            <a:ext cx="9601200" cy="859971"/>
          </a:xfrm>
        </p:spPr>
        <p:txBody>
          <a:bodyPr>
            <a:normAutofit/>
          </a:bodyPr>
          <a:lstStyle/>
          <a:p>
            <a:r>
              <a:rPr lang="en-US" dirty="0"/>
              <a:t>New Program Opportunities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71599" y="1125895"/>
            <a:ext cx="10347649" cy="5732105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New Programs:</a:t>
            </a:r>
          </a:p>
          <a:p>
            <a:pPr lvl="1"/>
            <a:r>
              <a:rPr lang="en-US" sz="2600" dirty="0"/>
              <a:t>Educational Hub</a:t>
            </a:r>
          </a:p>
          <a:p>
            <a:pPr lvl="1"/>
            <a:r>
              <a:rPr lang="en-US" sz="2600" dirty="0"/>
              <a:t>Business Management </a:t>
            </a:r>
          </a:p>
          <a:p>
            <a:pPr lvl="2"/>
            <a:r>
              <a:rPr lang="en-US" sz="2600" dirty="0"/>
              <a:t>Logistics Management</a:t>
            </a:r>
          </a:p>
          <a:p>
            <a:pPr lvl="2"/>
            <a:r>
              <a:rPr lang="en-US" sz="2600" dirty="0"/>
              <a:t>Long-term Health – multiuse facilities, activities director certification</a:t>
            </a:r>
          </a:p>
          <a:p>
            <a:pPr lvl="2"/>
            <a:r>
              <a:rPr lang="en-US" sz="2600" dirty="0"/>
              <a:t>Emergency Management</a:t>
            </a:r>
          </a:p>
          <a:p>
            <a:pPr lvl="1"/>
            <a:r>
              <a:rPr lang="en-US" sz="2600" dirty="0"/>
              <a:t>Health and Human Services/Health Care Academy</a:t>
            </a:r>
          </a:p>
          <a:p>
            <a:pPr lvl="2"/>
            <a:r>
              <a:rPr lang="en-US" sz="2600" dirty="0"/>
              <a:t>CNA, PCT, Medication Assistant, Pharmacy Technologist</a:t>
            </a:r>
          </a:p>
          <a:p>
            <a:pPr lvl="2"/>
            <a:r>
              <a:rPr lang="en-US" sz="2600" dirty="0"/>
              <a:t>Public Health</a:t>
            </a:r>
          </a:p>
          <a:p>
            <a:pPr lvl="1"/>
            <a:r>
              <a:rPr lang="en-US" sz="2600" dirty="0"/>
              <a:t>Cybersecurity</a:t>
            </a:r>
          </a:p>
          <a:p>
            <a:pPr lvl="1"/>
            <a:r>
              <a:rPr lang="en-US" sz="2600" dirty="0"/>
              <a:t>Environmental Sustainability (Water, Land Management)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Ongoing Initiatives:</a:t>
            </a:r>
          </a:p>
          <a:p>
            <a:pPr lvl="1"/>
            <a:r>
              <a:rPr lang="en-US" sz="2600" dirty="0" err="1"/>
              <a:t>ExpressPath</a:t>
            </a:r>
            <a:r>
              <a:rPr lang="en-US" sz="2600" dirty="0"/>
              <a:t> to your Future/Micro-credentials</a:t>
            </a:r>
          </a:p>
          <a:p>
            <a:pPr lvl="1"/>
            <a:r>
              <a:rPr lang="en-US" sz="2600" dirty="0"/>
              <a:t>Texas Reskilling &amp; Upskilling through Education (TRUE)</a:t>
            </a:r>
          </a:p>
          <a:p>
            <a:pPr lvl="1"/>
            <a:r>
              <a:rPr lang="en-US" sz="2600" dirty="0"/>
              <a:t>Apprenticeships in Child Development Center</a:t>
            </a:r>
          </a:p>
        </p:txBody>
      </p:sp>
    </p:spTree>
    <p:extLst>
      <p:ext uri="{BB962C8B-B14F-4D97-AF65-F5344CB8AC3E}">
        <p14:creationId xmlns:p14="http://schemas.microsoft.com/office/powerpoint/2010/main" val="372216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00954" y="139725"/>
            <a:ext cx="6149294" cy="1325563"/>
          </a:xfrm>
        </p:spPr>
        <p:txBody>
          <a:bodyPr/>
          <a:lstStyle/>
          <a:p>
            <a:pPr algn="ctr"/>
            <a:r>
              <a:rPr lang="en-US" dirty="0"/>
              <a:t>Getting Students into the Workforce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31127" y="3281031"/>
            <a:ext cx="3918857" cy="13054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 Education &amp; Literacy</a:t>
            </a:r>
          </a:p>
          <a:p>
            <a:pPr algn="ctr"/>
            <a:r>
              <a:rPr lang="en-US" dirty="0"/>
              <a:t>GED &amp; Workforce support</a:t>
            </a:r>
          </a:p>
        </p:txBody>
      </p:sp>
      <p:sp>
        <p:nvSpPr>
          <p:cNvPr id="6" name="Left Arrow 5"/>
          <p:cNvSpPr/>
          <p:nvPr/>
        </p:nvSpPr>
        <p:spPr>
          <a:xfrm>
            <a:off x="8093876" y="3211624"/>
            <a:ext cx="3840035" cy="1524755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Upskilling (Prosper Waco)</a:t>
            </a:r>
          </a:p>
          <a:p>
            <a:pPr algn="ctr"/>
            <a:r>
              <a:rPr lang="en-US" dirty="0"/>
              <a:t>Funding &amp; skill training</a:t>
            </a:r>
          </a:p>
        </p:txBody>
      </p:sp>
      <p:sp>
        <p:nvSpPr>
          <p:cNvPr id="7" name="Right Arrow 6"/>
          <p:cNvSpPr/>
          <p:nvPr/>
        </p:nvSpPr>
        <p:spPr>
          <a:xfrm rot="21126416">
            <a:off x="1305504" y="5315587"/>
            <a:ext cx="3390900" cy="1308633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 Development</a:t>
            </a:r>
          </a:p>
          <a:p>
            <a:pPr algn="ctr"/>
            <a:r>
              <a:rPr lang="en-US" dirty="0"/>
              <a:t>for student training</a:t>
            </a:r>
          </a:p>
        </p:txBody>
      </p:sp>
      <p:sp>
        <p:nvSpPr>
          <p:cNvPr id="8" name="Right Arrow 7"/>
          <p:cNvSpPr/>
          <p:nvPr/>
        </p:nvSpPr>
        <p:spPr>
          <a:xfrm rot="1264201">
            <a:off x="1025238" y="1212897"/>
            <a:ext cx="4552587" cy="159473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ExpressPath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your Future</a:t>
            </a:r>
          </a:p>
          <a:p>
            <a:pPr algn="ctr"/>
            <a:r>
              <a:rPr lang="en-US" dirty="0"/>
              <a:t>Short term Credentials &amp; Certificates</a:t>
            </a:r>
          </a:p>
        </p:txBody>
      </p:sp>
      <p:sp>
        <p:nvSpPr>
          <p:cNvPr id="9" name="Left Arrow 8"/>
          <p:cNvSpPr/>
          <p:nvPr/>
        </p:nvSpPr>
        <p:spPr>
          <a:xfrm rot="19891853">
            <a:off x="7074567" y="1238042"/>
            <a:ext cx="4175340" cy="1663722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</a:t>
            </a:r>
          </a:p>
          <a:p>
            <a:pPr algn="ctr"/>
            <a:r>
              <a:rPr lang="en-US" dirty="0"/>
              <a:t>Design and field workforce credentials &amp; certificates</a:t>
            </a:r>
          </a:p>
        </p:txBody>
      </p:sp>
      <p:sp>
        <p:nvSpPr>
          <p:cNvPr id="11" name="7-Point Star 10"/>
          <p:cNvSpPr/>
          <p:nvPr/>
        </p:nvSpPr>
        <p:spPr>
          <a:xfrm>
            <a:off x="3821000" y="3151466"/>
            <a:ext cx="4642757" cy="2557662"/>
          </a:xfrm>
          <a:prstGeom prst="star7">
            <a:avLst/>
          </a:prstGeom>
          <a:solidFill>
            <a:schemeClr val="accent6">
              <a:lumMod val="5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Getting students back to work post-COVID</a:t>
            </a:r>
          </a:p>
        </p:txBody>
      </p:sp>
      <p:sp>
        <p:nvSpPr>
          <p:cNvPr id="12" name="Left Arrow 11"/>
          <p:cNvSpPr/>
          <p:nvPr/>
        </p:nvSpPr>
        <p:spPr>
          <a:xfrm rot="819968">
            <a:off x="7773498" y="5082887"/>
            <a:ext cx="3707304" cy="1647986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CARES/ARP Funds</a:t>
            </a:r>
          </a:p>
          <a:p>
            <a:pPr algn="ctr"/>
            <a:r>
              <a:rPr lang="en-US" dirty="0"/>
              <a:t>Funds for student training</a:t>
            </a:r>
          </a:p>
        </p:txBody>
      </p:sp>
    </p:spTree>
    <p:extLst>
      <p:ext uri="{BB962C8B-B14F-4D97-AF65-F5344CB8AC3E}">
        <p14:creationId xmlns:p14="http://schemas.microsoft.com/office/powerpoint/2010/main" val="11278121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1016</TotalTime>
  <Words>506</Words>
  <Application>Microsoft Office PowerPoint</Application>
  <PresentationFormat>Widescreen</PresentationFormat>
  <Paragraphs>112</Paragraphs>
  <Slides>10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Wingdings</vt:lpstr>
      <vt:lpstr>Parcel</vt:lpstr>
      <vt:lpstr>Worksheet</vt:lpstr>
      <vt:lpstr>Instruction &amp; Student Engagement Program Review 2020-22</vt:lpstr>
      <vt:lpstr>Annual Planning Cycle</vt:lpstr>
      <vt:lpstr>Progress Evaluation Criteria</vt:lpstr>
      <vt:lpstr>PowerPoint Presentation</vt:lpstr>
      <vt:lpstr>PowerPoint Presentation</vt:lpstr>
      <vt:lpstr>Prior Programs on Watch List</vt:lpstr>
      <vt:lpstr>Non-Credit/Support Programs</vt:lpstr>
      <vt:lpstr>New Program Opportunities</vt:lpstr>
      <vt:lpstr>Getting Students into the Workforce</vt:lpstr>
      <vt:lpstr>Questions?</vt:lpstr>
    </vt:vector>
  </TitlesOfParts>
  <Company>McLennan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Review Process</dc:title>
  <dc:creator>Fred Hills</dc:creator>
  <cp:lastModifiedBy>Fred Hills</cp:lastModifiedBy>
  <cp:revision>78</cp:revision>
  <dcterms:created xsi:type="dcterms:W3CDTF">2019-09-09T16:23:13Z</dcterms:created>
  <dcterms:modified xsi:type="dcterms:W3CDTF">2022-10-25T19:30:28Z</dcterms:modified>
</cp:coreProperties>
</file>