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82" r:id="rId3"/>
    <p:sldId id="256" r:id="rId4"/>
    <p:sldId id="260" r:id="rId5"/>
    <p:sldId id="257" r:id="rId6"/>
    <p:sldId id="259" r:id="rId7"/>
    <p:sldId id="262" r:id="rId8"/>
    <p:sldId id="264" r:id="rId9"/>
    <p:sldId id="265" r:id="rId10"/>
    <p:sldId id="288" r:id="rId11"/>
    <p:sldId id="287" r:id="rId12"/>
    <p:sldId id="283" r:id="rId13"/>
    <p:sldId id="284" r:id="rId14"/>
    <p:sldId id="285" r:id="rId15"/>
    <p:sldId id="286" r:id="rId16"/>
    <p:sldId id="280" r:id="rId17"/>
    <p:sldId id="289"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a:srgbClr val="86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99"/>
    <p:restoredTop sz="96327"/>
  </p:normalViewPr>
  <p:slideViewPr>
    <p:cSldViewPr snapToGrid="0">
      <p:cViewPr varScale="1">
        <p:scale>
          <a:sx n="112" d="100"/>
          <a:sy n="112"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95CA7-2EAE-8647-A784-72F0652543FB}"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AD12-4DBB-C943-BA4A-C8E5FDE78E0C}" type="slidenum">
              <a:rPr lang="en-US" smtClean="0"/>
              <a:t>‹#›</a:t>
            </a:fld>
            <a:endParaRPr lang="en-US"/>
          </a:p>
        </p:txBody>
      </p:sp>
    </p:spTree>
    <p:extLst>
      <p:ext uri="{BB962C8B-B14F-4D97-AF65-F5344CB8AC3E}">
        <p14:creationId xmlns:p14="http://schemas.microsoft.com/office/powerpoint/2010/main" val="237525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3ff7726a7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23ff7726a7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23ff7726a7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42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44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60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3ff7726a7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23ff7726a7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23ff7726a7_0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3ff7726a7_0_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23ff7726a7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23ff7726a7_0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123ff7726a7_0_4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123ff7726a7_0_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95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914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736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ff7726a7_0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23ff7726a7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92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3B39-DA24-0BE0-DA54-D560702EB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688C99-2ED4-086E-C4BD-DDFFACEC7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27478B-9A86-182A-AA2D-53430518F323}"/>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5294BF1B-F2B8-409E-673C-A2AB2AA7B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BC676-1EF3-8F30-5D94-5E5CB3FA2412}"/>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356517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D5C5-6138-A2F0-2D51-BED44359E1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540CBA-6AE2-6BB9-D0FF-F4317EF35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2DCCD-5104-7C92-3652-4F6BC5D68A31}"/>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FDB66F52-0B31-6512-8695-236980095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A3540-8BAC-4EDA-11CA-C4D7989E0998}"/>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408526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67AB0-EDFB-3447-86C3-8DD3E6A8F8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BB15E-D1F8-0844-EB1C-AF583F71C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E8729-AE61-4798-238C-31400666B53D}"/>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52294E7D-F1E3-CE65-FFDF-BB6577B81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14967-57E7-E367-F262-4BD0B7DF6269}"/>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1595667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g123ff7726a7_0_5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123ff7726a7_0_52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3" name="Google Shape;93;g123ff7726a7_0_5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123ff7726a7_0_5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123ff7726a7_0_5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680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g123ff7726a7_0_5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g123ff7726a7_0_5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123ff7726a7_0_5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873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g123ff7726a7_0_5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g123ff7726a7_0_5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3" name="Google Shape;103;g123ff7726a7_0_5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123ff7726a7_0_5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g123ff7726a7_0_5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196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g123ff7726a7_0_54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g123ff7726a7_0_54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g123ff7726a7_0_5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123ff7726a7_0_5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123ff7726a7_0_5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8166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g123ff7726a7_0_5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g123ff7726a7_0_54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123ff7726a7_0_54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g123ff7726a7_0_5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123ff7726a7_0_5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123ff7726a7_0_5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43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9"/>
        <p:cNvGrpSpPr/>
        <p:nvPr/>
      </p:nvGrpSpPr>
      <p:grpSpPr>
        <a:xfrm>
          <a:off x="0" y="0"/>
          <a:ext cx="0" cy="0"/>
          <a:chOff x="0" y="0"/>
          <a:chExt cx="0" cy="0"/>
        </a:xfrm>
      </p:grpSpPr>
      <p:sp>
        <p:nvSpPr>
          <p:cNvPr id="120" name="Google Shape;120;g123ff7726a7_0_55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123ff7726a7_0_55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2" name="Google Shape;122;g123ff7726a7_0_55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3" name="Google Shape;123;g123ff7726a7_0_55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4" name="Google Shape;124;g123ff7726a7_0_55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5" name="Google Shape;125;g123ff7726a7_0_5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123ff7726a7_0_5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23ff7726a7_0_5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175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g123ff7726a7_0_5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g123ff7726a7_0_5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123ff7726a7_0_5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123ff7726a7_0_5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6113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g123ff7726a7_0_5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123ff7726a7_0_5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6" name="Google Shape;136;g123ff7726a7_0_5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 name="Google Shape;137;g123ff7726a7_0_5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123ff7726a7_0_5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123ff7726a7_0_5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262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4AF0-08D5-4839-CB9F-692D32BA9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FC74C-EC9E-CE33-E909-762BCE623B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13B71-C659-AAA0-80D0-F78E8378C287}"/>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F84122A9-9D21-43AB-D792-F42EC56E2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21CCA-8087-46A3-12AB-86BDAC2221E3}"/>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380138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g123ff7726a7_0_57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123ff7726a7_0_575"/>
          <p:cNvSpPr>
            <a:spLocks noGrp="1"/>
          </p:cNvSpPr>
          <p:nvPr>
            <p:ph type="pic" idx="2"/>
          </p:nvPr>
        </p:nvSpPr>
        <p:spPr>
          <a:xfrm>
            <a:off x="5183188" y="987425"/>
            <a:ext cx="6172200" cy="4873500"/>
          </a:xfrm>
          <a:prstGeom prst="rect">
            <a:avLst/>
          </a:prstGeom>
          <a:noFill/>
          <a:ln>
            <a:noFill/>
          </a:ln>
        </p:spPr>
      </p:sp>
      <p:sp>
        <p:nvSpPr>
          <p:cNvPr id="143" name="Google Shape;143;g123ff7726a7_0_57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g123ff7726a7_0_5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123ff7726a7_0_5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123ff7726a7_0_5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9596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g123ff7726a7_0_5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123ff7726a7_0_58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123ff7726a7_0_5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123ff7726a7_0_5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123ff7726a7_0_5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5077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g123ff7726a7_0_58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123ff7726a7_0_58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123ff7726a7_0_5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123ff7726a7_0_5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123ff7726a7_0_5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4538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8A1F-E1E0-9CF5-C30B-1BC8D48D7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DEE0C1-6CD2-8880-03B6-3C5F428D0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13939E-96F9-B0AB-6A35-26FDBB5C3D77}"/>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945FE07B-14A2-4A5E-269D-4B0F725E7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99E6D-61A9-EC0D-E16D-F9EF8F707D90}"/>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70726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8989-7E7C-B52D-304D-2044A8D059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425F9-8A51-8989-1981-D8A6DC657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405FD-B4EC-7B6A-7B24-0365BA76A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0144A0-C0AA-8839-0A41-73CC13E2F284}"/>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6" name="Footer Placeholder 5">
            <a:extLst>
              <a:ext uri="{FF2B5EF4-FFF2-40B4-BE49-F238E27FC236}">
                <a16:creationId xmlns:a16="http://schemas.microsoft.com/office/drawing/2014/main" id="{6F06271A-1872-863A-B384-9AFEF7E9D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0A016-5339-E699-C43C-DE486728FD17}"/>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78298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B645-B127-F650-1867-397AA9BFA2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7D545-8540-8F2F-498D-EB00B6A62A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779CE-7233-C8B9-E492-3AC409A26B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63B3-2D89-0EDC-F7EB-4A4A75AB3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EF42B-2F8E-9D46-A975-AC5980A8D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EFA81-C740-2FC0-C0B2-67608BFE8EA8}"/>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8" name="Footer Placeholder 7">
            <a:extLst>
              <a:ext uri="{FF2B5EF4-FFF2-40B4-BE49-F238E27FC236}">
                <a16:creationId xmlns:a16="http://schemas.microsoft.com/office/drawing/2014/main" id="{60E377A6-8929-536B-1DC2-639F77A679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16008-B859-DB9F-99E7-1EE390B1213B}"/>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14347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4BC1-07F4-B543-793C-D524EE5E3F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576A35-601D-68CA-A755-432E8ABD7A71}"/>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4" name="Footer Placeholder 3">
            <a:extLst>
              <a:ext uri="{FF2B5EF4-FFF2-40B4-BE49-F238E27FC236}">
                <a16:creationId xmlns:a16="http://schemas.microsoft.com/office/drawing/2014/main" id="{12DF40B1-D069-61DE-B398-3E9442345E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A3EF1-F756-0B72-91ED-CFC1C55E4D19}"/>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419495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2CC7C-338C-EDF6-1E9F-9144FFEC237B}"/>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3" name="Footer Placeholder 2">
            <a:extLst>
              <a:ext uri="{FF2B5EF4-FFF2-40B4-BE49-F238E27FC236}">
                <a16:creationId xmlns:a16="http://schemas.microsoft.com/office/drawing/2014/main" id="{29292028-1697-C0CD-8FEB-79510DE07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6793AD-9D4C-95A1-5CB3-8C79E2CB2D2B}"/>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380138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D7B2-540C-572E-5704-90582091E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64AB83-8E02-0D26-00B5-0493A456B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8D732-EF9B-7468-5D93-FE618A02C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08C34-0265-18C6-0740-8BEC28D7CD59}"/>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6" name="Footer Placeholder 5">
            <a:extLst>
              <a:ext uri="{FF2B5EF4-FFF2-40B4-BE49-F238E27FC236}">
                <a16:creationId xmlns:a16="http://schemas.microsoft.com/office/drawing/2014/main" id="{3C64C3BA-D834-55E2-70B5-BA57656D9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B3A18-E07D-B538-18EF-F9613358023C}"/>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216148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E616-4FFB-0BDC-35FD-5083E7ADC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AD4190-8848-4B3B-98F5-6F8AABE76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EBD7F0-D684-4FF7-679C-D3CAD27BF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85F8F-A04A-B6B0-AFE8-E0E9B5EE91B9}"/>
              </a:ext>
            </a:extLst>
          </p:cNvPr>
          <p:cNvSpPr>
            <a:spLocks noGrp="1"/>
          </p:cNvSpPr>
          <p:nvPr>
            <p:ph type="dt" sz="half" idx="10"/>
          </p:nvPr>
        </p:nvSpPr>
        <p:spPr/>
        <p:txBody>
          <a:bodyPr/>
          <a:lstStyle/>
          <a:p>
            <a:fld id="{61459A99-3E21-4142-9358-976F7F6A8F56}" type="datetimeFigureOut">
              <a:rPr lang="en-US" smtClean="0"/>
              <a:t>10/25/2022</a:t>
            </a:fld>
            <a:endParaRPr lang="en-US"/>
          </a:p>
        </p:txBody>
      </p:sp>
      <p:sp>
        <p:nvSpPr>
          <p:cNvPr id="6" name="Footer Placeholder 5">
            <a:extLst>
              <a:ext uri="{FF2B5EF4-FFF2-40B4-BE49-F238E27FC236}">
                <a16:creationId xmlns:a16="http://schemas.microsoft.com/office/drawing/2014/main" id="{AE1AED66-E504-A71C-3A58-E64127755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7B8BE-03A6-15B1-5267-5C551A824613}"/>
              </a:ext>
            </a:extLst>
          </p:cNvPr>
          <p:cNvSpPr>
            <a:spLocks noGrp="1"/>
          </p:cNvSpPr>
          <p:nvPr>
            <p:ph type="sldNum" sz="quarter" idx="12"/>
          </p:nvPr>
        </p:nvSpPr>
        <p:spPr/>
        <p:txBody>
          <a:bodyPr/>
          <a:lstStyle/>
          <a:p>
            <a:fld id="{468D2493-2486-8941-847D-E64FFF342FCC}" type="slidenum">
              <a:rPr lang="en-US" smtClean="0"/>
              <a:t>‹#›</a:t>
            </a:fld>
            <a:endParaRPr lang="en-US"/>
          </a:p>
        </p:txBody>
      </p:sp>
    </p:spTree>
    <p:extLst>
      <p:ext uri="{BB962C8B-B14F-4D97-AF65-F5344CB8AC3E}">
        <p14:creationId xmlns:p14="http://schemas.microsoft.com/office/powerpoint/2010/main" val="76409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FA163-EA68-EA0B-9FC0-F0C0CEE17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0E49C-8005-D509-FC15-47B212EBF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AC1D6-0FA6-3F68-62B8-FA0698BDA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59A99-3E21-4142-9358-976F7F6A8F56}" type="datetimeFigureOut">
              <a:rPr lang="en-US" smtClean="0"/>
              <a:t>10/25/2022</a:t>
            </a:fld>
            <a:endParaRPr lang="en-US"/>
          </a:p>
        </p:txBody>
      </p:sp>
      <p:sp>
        <p:nvSpPr>
          <p:cNvPr id="5" name="Footer Placeholder 4">
            <a:extLst>
              <a:ext uri="{FF2B5EF4-FFF2-40B4-BE49-F238E27FC236}">
                <a16:creationId xmlns:a16="http://schemas.microsoft.com/office/drawing/2014/main" id="{AB0AA964-8A7C-4C2F-96F1-EBDEF4BC3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4C2B73-C472-5D7C-66D9-B3FD46704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D2493-2486-8941-847D-E64FFF342FCC}" type="slidenum">
              <a:rPr lang="en-US" smtClean="0"/>
              <a:t>‹#›</a:t>
            </a:fld>
            <a:endParaRPr lang="en-US"/>
          </a:p>
        </p:txBody>
      </p:sp>
    </p:spTree>
    <p:extLst>
      <p:ext uri="{BB962C8B-B14F-4D97-AF65-F5344CB8AC3E}">
        <p14:creationId xmlns:p14="http://schemas.microsoft.com/office/powerpoint/2010/main" val="65366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123ff7726a7_0_5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123ff7726a7_0_5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23ff7726a7_0_5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123ff7726a7_0_5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123ff7726a7_0_5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27137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1.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64.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tacc.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svg"/><Relationship Id="rId18" Type="http://schemas.openxmlformats.org/officeDocument/2006/relationships/image" Target="../media/image50.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6.png"/><Relationship Id="rId17" Type="http://schemas.openxmlformats.org/officeDocument/2006/relationships/image" Target="../media/image49.png"/><Relationship Id="rId2" Type="http://schemas.openxmlformats.org/officeDocument/2006/relationships/image" Target="../media/image38.png"/><Relationship Id="rId16"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5.svg"/><Relationship Id="rId5" Type="http://schemas.openxmlformats.org/officeDocument/2006/relationships/image" Target="../media/image41.svg"/><Relationship Id="rId15" Type="http://schemas.openxmlformats.org/officeDocument/2006/relationships/image" Target="../media/image47.svg"/><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7574D8-C092-1E47-B1F1-06CF0202311F}"/>
              </a:ext>
            </a:extLst>
          </p:cNvPr>
          <p:cNvSpPr/>
          <p:nvPr/>
        </p:nvSpPr>
        <p:spPr>
          <a:xfrm>
            <a:off x="0" y="0"/>
            <a:ext cx="12192000" cy="685800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6" name="Content Placeholder 2">
            <a:extLst>
              <a:ext uri="{FF2B5EF4-FFF2-40B4-BE49-F238E27FC236}">
                <a16:creationId xmlns:a16="http://schemas.microsoft.com/office/drawing/2014/main" id="{52D06AF5-936E-4348-BB6A-838FC033B730}"/>
              </a:ext>
            </a:extLst>
          </p:cNvPr>
          <p:cNvSpPr>
            <a:spLocks noGrp="1"/>
          </p:cNvSpPr>
          <p:nvPr>
            <p:ph idx="1"/>
          </p:nvPr>
        </p:nvSpPr>
        <p:spPr>
          <a:xfrm>
            <a:off x="0" y="1532792"/>
            <a:ext cx="12192000" cy="2365677"/>
          </a:xfrm>
          <a:noFill/>
          <a:effectLst>
            <a:glow rad="63500">
              <a:schemeClr val="accent3">
                <a:satMod val="175000"/>
                <a:alpha val="40000"/>
              </a:schemeClr>
            </a:glow>
            <a:outerShdw blurRad="50800" dist="38100" dir="5400000" algn="t" rotWithShape="0">
              <a:prstClr val="black">
                <a:alpha val="40000"/>
              </a:prstClr>
            </a:outerShdw>
          </a:effectLst>
        </p:spPr>
        <p:txBody>
          <a:bodyPr>
            <a:normAutofit fontScale="92500" lnSpcReduction="20000"/>
          </a:bodyPr>
          <a:lstStyle/>
          <a:p>
            <a:pPr marL="0" indent="0" algn="ctr">
              <a:buNone/>
            </a:pPr>
            <a:r>
              <a:rPr lang="en-US" sz="6600" b="1" dirty="0">
                <a:solidFill>
                  <a:schemeClr val="bg1"/>
                </a:solidFill>
                <a:effectLst>
                  <a:outerShdw blurRad="50800" dist="38100" algn="l" rotWithShape="0">
                    <a:prstClr val="black">
                      <a:alpha val="40000"/>
                    </a:prstClr>
                  </a:outerShdw>
                </a:effectLst>
                <a:latin typeface="Zilla Slab" pitchFamily="2" charset="77"/>
                <a:ea typeface="Zilla Slab" pitchFamily="2" charset="77"/>
              </a:rPr>
              <a:t>Texas Commission on </a:t>
            </a:r>
          </a:p>
          <a:p>
            <a:pPr marL="0" indent="0" algn="ctr">
              <a:buNone/>
            </a:pPr>
            <a:r>
              <a:rPr lang="en-US" sz="6600" b="1" dirty="0">
                <a:solidFill>
                  <a:schemeClr val="bg1"/>
                </a:solidFill>
                <a:effectLst>
                  <a:outerShdw blurRad="50800" dist="38100" algn="l" rotWithShape="0">
                    <a:prstClr val="black">
                      <a:alpha val="40000"/>
                    </a:prstClr>
                  </a:outerShdw>
                </a:effectLst>
                <a:latin typeface="Zilla Slab" pitchFamily="2" charset="77"/>
                <a:ea typeface="Zilla Slab" pitchFamily="2" charset="77"/>
              </a:rPr>
              <a:t>Community College Finance: </a:t>
            </a:r>
          </a:p>
          <a:p>
            <a:pPr marL="0" indent="0" algn="ctr">
              <a:buNone/>
            </a:pPr>
            <a:r>
              <a:rPr lang="en-US" sz="5200" dirty="0">
                <a:solidFill>
                  <a:schemeClr val="bg1"/>
                </a:solidFill>
                <a:effectLst>
                  <a:outerShdw blurRad="50800" dist="38100" algn="l" rotWithShape="0">
                    <a:prstClr val="black">
                      <a:alpha val="40000"/>
                    </a:prstClr>
                  </a:outerShdw>
                </a:effectLst>
                <a:latin typeface="Zilla Slab" pitchFamily="2" charset="77"/>
                <a:ea typeface="Zilla Slab" pitchFamily="2" charset="77"/>
              </a:rPr>
              <a:t>Final Recommendations </a:t>
            </a:r>
            <a:endParaRPr lang="en-US" sz="2200" dirty="0">
              <a:solidFill>
                <a:schemeClr val="bg1"/>
              </a:solidFill>
              <a:effectLst>
                <a:outerShdw blurRad="50800" dist="38100" algn="l" rotWithShape="0">
                  <a:prstClr val="black">
                    <a:alpha val="40000"/>
                  </a:prstClr>
                </a:outerShdw>
              </a:effectLst>
              <a:latin typeface="Zilla Slab" pitchFamily="2" charset="77"/>
              <a:ea typeface="Zilla Slab" pitchFamily="2" charset="77"/>
            </a:endParaRPr>
          </a:p>
          <a:p>
            <a:pPr algn="l"/>
            <a:endParaRPr lang="en-US" sz="2000" b="1" i="0" u="none" strike="noStrike" baseline="0" dirty="0">
              <a:solidFill>
                <a:srgbClr val="003C71"/>
              </a:solidFill>
              <a:effectLst>
                <a:outerShdw blurRad="50800" dist="38100" algn="l" rotWithShape="0">
                  <a:prstClr val="black">
                    <a:alpha val="40000"/>
                  </a:prstClr>
                </a:outerShdw>
              </a:effectLst>
              <a:latin typeface="Garamond" panose="02020404030301010803" pitchFamily="18" charset="0"/>
            </a:endParaRPr>
          </a:p>
        </p:txBody>
      </p:sp>
      <p:pic>
        <p:nvPicPr>
          <p:cNvPr id="7" name="Picture 6">
            <a:extLst>
              <a:ext uri="{FF2B5EF4-FFF2-40B4-BE49-F238E27FC236}">
                <a16:creationId xmlns:a16="http://schemas.microsoft.com/office/drawing/2014/main" id="{9B5EC0C8-B463-1D40-A323-CC799D938DF6}"/>
              </a:ext>
            </a:extLst>
          </p:cNvPr>
          <p:cNvPicPr>
            <a:picLocks noChangeAspect="1"/>
          </p:cNvPicPr>
          <p:nvPr/>
        </p:nvPicPr>
        <p:blipFill rotWithShape="1">
          <a:blip r:embed="rId2">
            <a:alphaModFix amt="3000"/>
          </a:blip>
          <a:srcRect l="26664" r="26799" b="35854"/>
          <a:stretch/>
        </p:blipFill>
        <p:spPr>
          <a:xfrm>
            <a:off x="-1687061" y="237495"/>
            <a:ext cx="7118376" cy="6741148"/>
          </a:xfrm>
          <a:prstGeom prst="rect">
            <a:avLst/>
          </a:prstGeom>
        </p:spPr>
      </p:pic>
      <p:pic>
        <p:nvPicPr>
          <p:cNvPr id="3" name="Picture 2">
            <a:extLst>
              <a:ext uri="{FF2B5EF4-FFF2-40B4-BE49-F238E27FC236}">
                <a16:creationId xmlns:a16="http://schemas.microsoft.com/office/drawing/2014/main" id="{C8CB2B41-676D-244B-BEFA-1FB3E86796AC}"/>
              </a:ext>
            </a:extLst>
          </p:cNvPr>
          <p:cNvPicPr>
            <a:picLocks noChangeAspect="1"/>
          </p:cNvPicPr>
          <p:nvPr/>
        </p:nvPicPr>
        <p:blipFill>
          <a:blip r:embed="rId3"/>
          <a:stretch>
            <a:fillRect/>
          </a:stretch>
        </p:blipFill>
        <p:spPr>
          <a:xfrm>
            <a:off x="4854575" y="5819505"/>
            <a:ext cx="2482850" cy="596900"/>
          </a:xfrm>
          <a:prstGeom prst="rect">
            <a:avLst/>
          </a:prstGeom>
        </p:spPr>
      </p:pic>
      <p:cxnSp>
        <p:nvCxnSpPr>
          <p:cNvPr id="11" name="Straight Connector 10">
            <a:extLst>
              <a:ext uri="{FF2B5EF4-FFF2-40B4-BE49-F238E27FC236}">
                <a16:creationId xmlns:a16="http://schemas.microsoft.com/office/drawing/2014/main" id="{86975DCC-EFEB-6042-A235-D2226ADE744C}"/>
              </a:ext>
            </a:extLst>
          </p:cNvPr>
          <p:cNvCxnSpPr/>
          <p:nvPr/>
        </p:nvCxnSpPr>
        <p:spPr>
          <a:xfrm>
            <a:off x="5584727" y="5327373"/>
            <a:ext cx="1022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06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g123ff7726a7_0_437"/>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lt1"/>
                </a:solidFill>
                <a:latin typeface="Zilla Slab"/>
                <a:ea typeface="Zilla Slab"/>
                <a:cs typeface="Zilla Slab"/>
                <a:sym typeface="Zilla Slab"/>
              </a:rPr>
              <a:t>Key Changes from September Draft</a:t>
            </a:r>
            <a:endParaRPr dirty="0"/>
          </a:p>
        </p:txBody>
      </p:sp>
      <p:sp>
        <p:nvSpPr>
          <p:cNvPr id="321" name="Google Shape;321;g123ff7726a7_0_437"/>
          <p:cNvSpPr txBox="1"/>
          <p:nvPr/>
        </p:nvSpPr>
        <p:spPr>
          <a:xfrm>
            <a:off x="13855" y="4100309"/>
            <a:ext cx="2992581" cy="1815841"/>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3C71"/>
              </a:buClr>
              <a:buSzPts val="1800"/>
            </a:pPr>
            <a:r>
              <a:rPr lang="en-US" sz="1600" dirty="0">
                <a:solidFill>
                  <a:srgbClr val="003C71"/>
                </a:solidFill>
                <a:latin typeface="Encode Sans"/>
                <a:ea typeface="Encode Sans"/>
                <a:cs typeface="Encode Sans"/>
                <a:sym typeface="Encode Sans"/>
              </a:rPr>
              <a:t>The addition of </a:t>
            </a:r>
            <a:r>
              <a:rPr lang="en-US" sz="1600" b="1" dirty="0">
                <a:solidFill>
                  <a:srgbClr val="003C71"/>
                </a:solidFill>
                <a:latin typeface="Encode Sans"/>
                <a:ea typeface="Encode Sans"/>
                <a:cs typeface="Encode Sans"/>
                <a:sym typeface="Encode Sans"/>
              </a:rPr>
              <a:t>dual credit </a:t>
            </a:r>
            <a:r>
              <a:rPr lang="en-US" sz="1600" dirty="0">
                <a:solidFill>
                  <a:srgbClr val="003C71"/>
                </a:solidFill>
                <a:latin typeface="Encode Sans"/>
                <a:ea typeface="Encode Sans"/>
                <a:cs typeface="Encode Sans"/>
                <a:sym typeface="Encode Sans"/>
              </a:rPr>
              <a:t>courses that apply toward academic or workforce education program requirements as a metric to the outcomes-based formula in Recommendation 1.1. </a:t>
            </a:r>
          </a:p>
        </p:txBody>
      </p:sp>
      <p:sp>
        <p:nvSpPr>
          <p:cNvPr id="325" name="Google Shape;325;g123ff7726a7_0_437"/>
          <p:cNvSpPr/>
          <p:nvPr/>
        </p:nvSpPr>
        <p:spPr>
          <a:xfrm>
            <a:off x="0" y="6165900"/>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Zilla Slab"/>
                <a:ea typeface="Zilla Slab"/>
                <a:cs typeface="Zilla Slab"/>
                <a:sym typeface="Zilla Slab"/>
              </a:rPr>
              <a:t>tacc.org</a:t>
            </a:r>
            <a:endParaRPr sz="3200" b="1">
              <a:solidFill>
                <a:schemeClr val="lt1"/>
              </a:solidFill>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Google Shape;321;g123ff7726a7_0_437">
            <a:extLst>
              <a:ext uri="{FF2B5EF4-FFF2-40B4-BE49-F238E27FC236}">
                <a16:creationId xmlns:a16="http://schemas.microsoft.com/office/drawing/2014/main" id="{EFF55B41-66B8-5C8A-62C7-62227A3732D6}"/>
              </a:ext>
            </a:extLst>
          </p:cNvPr>
          <p:cNvSpPr txBox="1"/>
          <p:nvPr/>
        </p:nvSpPr>
        <p:spPr>
          <a:xfrm>
            <a:off x="3020291" y="4446299"/>
            <a:ext cx="3061855" cy="1077178"/>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3C71"/>
              </a:buClr>
              <a:buSzPts val="1800"/>
            </a:pPr>
            <a:r>
              <a:rPr lang="en-US" sz="1600" dirty="0">
                <a:solidFill>
                  <a:srgbClr val="003C71"/>
                </a:solidFill>
                <a:latin typeface="Encode Sans"/>
                <a:ea typeface="Encode Sans"/>
                <a:cs typeface="Encode Sans"/>
                <a:sym typeface="Encode Sans"/>
              </a:rPr>
              <a:t>A change in terminology from </a:t>
            </a:r>
            <a:r>
              <a:rPr lang="en-US" sz="1600" b="1" dirty="0">
                <a:solidFill>
                  <a:srgbClr val="003C71"/>
                </a:solidFill>
                <a:latin typeface="Encode Sans"/>
                <a:ea typeface="Encode Sans"/>
                <a:cs typeface="Encode Sans"/>
                <a:sym typeface="Encode Sans"/>
              </a:rPr>
              <a:t>“uniform” to “maximum” dual credit tuition rate </a:t>
            </a:r>
            <a:r>
              <a:rPr lang="en-US" sz="1600" dirty="0">
                <a:solidFill>
                  <a:srgbClr val="003C71"/>
                </a:solidFill>
                <a:latin typeface="Encode Sans"/>
                <a:ea typeface="Encode Sans"/>
                <a:cs typeface="Encode Sans"/>
                <a:sym typeface="Encode Sans"/>
              </a:rPr>
              <a:t>in Recommendation 2.2. </a:t>
            </a:r>
          </a:p>
        </p:txBody>
      </p:sp>
      <p:sp>
        <p:nvSpPr>
          <p:cNvPr id="3" name="Google Shape;321;g123ff7726a7_0_437">
            <a:extLst>
              <a:ext uri="{FF2B5EF4-FFF2-40B4-BE49-F238E27FC236}">
                <a16:creationId xmlns:a16="http://schemas.microsoft.com/office/drawing/2014/main" id="{D504F804-E48B-FE72-0105-33A1CB4A052B}"/>
              </a:ext>
            </a:extLst>
          </p:cNvPr>
          <p:cNvSpPr txBox="1"/>
          <p:nvPr/>
        </p:nvSpPr>
        <p:spPr>
          <a:xfrm>
            <a:off x="6109855" y="4200078"/>
            <a:ext cx="3047999" cy="1815841"/>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3C71"/>
              </a:buClr>
              <a:buSzPts val="1800"/>
            </a:pPr>
            <a:r>
              <a:rPr lang="en-US" sz="1600" b="1" dirty="0">
                <a:solidFill>
                  <a:srgbClr val="003C71"/>
                </a:solidFill>
                <a:latin typeface="Encode Sans"/>
                <a:ea typeface="Encode Sans"/>
                <a:cs typeface="Encode Sans"/>
                <a:sym typeface="Encode Sans"/>
              </a:rPr>
              <a:t>Temporary hold harmless language </a:t>
            </a:r>
            <a:r>
              <a:rPr lang="en-US" sz="1600" dirty="0">
                <a:solidFill>
                  <a:srgbClr val="003C71"/>
                </a:solidFill>
                <a:latin typeface="Encode Sans"/>
                <a:ea typeface="Encode Sans"/>
                <a:cs typeface="Encode Sans"/>
                <a:sym typeface="Encode Sans"/>
              </a:rPr>
              <a:t>to ensure that no college receives less state funding under the new outcomes-based formula than what is provided under the current formula.</a:t>
            </a:r>
          </a:p>
        </p:txBody>
      </p:sp>
      <p:sp>
        <p:nvSpPr>
          <p:cNvPr id="4" name="Google Shape;321;g123ff7726a7_0_437">
            <a:extLst>
              <a:ext uri="{FF2B5EF4-FFF2-40B4-BE49-F238E27FC236}">
                <a16:creationId xmlns:a16="http://schemas.microsoft.com/office/drawing/2014/main" id="{39F2CFAC-72D6-70FD-CE94-0E7B55A93C63}"/>
              </a:ext>
            </a:extLst>
          </p:cNvPr>
          <p:cNvSpPr txBox="1"/>
          <p:nvPr/>
        </p:nvSpPr>
        <p:spPr>
          <a:xfrm>
            <a:off x="9157852" y="4200078"/>
            <a:ext cx="3047995" cy="156962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003C71"/>
              </a:buClr>
              <a:buSzPts val="1800"/>
            </a:pPr>
            <a:r>
              <a:rPr lang="en-US" sz="1600" dirty="0">
                <a:solidFill>
                  <a:srgbClr val="003C71"/>
                </a:solidFill>
                <a:latin typeface="Encode Sans"/>
                <a:ea typeface="Encode Sans"/>
                <a:cs typeface="Encode Sans"/>
                <a:sym typeface="Encode Sans"/>
              </a:rPr>
              <a:t>A recommendation to provide discretionary authority to the Texas Commissioner of Higher Education to address </a:t>
            </a:r>
            <a:r>
              <a:rPr lang="en-US" sz="1600" b="1" dirty="0">
                <a:solidFill>
                  <a:srgbClr val="003C71"/>
                </a:solidFill>
                <a:latin typeface="Encode Sans"/>
                <a:ea typeface="Encode Sans"/>
                <a:cs typeface="Encode Sans"/>
                <a:sym typeface="Encode Sans"/>
              </a:rPr>
              <a:t>"unintended consequences" </a:t>
            </a:r>
            <a:r>
              <a:rPr lang="en-US" sz="1600" dirty="0">
                <a:solidFill>
                  <a:srgbClr val="003C71"/>
                </a:solidFill>
                <a:latin typeface="Encode Sans"/>
                <a:ea typeface="Encode Sans"/>
                <a:cs typeface="Encode Sans"/>
                <a:sym typeface="Encode Sans"/>
              </a:rPr>
              <a:t>of the new funding formula.</a:t>
            </a:r>
          </a:p>
        </p:txBody>
      </p:sp>
      <p:cxnSp>
        <p:nvCxnSpPr>
          <p:cNvPr id="6" name="Straight Connector 5">
            <a:extLst>
              <a:ext uri="{FF2B5EF4-FFF2-40B4-BE49-F238E27FC236}">
                <a16:creationId xmlns:a16="http://schemas.microsoft.com/office/drawing/2014/main" id="{9533BBEE-1A50-AA10-8260-55089AD1701C}"/>
              </a:ext>
            </a:extLst>
          </p:cNvPr>
          <p:cNvCxnSpPr/>
          <p:nvPr/>
        </p:nvCxnSpPr>
        <p:spPr>
          <a:xfrm>
            <a:off x="3020291" y="1088100"/>
            <a:ext cx="0" cy="5077800"/>
          </a:xfrm>
          <a:prstGeom prst="line">
            <a:avLst/>
          </a:prstGeom>
          <a:ln w="28575">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9420C2-D3E6-74FD-1290-A81E3624E3BE}"/>
              </a:ext>
            </a:extLst>
          </p:cNvPr>
          <p:cNvCxnSpPr/>
          <p:nvPr/>
        </p:nvCxnSpPr>
        <p:spPr>
          <a:xfrm>
            <a:off x="6082146" y="1088100"/>
            <a:ext cx="0" cy="5077800"/>
          </a:xfrm>
          <a:prstGeom prst="line">
            <a:avLst/>
          </a:prstGeom>
          <a:ln w="28575">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D8479E-ABC3-433C-FFF9-2CEE4FFEB635}"/>
              </a:ext>
            </a:extLst>
          </p:cNvPr>
          <p:cNvCxnSpPr/>
          <p:nvPr/>
        </p:nvCxnSpPr>
        <p:spPr>
          <a:xfrm>
            <a:off x="9144001" y="1088100"/>
            <a:ext cx="0" cy="5077800"/>
          </a:xfrm>
          <a:prstGeom prst="line">
            <a:avLst/>
          </a:prstGeom>
          <a:ln w="28575">
            <a:solidFill>
              <a:srgbClr val="003C71"/>
            </a:solidFill>
          </a:ln>
        </p:spPr>
        <p:style>
          <a:lnRef idx="1">
            <a:schemeClr val="accent1"/>
          </a:lnRef>
          <a:fillRef idx="0">
            <a:schemeClr val="accent1"/>
          </a:fillRef>
          <a:effectRef idx="0">
            <a:schemeClr val="accent1"/>
          </a:effectRef>
          <a:fontRef idx="minor">
            <a:schemeClr val="tx1"/>
          </a:fontRef>
        </p:style>
      </p:cxnSp>
      <p:pic>
        <p:nvPicPr>
          <p:cNvPr id="10" name="Graphic 9" descr="Diploma with solid fill">
            <a:extLst>
              <a:ext uri="{FF2B5EF4-FFF2-40B4-BE49-F238E27FC236}">
                <a16:creationId xmlns:a16="http://schemas.microsoft.com/office/drawing/2014/main" id="{44D979FE-5CA1-CDBA-510A-160E5B3CD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672" y="2065493"/>
            <a:ext cx="2134585" cy="2134585"/>
          </a:xfrm>
          <a:prstGeom prst="rect">
            <a:avLst/>
          </a:prstGeom>
        </p:spPr>
      </p:pic>
      <p:pic>
        <p:nvPicPr>
          <p:cNvPr id="11" name="Graphic 10" descr="Diploma with solid fill">
            <a:extLst>
              <a:ext uri="{FF2B5EF4-FFF2-40B4-BE49-F238E27FC236}">
                <a16:creationId xmlns:a16="http://schemas.microsoft.com/office/drawing/2014/main" id="{3FF497D1-9992-B748-78ED-C29927823E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329" y="1111443"/>
            <a:ext cx="1558636" cy="1558636"/>
          </a:xfrm>
          <a:prstGeom prst="rect">
            <a:avLst/>
          </a:prstGeom>
        </p:spPr>
      </p:pic>
      <p:pic>
        <p:nvPicPr>
          <p:cNvPr id="13" name="Graphic 12" descr="Coins outline">
            <a:extLst>
              <a:ext uri="{FF2B5EF4-FFF2-40B4-BE49-F238E27FC236}">
                <a16:creationId xmlns:a16="http://schemas.microsoft.com/office/drawing/2014/main" id="{A62FFDAE-18AD-8E47-D273-57ADB5D19B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0068" y="2971800"/>
            <a:ext cx="914400" cy="914400"/>
          </a:xfrm>
          <a:prstGeom prst="rect">
            <a:avLst/>
          </a:prstGeom>
        </p:spPr>
      </p:pic>
      <p:pic>
        <p:nvPicPr>
          <p:cNvPr id="15" name="Graphic 14" descr="Money outline">
            <a:extLst>
              <a:ext uri="{FF2B5EF4-FFF2-40B4-BE49-F238E27FC236}">
                <a16:creationId xmlns:a16="http://schemas.microsoft.com/office/drawing/2014/main" id="{947C6689-8A47-7C06-FA2F-C0C7F4DE1E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568528">
            <a:off x="3250328" y="2186716"/>
            <a:ext cx="1610593" cy="1610593"/>
          </a:xfrm>
          <a:prstGeom prst="rect">
            <a:avLst/>
          </a:prstGeom>
        </p:spPr>
      </p:pic>
      <p:pic>
        <p:nvPicPr>
          <p:cNvPr id="16" name="Graphic 15" descr="Coins outline">
            <a:extLst>
              <a:ext uri="{FF2B5EF4-FFF2-40B4-BE49-F238E27FC236}">
                <a16:creationId xmlns:a16="http://schemas.microsoft.com/office/drawing/2014/main" id="{7570E046-DEBF-9F52-0DB0-CF2D46F251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5475" y="2077613"/>
            <a:ext cx="914400" cy="914400"/>
          </a:xfrm>
          <a:prstGeom prst="rect">
            <a:avLst/>
          </a:prstGeom>
        </p:spPr>
      </p:pic>
      <p:pic>
        <p:nvPicPr>
          <p:cNvPr id="18" name="Graphic 17" descr="Shield Tick with solid fill">
            <a:extLst>
              <a:ext uri="{FF2B5EF4-FFF2-40B4-BE49-F238E27FC236}">
                <a16:creationId xmlns:a16="http://schemas.microsoft.com/office/drawing/2014/main" id="{E535C664-38C9-F6AC-35BF-7BD167811F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51679" y="2018663"/>
            <a:ext cx="1764349" cy="1764349"/>
          </a:xfrm>
          <a:prstGeom prst="rect">
            <a:avLst/>
          </a:prstGeom>
        </p:spPr>
      </p:pic>
      <p:pic>
        <p:nvPicPr>
          <p:cNvPr id="22" name="Graphic 21" descr="Document with solid fill">
            <a:extLst>
              <a:ext uri="{FF2B5EF4-FFF2-40B4-BE49-F238E27FC236}">
                <a16:creationId xmlns:a16="http://schemas.microsoft.com/office/drawing/2014/main" id="{CA35B5B6-C857-9152-63FE-273D8D6714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29449" y="2212646"/>
            <a:ext cx="1558731" cy="1558731"/>
          </a:xfrm>
          <a:prstGeom prst="rect">
            <a:avLst/>
          </a:prstGeom>
        </p:spPr>
      </p:pic>
      <p:pic>
        <p:nvPicPr>
          <p:cNvPr id="24" name="Graphic 23" descr="Pencil outline">
            <a:extLst>
              <a:ext uri="{FF2B5EF4-FFF2-40B4-BE49-F238E27FC236}">
                <a16:creationId xmlns:a16="http://schemas.microsoft.com/office/drawing/2014/main" id="{F215EFA3-FDDF-697D-0D00-4404CF3C9E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83686" y="2657922"/>
            <a:ext cx="914399" cy="914399"/>
          </a:xfrm>
          <a:prstGeom prst="rect">
            <a:avLst/>
          </a:prstGeom>
        </p:spPr>
      </p:pic>
    </p:spTree>
    <p:extLst>
      <p:ext uri="{BB962C8B-B14F-4D97-AF65-F5344CB8AC3E}">
        <p14:creationId xmlns:p14="http://schemas.microsoft.com/office/powerpoint/2010/main" val="379027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0" name="Google Shape;320;g123ff7726a7_0_437"/>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TXCCCF Final Recommendations </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9B02B765-0AA2-BBBA-EAF3-591DE227977D}"/>
              </a:ext>
            </a:extLst>
          </p:cNvPr>
          <p:cNvSpPr txBox="1"/>
          <p:nvPr/>
        </p:nvSpPr>
        <p:spPr>
          <a:xfrm>
            <a:off x="572144" y="1966716"/>
            <a:ext cx="10976388" cy="32932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1.1: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Develop a modern community college finance model that distributes the majority of state funding based on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measurable outcomes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aligned with regional and state workforce needs and state goals for </a:t>
            </a:r>
            <a:r>
              <a:rPr kumimoji="0" lang="en-US" sz="1600" b="0" i="1" u="none" strike="noStrike" kern="1200" cap="none" spc="0" normalizeH="0" baseline="0" noProof="0" dirty="0">
                <a:ln>
                  <a:noFill/>
                </a:ln>
                <a:solidFill>
                  <a:srgbClr val="003C71"/>
                </a:solidFill>
                <a:effectLst/>
                <a:uLnTx/>
                <a:uFillTx/>
                <a:latin typeface="Encode Sans" pitchFamily="2" charset="77"/>
                <a:ea typeface="+mn-ea"/>
                <a:cs typeface="+mn-cs"/>
              </a:rPr>
              <a:t>Building a Talent Strong Texas.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This new outcomes-based formula should be dynamic, with adjustments through an annual settle-up process. Funding levels should be based on individual colleges’ current outcomes with specified fixed dollar amounts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Credentials of value, including degrees, certificates, and other credentials from credit and non-credit programs that equip Texas students for continued learning and greater earnings in the state economy;</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Credentials of value awarded in high-demand fields;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Students who transfer to four-year universities; and</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0" i="0" u="none" strike="noStrike" kern="1200" cap="none" spc="0" normalizeH="0" baseline="0" noProof="0" dirty="0">
                <a:ln>
                  <a:noFill/>
                </a:ln>
                <a:solidFill>
                  <a:srgbClr val="FF0000"/>
                </a:solidFill>
                <a:effectLst/>
                <a:uLnTx/>
                <a:uFillTx/>
                <a:latin typeface="Encode Sans" pitchFamily="2" charset="77"/>
                <a:ea typeface="+mn-ea"/>
                <a:cs typeface="+mn-cs"/>
              </a:rPr>
              <a:t>Students who complete a sequence of dual credit courses that apply towards academic and workforce program requirements.</a:t>
            </a:r>
          </a:p>
        </p:txBody>
      </p:sp>
      <p:sp>
        <p:nvSpPr>
          <p:cNvPr id="3" name="Chevron 2">
            <a:extLst>
              <a:ext uri="{FF2B5EF4-FFF2-40B4-BE49-F238E27FC236}">
                <a16:creationId xmlns:a16="http://schemas.microsoft.com/office/drawing/2014/main" id="{AF9A0B0E-04F4-0CD9-72DB-6B8E2B84FC67}"/>
              </a:ext>
            </a:extLst>
          </p:cNvPr>
          <p:cNvSpPr/>
          <p:nvPr/>
        </p:nvSpPr>
        <p:spPr>
          <a:xfrm>
            <a:off x="4129637" y="1224209"/>
            <a:ext cx="2112140" cy="616226"/>
          </a:xfrm>
          <a:prstGeom prst="chevron">
            <a:avLst>
              <a:gd name="adj" fmla="val 55314"/>
            </a:avLst>
          </a:prstGeom>
          <a:solidFill>
            <a:srgbClr val="5F8FB5">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Pentagon 3">
            <a:extLst>
              <a:ext uri="{FF2B5EF4-FFF2-40B4-BE49-F238E27FC236}">
                <a16:creationId xmlns:a16="http://schemas.microsoft.com/office/drawing/2014/main" id="{2139C846-89D8-BA46-5A5C-89BDB7006BF7}"/>
              </a:ext>
            </a:extLst>
          </p:cNvPr>
          <p:cNvSpPr/>
          <p:nvPr/>
        </p:nvSpPr>
        <p:spPr>
          <a:xfrm>
            <a:off x="-1" y="1224209"/>
            <a:ext cx="4746813" cy="616226"/>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93962" y="1299024"/>
            <a:ext cx="4357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1. State Funding for Outcomes</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C6A580BD-DA2C-C656-A254-2CAC825EE50D}"/>
              </a:ext>
            </a:extLst>
          </p:cNvPr>
          <p:cNvSpPr txBox="1"/>
          <p:nvPr/>
        </p:nvSpPr>
        <p:spPr>
          <a:xfrm>
            <a:off x="572144" y="5331498"/>
            <a:ext cx="1097638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1.2: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Ensure community colleges across Texas can access foundational levels of funding for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instruction and operations</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 through a state-funded guaranteed yield for colleges with low taxable valuations.</a:t>
            </a:r>
          </a:p>
        </p:txBody>
      </p:sp>
      <p:sp>
        <p:nvSpPr>
          <p:cNvPr id="7" name="Google Shape;86;p13">
            <a:extLst>
              <a:ext uri="{FF2B5EF4-FFF2-40B4-BE49-F238E27FC236}">
                <a16:creationId xmlns:a16="http://schemas.microsoft.com/office/drawing/2014/main" id="{F5CEC55F-17B2-D051-667F-AE6144842519}"/>
              </a:ext>
            </a:extLst>
          </p:cNvPr>
          <p:cNvSpPr txBox="1"/>
          <p:nvPr/>
        </p:nvSpPr>
        <p:spPr>
          <a:xfrm>
            <a:off x="4745642" y="1299024"/>
            <a:ext cx="1138323"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$430M</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5274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11" name="Chevron 10">
            <a:extLst>
              <a:ext uri="{FF2B5EF4-FFF2-40B4-BE49-F238E27FC236}">
                <a16:creationId xmlns:a16="http://schemas.microsoft.com/office/drawing/2014/main" id="{53293245-BA4C-2DCE-9BBB-25E7C9C741D9}"/>
              </a:ext>
            </a:extLst>
          </p:cNvPr>
          <p:cNvSpPr/>
          <p:nvPr/>
        </p:nvSpPr>
        <p:spPr>
          <a:xfrm>
            <a:off x="3932997" y="1224209"/>
            <a:ext cx="2112140" cy="616226"/>
          </a:xfrm>
          <a:prstGeom prst="chevron">
            <a:avLst>
              <a:gd name="adj" fmla="val 55314"/>
            </a:avLst>
          </a:prstGeom>
          <a:solidFill>
            <a:srgbClr val="5F8FB5">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9B02B765-0AA2-BBBA-EAF3-591DE227977D}"/>
              </a:ext>
            </a:extLst>
          </p:cNvPr>
          <p:cNvSpPr txBox="1"/>
          <p:nvPr/>
        </p:nvSpPr>
        <p:spPr>
          <a:xfrm>
            <a:off x="572144" y="2216287"/>
            <a:ext cx="1097638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2.1: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Increase funding for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Texas Educational Opportunity Grants</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 (TEOG) and link state performance measures for eligible students served through TEOG at two-year institutions and TEXAS Grants at universities to establish a state goal of supporting at least 70 percent of qualified low-income college students in pursuing postsecondary credentials of value at public two- and four-year institutions. The TEOG program should also be restructured to provide colleges greater flexibility in meeting the needs of non-traditional students pursuing a wide variety of credentials of value, including non-credit and short-term programs.</a:t>
            </a:r>
          </a:p>
        </p:txBody>
      </p:sp>
      <p:sp>
        <p:nvSpPr>
          <p:cNvPr id="4" name="Pentagon 3">
            <a:extLst>
              <a:ext uri="{FF2B5EF4-FFF2-40B4-BE49-F238E27FC236}">
                <a16:creationId xmlns:a16="http://schemas.microsoft.com/office/drawing/2014/main" id="{2139C846-89D8-BA46-5A5C-89BDB7006BF7}"/>
              </a:ext>
            </a:extLst>
          </p:cNvPr>
          <p:cNvSpPr/>
          <p:nvPr/>
        </p:nvSpPr>
        <p:spPr>
          <a:xfrm>
            <a:off x="-1" y="1224263"/>
            <a:ext cx="4551679" cy="616226"/>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93962" y="1299078"/>
            <a:ext cx="4357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2. Affordability for Students </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C6A580BD-DA2C-C656-A254-2CAC825EE50D}"/>
              </a:ext>
            </a:extLst>
          </p:cNvPr>
          <p:cNvSpPr txBox="1"/>
          <p:nvPr/>
        </p:nvSpPr>
        <p:spPr>
          <a:xfrm>
            <a:off x="572144" y="4163396"/>
            <a:ext cx="1097638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2.2: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Provide financial aid through colleges to cover tuition and required fees in dual credit courses for economically disadvantaged students. This new targeted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financial aid for dual credit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should be administered by THECB, with support from the Texas Education Agency (TEA), for dual credit courses that apply towards academic or workforce education program requirements. It should also incorporate a </a:t>
            </a:r>
            <a:r>
              <a:rPr kumimoji="0" lang="en-US" sz="1600" b="0" i="0" u="none" strike="noStrike" kern="1200" cap="none" spc="0" normalizeH="0" baseline="0" noProof="0" dirty="0">
                <a:ln>
                  <a:noFill/>
                </a:ln>
                <a:solidFill>
                  <a:srgbClr val="FF0000"/>
                </a:solidFill>
                <a:effectLst/>
                <a:uLnTx/>
                <a:uFillTx/>
                <a:latin typeface="Encode Sans" pitchFamily="2" charset="77"/>
                <a:ea typeface="+mn-ea"/>
                <a:cs typeface="+mn-cs"/>
              </a:rPr>
              <a:t>maximum tuition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rate for dual credit courses set annually by THECB to help ensure equitable access for high school students across the state to dual credit courses.</a:t>
            </a:r>
          </a:p>
        </p:txBody>
      </p:sp>
      <p:sp>
        <p:nvSpPr>
          <p:cNvPr id="12" name="Google Shape;86;p13">
            <a:extLst>
              <a:ext uri="{FF2B5EF4-FFF2-40B4-BE49-F238E27FC236}">
                <a16:creationId xmlns:a16="http://schemas.microsoft.com/office/drawing/2014/main" id="{5C2FD8F9-78BE-C22B-835D-7D70893F2FE2}"/>
              </a:ext>
            </a:extLst>
          </p:cNvPr>
          <p:cNvSpPr txBox="1"/>
          <p:nvPr/>
        </p:nvSpPr>
        <p:spPr>
          <a:xfrm>
            <a:off x="4551678" y="1299024"/>
            <a:ext cx="1202636"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$170M</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320;g123ff7726a7_0_437">
            <a:extLst>
              <a:ext uri="{FF2B5EF4-FFF2-40B4-BE49-F238E27FC236}">
                <a16:creationId xmlns:a16="http://schemas.microsoft.com/office/drawing/2014/main" id="{F9D0EF2A-D3D7-2880-2E8A-54DD5491EA9E}"/>
              </a:ext>
            </a:extLst>
          </p:cNvPr>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TXCCCF Final Recommendations </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9439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4" name="Pentagon 3">
            <a:extLst>
              <a:ext uri="{FF2B5EF4-FFF2-40B4-BE49-F238E27FC236}">
                <a16:creationId xmlns:a16="http://schemas.microsoft.com/office/drawing/2014/main" id="{2139C846-89D8-BA46-5A5C-89BDB7006BF7}"/>
              </a:ext>
            </a:extLst>
          </p:cNvPr>
          <p:cNvSpPr/>
          <p:nvPr/>
        </p:nvSpPr>
        <p:spPr>
          <a:xfrm>
            <a:off x="-1" y="1224263"/>
            <a:ext cx="4551679" cy="616226"/>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93962" y="1299078"/>
            <a:ext cx="4357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2. Affordability for Students </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3EF0EFF7-215D-5379-EBD6-C0A7B494E1B7}"/>
              </a:ext>
            </a:extLst>
          </p:cNvPr>
          <p:cNvSpPr txBox="1"/>
          <p:nvPr/>
        </p:nvSpPr>
        <p:spPr>
          <a:xfrm>
            <a:off x="607806" y="2093176"/>
            <a:ext cx="1097638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2.3: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Expand partnerships among colleges and private employers for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paid work-based learning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opportunities, including work-study, apprenticeships, and internships related to students’ programs of study, utilizing the work-based learning strategic framework developed by the Governor’s Tri-Agency Workforce Initiative. Work-based learning is a proven strategy to provide financial support while giving students opportunities to apply and develop skills through real work experiences in industry settings. The state should leverage existing federal funding and provide targeted state support for programs developed in partnership with employers and offered through colleges to expand paid work-based learning.  </a:t>
            </a:r>
          </a:p>
        </p:txBody>
      </p:sp>
      <p:sp>
        <p:nvSpPr>
          <p:cNvPr id="2" name="Google Shape;320;g123ff7726a7_0_437">
            <a:extLst>
              <a:ext uri="{FF2B5EF4-FFF2-40B4-BE49-F238E27FC236}">
                <a16:creationId xmlns:a16="http://schemas.microsoft.com/office/drawing/2014/main" id="{176A63EF-ABB6-0652-C5C3-19DB55B26FFA}"/>
              </a:ext>
            </a:extLst>
          </p:cNvPr>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TXCCCF Final Recommendations </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121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9" name="Chevron 8">
            <a:extLst>
              <a:ext uri="{FF2B5EF4-FFF2-40B4-BE49-F238E27FC236}">
                <a16:creationId xmlns:a16="http://schemas.microsoft.com/office/drawing/2014/main" id="{0625DCD7-C28A-4789-1587-556ED975BF1C}"/>
              </a:ext>
            </a:extLst>
          </p:cNvPr>
          <p:cNvSpPr/>
          <p:nvPr/>
        </p:nvSpPr>
        <p:spPr>
          <a:xfrm>
            <a:off x="4795168" y="1234472"/>
            <a:ext cx="2112140" cy="616226"/>
          </a:xfrm>
          <a:prstGeom prst="chevron">
            <a:avLst>
              <a:gd name="adj" fmla="val 55314"/>
            </a:avLst>
          </a:prstGeom>
          <a:solidFill>
            <a:srgbClr val="5F8FB5">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9B02B765-0AA2-BBBA-EAF3-591DE227977D}"/>
              </a:ext>
            </a:extLst>
          </p:cNvPr>
          <p:cNvSpPr txBox="1"/>
          <p:nvPr/>
        </p:nvSpPr>
        <p:spPr>
          <a:xfrm>
            <a:off x="572144" y="2105561"/>
            <a:ext cx="1097638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3.1: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Provide one-time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seed grants for programs in high-demand fields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to support community colleges in rapidly standing up or expanding programs to meet regional and state workforce needs. These grants would be administered through THECB in consultation with the Texas Workforce Commission. Drawing on insights from initial implementation of the Texas Reskilling and Upskilling through Education (TRUE) program, the state should give priority to short-term workforce programs developed in partnership with employers.</a:t>
            </a:r>
          </a:p>
        </p:txBody>
      </p:sp>
      <p:sp>
        <p:nvSpPr>
          <p:cNvPr id="4" name="Pentagon 3">
            <a:extLst>
              <a:ext uri="{FF2B5EF4-FFF2-40B4-BE49-F238E27FC236}">
                <a16:creationId xmlns:a16="http://schemas.microsoft.com/office/drawing/2014/main" id="{2139C846-89D8-BA46-5A5C-89BDB7006BF7}"/>
              </a:ext>
            </a:extLst>
          </p:cNvPr>
          <p:cNvSpPr/>
          <p:nvPr/>
        </p:nvSpPr>
        <p:spPr>
          <a:xfrm>
            <a:off x="-1" y="1234472"/>
            <a:ext cx="5513295" cy="616226"/>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93962" y="1309287"/>
            <a:ext cx="50907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3. Investments in College Capacity</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C6A580BD-DA2C-C656-A254-2CAC825EE50D}"/>
              </a:ext>
            </a:extLst>
          </p:cNvPr>
          <p:cNvSpPr txBox="1"/>
          <p:nvPr/>
        </p:nvSpPr>
        <p:spPr>
          <a:xfrm>
            <a:off x="572144" y="3767235"/>
            <a:ext cx="1097638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3.2: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Support and facilitate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shared services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and stronger inter-institutional partnerships. THECB should facilitate shared services to enable individual colleges to improve operational efficiency and expand the range of academic and workforce programs they offer. These shared services might include support for inter-institutional partnerships, master service agreements, and state technology infrastructure, along with related feasibility studies. For example, institutions across the state should be able to leverage other institutions’ online courses so students can stack courses, credits, and credentials to earn degrees, certificates, and short-term workforce credentials that smaller colleges would be unable to offer on their own.</a:t>
            </a:r>
          </a:p>
        </p:txBody>
      </p:sp>
      <p:sp>
        <p:nvSpPr>
          <p:cNvPr id="10" name="Google Shape;86;p13">
            <a:extLst>
              <a:ext uri="{FF2B5EF4-FFF2-40B4-BE49-F238E27FC236}">
                <a16:creationId xmlns:a16="http://schemas.microsoft.com/office/drawing/2014/main" id="{E54CAFD0-84AC-8473-FCDC-6F3A1C3576E6}"/>
              </a:ext>
            </a:extLst>
          </p:cNvPr>
          <p:cNvSpPr txBox="1"/>
          <p:nvPr/>
        </p:nvSpPr>
        <p:spPr>
          <a:xfrm>
            <a:off x="5478657" y="1299024"/>
            <a:ext cx="1076403"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$50M</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320;g123ff7726a7_0_437">
            <a:extLst>
              <a:ext uri="{FF2B5EF4-FFF2-40B4-BE49-F238E27FC236}">
                <a16:creationId xmlns:a16="http://schemas.microsoft.com/office/drawing/2014/main" id="{D0B84012-36F6-88C1-F252-E0F37EF872D9}"/>
              </a:ext>
            </a:extLst>
          </p:cNvPr>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TXCCCF Final Recommendations </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2220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TextBox 1">
            <a:extLst>
              <a:ext uri="{FF2B5EF4-FFF2-40B4-BE49-F238E27FC236}">
                <a16:creationId xmlns:a16="http://schemas.microsoft.com/office/drawing/2014/main" id="{9B02B765-0AA2-BBBA-EAF3-591DE227977D}"/>
              </a:ext>
            </a:extLst>
          </p:cNvPr>
          <p:cNvSpPr txBox="1"/>
          <p:nvPr/>
        </p:nvSpPr>
        <p:spPr>
          <a:xfrm>
            <a:off x="572144" y="2403649"/>
            <a:ext cx="10976388"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Recommendation 3.3: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Update state policies, and build upon the recent work by individual colleges, to help community colleges across the state provide high-quality non-credit credential programs that are </a:t>
            </a:r>
            <a:r>
              <a:rPr kumimoji="0" lang="en-US" sz="1600" b="1" i="0" u="none" strike="noStrike" kern="1200" cap="none" spc="0" normalizeH="0" baseline="0" noProof="0" dirty="0">
                <a:ln>
                  <a:noFill/>
                </a:ln>
                <a:solidFill>
                  <a:srgbClr val="003C71"/>
                </a:solidFill>
                <a:effectLst/>
                <a:uLnTx/>
                <a:uFillTx/>
                <a:latin typeface="Encode Sans" pitchFamily="2" charset="77"/>
                <a:ea typeface="+mn-ea"/>
                <a:cs typeface="+mn-cs"/>
              </a:rPr>
              <a:t>convertible and stackable </a:t>
            </a:r>
            <a:r>
              <a:rPr kumimoji="0" lang="en-US" sz="1600" b="0" i="0" u="none" strike="noStrike" kern="1200" cap="none" spc="0" normalizeH="0" baseline="0" noProof="0" dirty="0">
                <a:ln>
                  <a:noFill/>
                </a:ln>
                <a:solidFill>
                  <a:srgbClr val="003C71"/>
                </a:solidFill>
                <a:effectLst/>
                <a:uLnTx/>
                <a:uFillTx/>
                <a:latin typeface="Encode Sans" pitchFamily="2" charset="77"/>
                <a:ea typeface="+mn-ea"/>
                <a:cs typeface="+mn-cs"/>
              </a:rPr>
              <a:t>with credit-bearing programs. A state crosswalk of non-credit to credit courses and programs will improve transferability of workforce education courses across institutions and throughout students’ pathways, from high school dual credit programs through pathways for adult learners to support ongoing reskilling, upskilling, and career advancement. This state crosswalk could also facilitate and improve the mobility of credit awarded for students’ prior work experience. Projects already underway through the Governor’s Tri-agency Workforce Initiative to clarify and streamline career pathways should be considered in these specifications of stackable credentials.</a:t>
            </a:r>
          </a:p>
        </p:txBody>
      </p:sp>
      <p:sp>
        <p:nvSpPr>
          <p:cNvPr id="3" name="Chevron 2">
            <a:extLst>
              <a:ext uri="{FF2B5EF4-FFF2-40B4-BE49-F238E27FC236}">
                <a16:creationId xmlns:a16="http://schemas.microsoft.com/office/drawing/2014/main" id="{AF9A0B0E-04F4-0CD9-72DB-6B8E2B84FC67}"/>
              </a:ext>
            </a:extLst>
          </p:cNvPr>
          <p:cNvSpPr/>
          <p:nvPr/>
        </p:nvSpPr>
        <p:spPr>
          <a:xfrm>
            <a:off x="5068510" y="1473011"/>
            <a:ext cx="676565" cy="616226"/>
          </a:xfrm>
          <a:prstGeom prst="chevron">
            <a:avLst>
              <a:gd name="adj" fmla="val 55314"/>
            </a:avLst>
          </a:prstGeom>
          <a:solidFill>
            <a:srgbClr val="5F8FB5">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Pentagon 3">
            <a:extLst>
              <a:ext uri="{FF2B5EF4-FFF2-40B4-BE49-F238E27FC236}">
                <a16:creationId xmlns:a16="http://schemas.microsoft.com/office/drawing/2014/main" id="{2139C846-89D8-BA46-5A5C-89BDB7006BF7}"/>
              </a:ext>
            </a:extLst>
          </p:cNvPr>
          <p:cNvSpPr/>
          <p:nvPr/>
        </p:nvSpPr>
        <p:spPr>
          <a:xfrm>
            <a:off x="-1" y="1473011"/>
            <a:ext cx="5513295" cy="616226"/>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93962" y="1547826"/>
            <a:ext cx="50907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Zilla Slab"/>
                <a:ea typeface="Zilla Slab"/>
                <a:cs typeface="Arial"/>
                <a:sym typeface="Zilla Slab"/>
              </a:rPr>
              <a:t>3. Investments in College Capacity</a:t>
            </a:r>
            <a:endParaRPr kumimoji="0" lang="en-US"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320;g123ff7726a7_0_437">
            <a:extLst>
              <a:ext uri="{FF2B5EF4-FFF2-40B4-BE49-F238E27FC236}">
                <a16:creationId xmlns:a16="http://schemas.microsoft.com/office/drawing/2014/main" id="{0BA1A5F1-A1FE-CB57-6768-9C0260DD2DC9}"/>
              </a:ext>
            </a:extLst>
          </p:cNvPr>
          <p:cNvSpPr txBox="1"/>
          <p:nvPr/>
        </p:nvSpPr>
        <p:spPr>
          <a:xfrm>
            <a:off x="0" y="253350"/>
            <a:ext cx="121920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TXCCCF Final Recommendations </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8837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11" name="Chevron 10">
            <a:extLst>
              <a:ext uri="{FF2B5EF4-FFF2-40B4-BE49-F238E27FC236}">
                <a16:creationId xmlns:a16="http://schemas.microsoft.com/office/drawing/2014/main" id="{35B7F28B-A39C-A809-F1A2-FF9027FCA23C}"/>
              </a:ext>
            </a:extLst>
          </p:cNvPr>
          <p:cNvSpPr/>
          <p:nvPr/>
        </p:nvSpPr>
        <p:spPr>
          <a:xfrm>
            <a:off x="3016966" y="4161708"/>
            <a:ext cx="3389376" cy="1010804"/>
          </a:xfrm>
          <a:prstGeom prst="chevron">
            <a:avLst/>
          </a:prstGeom>
          <a:solidFill>
            <a:srgbClr val="86A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6" name="Google Shape;326;g123ff7726a7_0_437"/>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4" name="Pentagon 3">
            <a:extLst>
              <a:ext uri="{FF2B5EF4-FFF2-40B4-BE49-F238E27FC236}">
                <a16:creationId xmlns:a16="http://schemas.microsoft.com/office/drawing/2014/main" id="{2139C846-89D8-BA46-5A5C-89BDB7006BF7}"/>
              </a:ext>
            </a:extLst>
          </p:cNvPr>
          <p:cNvSpPr/>
          <p:nvPr/>
        </p:nvSpPr>
        <p:spPr>
          <a:xfrm>
            <a:off x="0" y="4161708"/>
            <a:ext cx="3389376" cy="1010803"/>
          </a:xfrm>
          <a:prstGeom prst="homePlate">
            <a:avLst/>
          </a:prstGeom>
          <a:solidFill>
            <a:srgbClr val="86A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6;p13">
            <a:extLst>
              <a:ext uri="{FF2B5EF4-FFF2-40B4-BE49-F238E27FC236}">
                <a16:creationId xmlns:a16="http://schemas.microsoft.com/office/drawing/2014/main" id="{FBED1F75-0A35-0748-B118-0E108E15C8EF}"/>
              </a:ext>
            </a:extLst>
          </p:cNvPr>
          <p:cNvSpPr txBox="1"/>
          <p:nvPr/>
        </p:nvSpPr>
        <p:spPr>
          <a:xfrm>
            <a:off x="18614" y="3383591"/>
            <a:ext cx="291300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3C71"/>
                </a:solidFill>
                <a:effectLst/>
                <a:uLnTx/>
                <a:uFillTx/>
                <a:latin typeface="Encode Sans" pitchFamily="2" charset="77"/>
                <a:ea typeface="Zilla Slab"/>
                <a:cs typeface="Arial"/>
                <a:sym typeface="Zilla Slab"/>
              </a:rPr>
              <a:t>Formula</a:t>
            </a:r>
            <a:endParaRPr kumimoji="0" lang="en-US" sz="1000" b="0" i="0" u="none" strike="noStrike" kern="0" cap="none" spc="0" normalizeH="0" baseline="0" noProof="0" dirty="0">
              <a:ln>
                <a:noFill/>
              </a:ln>
              <a:solidFill>
                <a:srgbClr val="003C71"/>
              </a:solidFill>
              <a:effectLst/>
              <a:uLnTx/>
              <a:uFillTx/>
              <a:latin typeface="Encode Sans" pitchFamily="2" charset="77"/>
              <a:cs typeface="Arial"/>
              <a:sym typeface="Arial"/>
            </a:endParaRPr>
          </a:p>
        </p:txBody>
      </p:sp>
      <p:sp>
        <p:nvSpPr>
          <p:cNvPr id="6" name="Google Shape;320;g123ff7726a7_0_437">
            <a:extLst>
              <a:ext uri="{FF2B5EF4-FFF2-40B4-BE49-F238E27FC236}">
                <a16:creationId xmlns:a16="http://schemas.microsoft.com/office/drawing/2014/main" id="{0BA1A5F1-A1FE-CB57-6768-9C0260DD2DC9}"/>
              </a:ext>
            </a:extLst>
          </p:cNvPr>
          <p:cNvSpPr txBox="1"/>
          <p:nvPr/>
        </p:nvSpPr>
        <p:spPr>
          <a:xfrm>
            <a:off x="0" y="253350"/>
            <a:ext cx="121920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Zilla Slab"/>
                <a:ea typeface="Zilla Slab"/>
                <a:cs typeface="Zilla Slab"/>
                <a:sym typeface="Zilla Slab"/>
              </a:rPr>
              <a:t>Minimum Additional State Investment Needed</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Google Shape;86;p13">
            <a:extLst>
              <a:ext uri="{FF2B5EF4-FFF2-40B4-BE49-F238E27FC236}">
                <a16:creationId xmlns:a16="http://schemas.microsoft.com/office/drawing/2014/main" id="{28B7E67E-A722-34E0-A93F-B3F12E826AE6}"/>
              </a:ext>
            </a:extLst>
          </p:cNvPr>
          <p:cNvSpPr txBox="1"/>
          <p:nvPr/>
        </p:nvSpPr>
        <p:spPr>
          <a:xfrm>
            <a:off x="133002" y="4374946"/>
            <a:ext cx="2732117"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Encode Sans" pitchFamily="2" charset="77"/>
                <a:ea typeface="Zilla Slab"/>
                <a:cs typeface="Arial"/>
                <a:sym typeface="Zilla Slab"/>
              </a:rPr>
              <a:t>$430M</a:t>
            </a:r>
            <a:endParaRPr kumimoji="0" lang="en-US" sz="1050" b="0" i="0" u="none" strike="noStrike" kern="0" cap="none" spc="0" normalizeH="0" baseline="0" noProof="0" dirty="0">
              <a:ln>
                <a:noFill/>
              </a:ln>
              <a:solidFill>
                <a:schemeClr val="bg1"/>
              </a:solidFill>
              <a:effectLst/>
              <a:uLnTx/>
              <a:uFillTx/>
              <a:latin typeface="Encode Sans" pitchFamily="2" charset="77"/>
              <a:cs typeface="Arial"/>
              <a:sym typeface="Arial"/>
            </a:endParaRPr>
          </a:p>
        </p:txBody>
      </p:sp>
      <p:sp>
        <p:nvSpPr>
          <p:cNvPr id="9" name="Google Shape;86;p13">
            <a:extLst>
              <a:ext uri="{FF2B5EF4-FFF2-40B4-BE49-F238E27FC236}">
                <a16:creationId xmlns:a16="http://schemas.microsoft.com/office/drawing/2014/main" id="{3AA1A6F7-D27D-8AD5-9AB7-AD504724D578}"/>
              </a:ext>
            </a:extLst>
          </p:cNvPr>
          <p:cNvSpPr txBox="1"/>
          <p:nvPr/>
        </p:nvSpPr>
        <p:spPr>
          <a:xfrm>
            <a:off x="2934944" y="3429000"/>
            <a:ext cx="298704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3C71"/>
                </a:solidFill>
                <a:effectLst/>
                <a:uLnTx/>
                <a:uFillTx/>
                <a:latin typeface="Encode Sans" pitchFamily="2" charset="77"/>
                <a:ea typeface="Zilla Slab"/>
                <a:cs typeface="Arial"/>
                <a:sym typeface="Zilla Slab"/>
              </a:rPr>
              <a:t>Financial Aid</a:t>
            </a:r>
            <a:endParaRPr kumimoji="0" lang="en-US" sz="2400" b="0" i="0" u="none" strike="noStrike" kern="0" cap="none" spc="0" normalizeH="0" baseline="0" noProof="0" dirty="0">
              <a:ln>
                <a:noFill/>
              </a:ln>
              <a:solidFill>
                <a:srgbClr val="003C71"/>
              </a:solidFill>
              <a:effectLst/>
              <a:uLnTx/>
              <a:uFillTx/>
              <a:latin typeface="Encode Sans" pitchFamily="2" charset="77"/>
              <a:cs typeface="Arial"/>
              <a:sym typeface="Arial"/>
            </a:endParaRPr>
          </a:p>
        </p:txBody>
      </p:sp>
      <p:sp>
        <p:nvSpPr>
          <p:cNvPr id="13" name="Google Shape;86;p13">
            <a:extLst>
              <a:ext uri="{FF2B5EF4-FFF2-40B4-BE49-F238E27FC236}">
                <a16:creationId xmlns:a16="http://schemas.microsoft.com/office/drawing/2014/main" id="{A82BB3DB-A202-71D3-86E5-A9CC4D13BB10}"/>
              </a:ext>
            </a:extLst>
          </p:cNvPr>
          <p:cNvSpPr txBox="1"/>
          <p:nvPr/>
        </p:nvSpPr>
        <p:spPr>
          <a:xfrm>
            <a:off x="3637648" y="4374946"/>
            <a:ext cx="2366358"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Encode Sans" pitchFamily="2" charset="77"/>
                <a:ea typeface="Zilla Slab"/>
                <a:cs typeface="Arial"/>
                <a:sym typeface="Zilla Slab"/>
              </a:rPr>
              <a:t>$170M</a:t>
            </a:r>
            <a:endParaRPr kumimoji="0" lang="en-US" sz="1050" b="0" i="0" u="none" strike="noStrike" kern="0" cap="none" spc="0" normalizeH="0" baseline="0" noProof="0" dirty="0">
              <a:ln>
                <a:noFill/>
              </a:ln>
              <a:solidFill>
                <a:schemeClr val="bg1"/>
              </a:solidFill>
              <a:effectLst/>
              <a:uLnTx/>
              <a:uFillTx/>
              <a:latin typeface="Encode Sans" pitchFamily="2" charset="77"/>
              <a:cs typeface="Arial"/>
              <a:sym typeface="Arial"/>
            </a:endParaRPr>
          </a:p>
        </p:txBody>
      </p:sp>
      <p:sp>
        <p:nvSpPr>
          <p:cNvPr id="14" name="Chevron 13">
            <a:extLst>
              <a:ext uri="{FF2B5EF4-FFF2-40B4-BE49-F238E27FC236}">
                <a16:creationId xmlns:a16="http://schemas.microsoft.com/office/drawing/2014/main" id="{652A0EEC-AF23-287D-A6AC-75F73658234D}"/>
              </a:ext>
            </a:extLst>
          </p:cNvPr>
          <p:cNvSpPr/>
          <p:nvPr/>
        </p:nvSpPr>
        <p:spPr>
          <a:xfrm>
            <a:off x="6033932" y="4161708"/>
            <a:ext cx="3389376" cy="1010804"/>
          </a:xfrm>
          <a:prstGeom prst="chevron">
            <a:avLst/>
          </a:prstGeom>
          <a:solidFill>
            <a:srgbClr val="86A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Google Shape;86;p13">
            <a:extLst>
              <a:ext uri="{FF2B5EF4-FFF2-40B4-BE49-F238E27FC236}">
                <a16:creationId xmlns:a16="http://schemas.microsoft.com/office/drawing/2014/main" id="{98B350F2-3457-6FF6-A49E-3BFC48F642D5}"/>
              </a:ext>
            </a:extLst>
          </p:cNvPr>
          <p:cNvSpPr txBox="1"/>
          <p:nvPr/>
        </p:nvSpPr>
        <p:spPr>
          <a:xfrm>
            <a:off x="6545995" y="4374946"/>
            <a:ext cx="2474977"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Encode Sans" pitchFamily="2" charset="77"/>
                <a:ea typeface="Zilla Slab"/>
                <a:cs typeface="Arial"/>
                <a:sym typeface="Zilla Slab"/>
              </a:rPr>
              <a:t>$50M</a:t>
            </a:r>
            <a:endParaRPr kumimoji="0" lang="en-US" sz="1050" b="0" i="0" u="none" strike="noStrike" kern="0" cap="none" spc="0" normalizeH="0" baseline="0" noProof="0" dirty="0">
              <a:ln>
                <a:noFill/>
              </a:ln>
              <a:solidFill>
                <a:schemeClr val="bg1"/>
              </a:solidFill>
              <a:effectLst/>
              <a:uLnTx/>
              <a:uFillTx/>
              <a:latin typeface="Encode Sans" pitchFamily="2" charset="77"/>
              <a:cs typeface="Arial"/>
              <a:sym typeface="Arial"/>
            </a:endParaRPr>
          </a:p>
        </p:txBody>
      </p:sp>
      <p:sp>
        <p:nvSpPr>
          <p:cNvPr id="16" name="Google Shape;86;p13">
            <a:extLst>
              <a:ext uri="{FF2B5EF4-FFF2-40B4-BE49-F238E27FC236}">
                <a16:creationId xmlns:a16="http://schemas.microsoft.com/office/drawing/2014/main" id="{5808ECBF-FB08-F288-7DFC-4AF556F80B38}"/>
              </a:ext>
            </a:extLst>
          </p:cNvPr>
          <p:cNvSpPr txBox="1"/>
          <p:nvPr/>
        </p:nvSpPr>
        <p:spPr>
          <a:xfrm>
            <a:off x="6033932" y="3429000"/>
            <a:ext cx="269576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3C71"/>
                </a:solidFill>
                <a:effectLst/>
                <a:uLnTx/>
                <a:uFillTx/>
                <a:latin typeface="Encode Sans" pitchFamily="2" charset="77"/>
                <a:ea typeface="Zilla Slab"/>
                <a:cs typeface="Arial"/>
                <a:sym typeface="Zilla Slab"/>
              </a:rPr>
              <a:t>College Capacity</a:t>
            </a:r>
            <a:endParaRPr kumimoji="0" lang="en-US" sz="2400" b="0" i="0" u="none" strike="noStrike" kern="0" cap="none" spc="0" normalizeH="0" baseline="0" noProof="0" dirty="0">
              <a:ln>
                <a:noFill/>
              </a:ln>
              <a:solidFill>
                <a:srgbClr val="003C71"/>
              </a:solidFill>
              <a:effectLst/>
              <a:uLnTx/>
              <a:uFillTx/>
              <a:latin typeface="Encode Sans" pitchFamily="2" charset="77"/>
              <a:cs typeface="Arial"/>
              <a:sym typeface="Arial"/>
            </a:endParaRPr>
          </a:p>
        </p:txBody>
      </p:sp>
      <p:sp>
        <p:nvSpPr>
          <p:cNvPr id="18" name="Chevron 17">
            <a:extLst>
              <a:ext uri="{FF2B5EF4-FFF2-40B4-BE49-F238E27FC236}">
                <a16:creationId xmlns:a16="http://schemas.microsoft.com/office/drawing/2014/main" id="{059BBF94-9D63-4D2A-41C5-683131E9D512}"/>
              </a:ext>
            </a:extLst>
          </p:cNvPr>
          <p:cNvSpPr/>
          <p:nvPr/>
        </p:nvSpPr>
        <p:spPr>
          <a:xfrm>
            <a:off x="8841645" y="3614403"/>
            <a:ext cx="3389376" cy="2155371"/>
          </a:xfrm>
          <a:custGeom>
            <a:avLst/>
            <a:gdLst>
              <a:gd name="connsiteX0" fmla="*/ 0 w 3389376"/>
              <a:gd name="connsiteY0" fmla="*/ 0 h 1719072"/>
              <a:gd name="connsiteX1" fmla="*/ 2529840 w 3389376"/>
              <a:gd name="connsiteY1" fmla="*/ 0 h 1719072"/>
              <a:gd name="connsiteX2" fmla="*/ 3389376 w 3389376"/>
              <a:gd name="connsiteY2" fmla="*/ 859536 h 1719072"/>
              <a:gd name="connsiteX3" fmla="*/ 2529840 w 3389376"/>
              <a:gd name="connsiteY3" fmla="*/ 1719072 h 1719072"/>
              <a:gd name="connsiteX4" fmla="*/ 0 w 3389376"/>
              <a:gd name="connsiteY4" fmla="*/ 1719072 h 1719072"/>
              <a:gd name="connsiteX5" fmla="*/ 859536 w 3389376"/>
              <a:gd name="connsiteY5" fmla="*/ 859536 h 1719072"/>
              <a:gd name="connsiteX6" fmla="*/ 0 w 3389376"/>
              <a:gd name="connsiteY6" fmla="*/ 0 h 1719072"/>
              <a:gd name="connsiteX0" fmla="*/ 0 w 2540291"/>
              <a:gd name="connsiteY0" fmla="*/ 0 h 1719072"/>
              <a:gd name="connsiteX1" fmla="*/ 2529840 w 2540291"/>
              <a:gd name="connsiteY1" fmla="*/ 0 h 1719072"/>
              <a:gd name="connsiteX2" fmla="*/ 2540291 w 2540291"/>
              <a:gd name="connsiteY2" fmla="*/ 805108 h 1719072"/>
              <a:gd name="connsiteX3" fmla="*/ 2529840 w 2540291"/>
              <a:gd name="connsiteY3" fmla="*/ 1719072 h 1719072"/>
              <a:gd name="connsiteX4" fmla="*/ 0 w 2540291"/>
              <a:gd name="connsiteY4" fmla="*/ 1719072 h 1719072"/>
              <a:gd name="connsiteX5" fmla="*/ 859536 w 2540291"/>
              <a:gd name="connsiteY5" fmla="*/ 859536 h 1719072"/>
              <a:gd name="connsiteX6" fmla="*/ 0 w 2540291"/>
              <a:gd name="connsiteY6" fmla="*/ 0 h 1719072"/>
              <a:gd name="connsiteX0" fmla="*/ 321080 w 2540291"/>
              <a:gd name="connsiteY0" fmla="*/ 8682 h 1719072"/>
              <a:gd name="connsiteX1" fmla="*/ 2529840 w 2540291"/>
              <a:gd name="connsiteY1" fmla="*/ 0 h 1719072"/>
              <a:gd name="connsiteX2" fmla="*/ 2540291 w 2540291"/>
              <a:gd name="connsiteY2" fmla="*/ 805108 h 1719072"/>
              <a:gd name="connsiteX3" fmla="*/ 2529840 w 2540291"/>
              <a:gd name="connsiteY3" fmla="*/ 1719072 h 1719072"/>
              <a:gd name="connsiteX4" fmla="*/ 0 w 2540291"/>
              <a:gd name="connsiteY4" fmla="*/ 1719072 h 1719072"/>
              <a:gd name="connsiteX5" fmla="*/ 859536 w 2540291"/>
              <a:gd name="connsiteY5" fmla="*/ 859536 h 1719072"/>
              <a:gd name="connsiteX6" fmla="*/ 321080 w 2540291"/>
              <a:gd name="connsiteY6" fmla="*/ 8682 h 1719072"/>
              <a:gd name="connsiteX0" fmla="*/ 59147 w 2278358"/>
              <a:gd name="connsiteY0" fmla="*/ 8682 h 1719072"/>
              <a:gd name="connsiteX1" fmla="*/ 2267907 w 2278358"/>
              <a:gd name="connsiteY1" fmla="*/ 0 h 1719072"/>
              <a:gd name="connsiteX2" fmla="*/ 2278358 w 2278358"/>
              <a:gd name="connsiteY2" fmla="*/ 805108 h 1719072"/>
              <a:gd name="connsiteX3" fmla="*/ 2267907 w 2278358"/>
              <a:gd name="connsiteY3" fmla="*/ 1719072 h 1719072"/>
              <a:gd name="connsiteX4" fmla="*/ 0 w 2278358"/>
              <a:gd name="connsiteY4" fmla="*/ 1719072 h 1719072"/>
              <a:gd name="connsiteX5" fmla="*/ 597603 w 2278358"/>
              <a:gd name="connsiteY5" fmla="*/ 859536 h 1719072"/>
              <a:gd name="connsiteX6" fmla="*/ 59147 w 2278358"/>
              <a:gd name="connsiteY6" fmla="*/ 8682 h 1719072"/>
              <a:gd name="connsiteX0" fmla="*/ 0 w 2295257"/>
              <a:gd name="connsiteY0" fmla="*/ 0 h 1719072"/>
              <a:gd name="connsiteX1" fmla="*/ 2284806 w 2295257"/>
              <a:gd name="connsiteY1" fmla="*/ 0 h 1719072"/>
              <a:gd name="connsiteX2" fmla="*/ 2295257 w 2295257"/>
              <a:gd name="connsiteY2" fmla="*/ 805108 h 1719072"/>
              <a:gd name="connsiteX3" fmla="*/ 2284806 w 2295257"/>
              <a:gd name="connsiteY3" fmla="*/ 1719072 h 1719072"/>
              <a:gd name="connsiteX4" fmla="*/ 16899 w 2295257"/>
              <a:gd name="connsiteY4" fmla="*/ 1719072 h 1719072"/>
              <a:gd name="connsiteX5" fmla="*/ 614502 w 2295257"/>
              <a:gd name="connsiteY5" fmla="*/ 859536 h 1719072"/>
              <a:gd name="connsiteX6" fmla="*/ 0 w 2295257"/>
              <a:gd name="connsiteY6" fmla="*/ 0 h 17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257" h="1719072">
                <a:moveTo>
                  <a:pt x="0" y="0"/>
                </a:moveTo>
                <a:lnTo>
                  <a:pt x="2284806" y="0"/>
                </a:lnTo>
                <a:lnTo>
                  <a:pt x="2295257" y="805108"/>
                </a:lnTo>
                <a:lnTo>
                  <a:pt x="2284806" y="1719072"/>
                </a:lnTo>
                <a:lnTo>
                  <a:pt x="16899" y="1719072"/>
                </a:lnTo>
                <a:lnTo>
                  <a:pt x="614502" y="859536"/>
                </a:lnTo>
                <a:lnTo>
                  <a:pt x="0" y="0"/>
                </a:lnTo>
                <a:close/>
              </a:path>
            </a:pathLst>
          </a:cu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Google Shape;86;p13">
            <a:extLst>
              <a:ext uri="{FF2B5EF4-FFF2-40B4-BE49-F238E27FC236}">
                <a16:creationId xmlns:a16="http://schemas.microsoft.com/office/drawing/2014/main" id="{C0B98C97-2291-91C8-B982-315B60387C45}"/>
              </a:ext>
            </a:extLst>
          </p:cNvPr>
          <p:cNvSpPr txBox="1"/>
          <p:nvPr/>
        </p:nvSpPr>
        <p:spPr>
          <a:xfrm>
            <a:off x="9122013" y="2915044"/>
            <a:ext cx="3006122"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3C71"/>
                </a:solidFill>
                <a:effectLst/>
                <a:uLnTx/>
                <a:uFillTx/>
                <a:latin typeface="Encode Sans" pitchFamily="2" charset="77"/>
                <a:ea typeface="Zilla Slab"/>
                <a:cs typeface="Arial"/>
                <a:sym typeface="Zilla Slab"/>
              </a:rPr>
              <a:t>TOTAL</a:t>
            </a:r>
            <a:endParaRPr kumimoji="0" lang="en-US" sz="3200" b="0" i="0" u="none" strike="noStrike" kern="0" cap="none" spc="0" normalizeH="0" baseline="0" noProof="0" dirty="0">
              <a:ln>
                <a:noFill/>
              </a:ln>
              <a:solidFill>
                <a:srgbClr val="003C71"/>
              </a:solidFill>
              <a:effectLst/>
              <a:uLnTx/>
              <a:uFillTx/>
              <a:latin typeface="Encode Sans" pitchFamily="2" charset="77"/>
              <a:cs typeface="Arial"/>
              <a:sym typeface="Arial"/>
            </a:endParaRPr>
          </a:p>
        </p:txBody>
      </p:sp>
      <p:sp>
        <p:nvSpPr>
          <p:cNvPr id="20" name="Google Shape;86;p13">
            <a:extLst>
              <a:ext uri="{FF2B5EF4-FFF2-40B4-BE49-F238E27FC236}">
                <a16:creationId xmlns:a16="http://schemas.microsoft.com/office/drawing/2014/main" id="{973ECB23-5631-C15A-F148-7103C72398DA}"/>
              </a:ext>
            </a:extLst>
          </p:cNvPr>
          <p:cNvSpPr txBox="1"/>
          <p:nvPr/>
        </p:nvSpPr>
        <p:spPr>
          <a:xfrm>
            <a:off x="9851571" y="4282408"/>
            <a:ext cx="2276564"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Encode Sans" pitchFamily="2" charset="77"/>
                <a:ea typeface="Zilla Slab"/>
                <a:cs typeface="Arial"/>
                <a:sym typeface="Zilla Slab"/>
              </a:rPr>
              <a:t>$650M</a:t>
            </a:r>
            <a:endParaRPr kumimoji="0" lang="en-US" sz="1400" b="0" i="0" u="none" strike="noStrike" kern="0" cap="none" spc="0" normalizeH="0" baseline="0" noProof="0" dirty="0">
              <a:ln>
                <a:noFill/>
              </a:ln>
              <a:solidFill>
                <a:schemeClr val="bg1"/>
              </a:solidFill>
              <a:effectLst/>
              <a:uLnTx/>
              <a:uFillTx/>
              <a:latin typeface="Encode Sans" pitchFamily="2" charset="77"/>
              <a:cs typeface="Arial"/>
              <a:sym typeface="Arial"/>
            </a:endParaRPr>
          </a:p>
        </p:txBody>
      </p:sp>
      <p:pic>
        <p:nvPicPr>
          <p:cNvPr id="22" name="Graphic 21" descr="Bar chart outline">
            <a:extLst>
              <a:ext uri="{FF2B5EF4-FFF2-40B4-BE49-F238E27FC236}">
                <a16:creationId xmlns:a16="http://schemas.microsoft.com/office/drawing/2014/main" id="{9AE2730A-F103-D85E-49CD-B8691BAF12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375" y="1473034"/>
            <a:ext cx="1721370" cy="1721370"/>
          </a:xfrm>
          <a:prstGeom prst="rect">
            <a:avLst/>
          </a:prstGeom>
        </p:spPr>
      </p:pic>
      <p:pic>
        <p:nvPicPr>
          <p:cNvPr id="28" name="Graphic 27" descr="Money with solid fill">
            <a:extLst>
              <a:ext uri="{FF2B5EF4-FFF2-40B4-BE49-F238E27FC236}">
                <a16:creationId xmlns:a16="http://schemas.microsoft.com/office/drawing/2014/main" id="{F6FF3FA2-B314-3C5D-55E6-E6383549C7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7648" y="1674030"/>
            <a:ext cx="1429027" cy="1429027"/>
          </a:xfrm>
          <a:prstGeom prst="rect">
            <a:avLst/>
          </a:prstGeom>
        </p:spPr>
      </p:pic>
      <p:pic>
        <p:nvPicPr>
          <p:cNvPr id="30" name="Graphic 29" descr="Schoolhouse with solid fill">
            <a:extLst>
              <a:ext uri="{FF2B5EF4-FFF2-40B4-BE49-F238E27FC236}">
                <a16:creationId xmlns:a16="http://schemas.microsoft.com/office/drawing/2014/main" id="{2C1DCBF4-3598-6495-3319-2A932F094A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6342" y="1607200"/>
            <a:ext cx="1721370" cy="1721370"/>
          </a:xfrm>
          <a:prstGeom prst="rect">
            <a:avLst/>
          </a:prstGeom>
        </p:spPr>
      </p:pic>
    </p:spTree>
    <p:extLst>
      <p:ext uri="{BB962C8B-B14F-4D97-AF65-F5344CB8AC3E}">
        <p14:creationId xmlns:p14="http://schemas.microsoft.com/office/powerpoint/2010/main" val="1163083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3">
            <a:extLst>
              <a:ext uri="{FF2B5EF4-FFF2-40B4-BE49-F238E27FC236}">
                <a16:creationId xmlns:a16="http://schemas.microsoft.com/office/drawing/2014/main" id="{4C117C53-8F2D-7037-5FAE-7EE84974DDE7}"/>
              </a:ext>
            </a:extLst>
          </p:cNvPr>
          <p:cNvSpPr/>
          <p:nvPr/>
        </p:nvSpPr>
        <p:spPr>
          <a:xfrm>
            <a:off x="0" y="0"/>
            <a:ext cx="12192000" cy="68580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 name="Title 7">
            <a:extLst>
              <a:ext uri="{FF2B5EF4-FFF2-40B4-BE49-F238E27FC236}">
                <a16:creationId xmlns:a16="http://schemas.microsoft.com/office/drawing/2014/main" id="{9827B45D-160D-78C7-7B85-7DDC8EC3CA6D}"/>
              </a:ext>
            </a:extLst>
          </p:cNvPr>
          <p:cNvSpPr>
            <a:spLocks noGrp="1"/>
          </p:cNvSpPr>
          <p:nvPr>
            <p:ph type="title"/>
          </p:nvPr>
        </p:nvSpPr>
        <p:spPr>
          <a:xfrm>
            <a:off x="481937" y="459747"/>
            <a:ext cx="6033775" cy="850307"/>
          </a:xfrm>
          <a:prstGeom prst="rect">
            <a:avLst/>
          </a:prstGeom>
        </p:spPr>
        <p:txBody>
          <a:bodyPr/>
          <a:lstStyle/>
          <a:p>
            <a:r>
              <a:rPr lang="en-US" sz="5400" b="1" dirty="0">
                <a:solidFill>
                  <a:schemeClr val="bg1"/>
                </a:solidFill>
                <a:effectLst>
                  <a:outerShdw blurRad="50800" dist="38100" dir="18900000" algn="bl" rotWithShape="0">
                    <a:prstClr val="black">
                      <a:alpha val="40000"/>
                    </a:prstClr>
                  </a:outerShdw>
                </a:effectLst>
                <a:latin typeface="Zilla Slab" pitchFamily="2" charset="77"/>
                <a:ea typeface="Zilla Slab" pitchFamily="2" charset="77"/>
                <a:cs typeface="Tahoma" panose="020B0604030504040204" pitchFamily="34" charset="0"/>
              </a:rPr>
              <a:t>Thank you</a:t>
            </a:r>
            <a:endParaRPr lang="en-US" dirty="0">
              <a:solidFill>
                <a:schemeClr val="bg1"/>
              </a:solidFill>
              <a:effectLst>
                <a:outerShdw blurRad="50800" dist="38100" dir="18900000" algn="bl" rotWithShape="0">
                  <a:prstClr val="black">
                    <a:alpha val="40000"/>
                  </a:prstClr>
                </a:outerShdw>
              </a:effectLst>
              <a:latin typeface="Encode Sans ExtraLight" pitchFamily="2" charset="77"/>
              <a:ea typeface="Zilla Slab" pitchFamily="2" charset="77"/>
              <a:cs typeface="Tahoma" panose="020B0604030504040204" pitchFamily="34" charset="0"/>
            </a:endParaRPr>
          </a:p>
        </p:txBody>
      </p:sp>
      <p:cxnSp>
        <p:nvCxnSpPr>
          <p:cNvPr id="8" name="Straight Connector 7">
            <a:extLst>
              <a:ext uri="{FF2B5EF4-FFF2-40B4-BE49-F238E27FC236}">
                <a16:creationId xmlns:a16="http://schemas.microsoft.com/office/drawing/2014/main" id="{B40B9CB9-1601-9921-5701-7C4B857446B4}"/>
              </a:ext>
            </a:extLst>
          </p:cNvPr>
          <p:cNvCxnSpPr>
            <a:cxnSpLocks/>
          </p:cNvCxnSpPr>
          <p:nvPr/>
        </p:nvCxnSpPr>
        <p:spPr>
          <a:xfrm>
            <a:off x="5640083" y="423672"/>
            <a:ext cx="0" cy="60106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8">
            <a:extLst>
              <a:ext uri="{FF2B5EF4-FFF2-40B4-BE49-F238E27FC236}">
                <a16:creationId xmlns:a16="http://schemas.microsoft.com/office/drawing/2014/main" id="{8170DA8E-33B4-E851-3BB1-558DA0EB785A}"/>
              </a:ext>
            </a:extLst>
          </p:cNvPr>
          <p:cNvSpPr txBox="1">
            <a:spLocks/>
          </p:cNvSpPr>
          <p:nvPr/>
        </p:nvSpPr>
        <p:spPr>
          <a:xfrm>
            <a:off x="6396947" y="3263747"/>
            <a:ext cx="4754343" cy="520967"/>
          </a:xfrm>
          <a:prstGeom prst="rect">
            <a:avLst/>
          </a:prstGeom>
        </p:spPr>
        <p:txBody>
          <a:bodyPr numCol="1"/>
          <a:lstStyle>
            <a:lvl1pPr marL="228594" indent="-228594" algn="l" defTabSz="914377" rtl="0" eaLnBrk="1" latinLnBrk="0" hangingPunct="1">
              <a:lnSpc>
                <a:spcPct val="90000"/>
              </a:lnSpc>
              <a:spcBef>
                <a:spcPts val="1000"/>
              </a:spcBef>
              <a:buFont typeface="Arial"/>
              <a:buChar char="•"/>
              <a:defRPr sz="2800" b="0" i="0" kern="1200">
                <a:solidFill>
                  <a:srgbClr val="002B5D"/>
                </a:solidFill>
                <a:latin typeface="Encode Sans Light" charset="0"/>
                <a:ea typeface="Encode Sans Light" charset="0"/>
                <a:cs typeface="Encode Sans Light" charset="0"/>
              </a:defRPr>
            </a:lvl1pPr>
            <a:lvl2pPr marL="685783" indent="-228594" algn="l" defTabSz="914377" rtl="0" eaLnBrk="1" latinLnBrk="0" hangingPunct="1">
              <a:lnSpc>
                <a:spcPct val="90000"/>
              </a:lnSpc>
              <a:spcBef>
                <a:spcPts val="500"/>
              </a:spcBef>
              <a:buFont typeface="Arial"/>
              <a:buChar char="•"/>
              <a:defRPr sz="2400" b="0" i="0" kern="1200">
                <a:solidFill>
                  <a:srgbClr val="002B5D"/>
                </a:solidFill>
                <a:latin typeface="Encode Sans Light" charset="0"/>
                <a:ea typeface="Encode Sans Light" charset="0"/>
                <a:cs typeface="Encode Sans Light" charset="0"/>
              </a:defRPr>
            </a:lvl2pPr>
            <a:lvl3pPr marL="1142971" indent="-228594" algn="l" defTabSz="914377" rtl="0" eaLnBrk="1" latinLnBrk="0" hangingPunct="1">
              <a:lnSpc>
                <a:spcPct val="90000"/>
              </a:lnSpc>
              <a:spcBef>
                <a:spcPts val="500"/>
              </a:spcBef>
              <a:buFont typeface="Arial"/>
              <a:buChar char="•"/>
              <a:defRPr sz="2000" b="0" i="0" kern="1200">
                <a:solidFill>
                  <a:srgbClr val="002B5D"/>
                </a:solidFill>
                <a:latin typeface="Encode Sans Light" charset="0"/>
                <a:ea typeface="Encode Sans Light" charset="0"/>
                <a:cs typeface="Encode Sans Light" charset="0"/>
              </a:defRPr>
            </a:lvl3pPr>
            <a:lvl4pPr marL="1600160" indent="-228594" algn="l" defTabSz="914377" rtl="0" eaLnBrk="1" latinLnBrk="0" hangingPunct="1">
              <a:lnSpc>
                <a:spcPct val="90000"/>
              </a:lnSpc>
              <a:spcBef>
                <a:spcPts val="500"/>
              </a:spcBef>
              <a:buFont typeface="Arial"/>
              <a:buChar char="•"/>
              <a:defRPr sz="1800" b="0" i="0" kern="1200">
                <a:solidFill>
                  <a:srgbClr val="002B5D"/>
                </a:solidFill>
                <a:latin typeface="Encode Sans Light" charset="0"/>
                <a:ea typeface="Encode Sans Light" charset="0"/>
                <a:cs typeface="Encode Sans Light" charset="0"/>
              </a:defRPr>
            </a:lvl4pPr>
            <a:lvl5pPr marL="2057349" indent="-228594" algn="l" defTabSz="914377" rtl="0" eaLnBrk="1" latinLnBrk="0" hangingPunct="1">
              <a:lnSpc>
                <a:spcPct val="90000"/>
              </a:lnSpc>
              <a:spcBef>
                <a:spcPts val="500"/>
              </a:spcBef>
              <a:buFont typeface="Arial"/>
              <a:buChar char="•"/>
              <a:defRPr sz="1800" b="0" i="0" kern="1200">
                <a:solidFill>
                  <a:srgbClr val="002B5D"/>
                </a:solidFill>
                <a:latin typeface="Encode Sans Light" charset="0"/>
                <a:ea typeface="Encode Sans Light" charset="0"/>
                <a:cs typeface="Encode Sans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solidFill>
                  <a:schemeClr val="bg1"/>
                </a:solidFill>
                <a:latin typeface="Encode Sans" pitchFamily="2" charset="77"/>
                <a:ea typeface="Tahoma" panose="020B0604030504040204" pitchFamily="34" charset="0"/>
                <a:cs typeface="Tahoma" panose="020B0604030504040204" pitchFamily="34" charset="0"/>
              </a:rPr>
              <a:t>Texas Association of Community Colleges </a:t>
            </a:r>
            <a:br>
              <a:rPr lang="en-US" sz="1800" b="1" dirty="0">
                <a:solidFill>
                  <a:schemeClr val="bg1"/>
                </a:solidFill>
                <a:latin typeface="Encode Sans" pitchFamily="2" charset="77"/>
                <a:ea typeface="Tahoma" panose="020B0604030504040204" pitchFamily="34" charset="0"/>
                <a:cs typeface="Tahoma" panose="020B0604030504040204" pitchFamily="34" charset="0"/>
              </a:rPr>
            </a:br>
            <a:r>
              <a:rPr lang="en-US" sz="1800" dirty="0">
                <a:solidFill>
                  <a:schemeClr val="bg1"/>
                </a:solidFill>
                <a:latin typeface="Encode Sans" pitchFamily="2" charset="77"/>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https://tacc.org/</a:t>
            </a:r>
            <a:endParaRPr lang="en-US" sz="1800" dirty="0">
              <a:solidFill>
                <a:schemeClr val="bg1"/>
              </a:solidFill>
              <a:latin typeface="Encode Sans" pitchFamily="2" charset="77"/>
              <a:ea typeface="Tahoma" panose="020B0604030504040204" pitchFamily="34" charset="0"/>
              <a:cs typeface="Tahoma" panose="020B0604030504040204" pitchFamily="34" charset="0"/>
            </a:endParaRPr>
          </a:p>
          <a:p>
            <a:pPr marL="0" indent="0">
              <a:buNone/>
            </a:pP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82AAE910-1822-005E-4E6E-07F90B4482D4}"/>
              </a:ext>
            </a:extLst>
          </p:cNvPr>
          <p:cNvPicPr>
            <a:picLocks noChangeAspect="1"/>
          </p:cNvPicPr>
          <p:nvPr/>
        </p:nvPicPr>
        <p:blipFill rotWithShape="1">
          <a:blip r:embed="rId3">
            <a:alphaModFix amt="17000"/>
          </a:blip>
          <a:srcRect r="73961" b="264"/>
          <a:stretch/>
        </p:blipFill>
        <p:spPr>
          <a:xfrm>
            <a:off x="-1168599" y="2422507"/>
            <a:ext cx="6567236" cy="6047306"/>
          </a:xfrm>
          <a:prstGeom prst="rect">
            <a:avLst/>
          </a:prstGeom>
        </p:spPr>
      </p:pic>
      <p:sp>
        <p:nvSpPr>
          <p:cNvPr id="5" name="Content Placeholder 8">
            <a:extLst>
              <a:ext uri="{FF2B5EF4-FFF2-40B4-BE49-F238E27FC236}">
                <a16:creationId xmlns:a16="http://schemas.microsoft.com/office/drawing/2014/main" id="{3D1476BD-B257-BE1D-BBEB-F459158F3D3E}"/>
              </a:ext>
            </a:extLst>
          </p:cNvPr>
          <p:cNvSpPr txBox="1">
            <a:spLocks/>
          </p:cNvSpPr>
          <p:nvPr/>
        </p:nvSpPr>
        <p:spPr>
          <a:xfrm>
            <a:off x="6284377" y="828352"/>
            <a:ext cx="4754343" cy="1483952"/>
          </a:xfrm>
          <a:prstGeom prst="rect">
            <a:avLst/>
          </a:prstGeom>
        </p:spPr>
        <p:txBody>
          <a:bodyPr numCol="1"/>
          <a:lstStyle>
            <a:lvl1pPr marL="228594" indent="-228594" algn="l" defTabSz="914377" rtl="0" eaLnBrk="1" latinLnBrk="0" hangingPunct="1">
              <a:lnSpc>
                <a:spcPct val="90000"/>
              </a:lnSpc>
              <a:spcBef>
                <a:spcPts val="1000"/>
              </a:spcBef>
              <a:buFont typeface="Arial"/>
              <a:buChar char="•"/>
              <a:defRPr sz="2800" b="0" i="0" kern="1200">
                <a:solidFill>
                  <a:srgbClr val="002B5D"/>
                </a:solidFill>
                <a:latin typeface="Encode Sans Light" charset="0"/>
                <a:ea typeface="Encode Sans Light" charset="0"/>
                <a:cs typeface="Encode Sans Light" charset="0"/>
              </a:defRPr>
            </a:lvl1pPr>
            <a:lvl2pPr marL="685783" indent="-228594" algn="l" defTabSz="914377" rtl="0" eaLnBrk="1" latinLnBrk="0" hangingPunct="1">
              <a:lnSpc>
                <a:spcPct val="90000"/>
              </a:lnSpc>
              <a:spcBef>
                <a:spcPts val="500"/>
              </a:spcBef>
              <a:buFont typeface="Arial"/>
              <a:buChar char="•"/>
              <a:defRPr sz="2400" b="0" i="0" kern="1200">
                <a:solidFill>
                  <a:srgbClr val="002B5D"/>
                </a:solidFill>
                <a:latin typeface="Encode Sans Light" charset="0"/>
                <a:ea typeface="Encode Sans Light" charset="0"/>
                <a:cs typeface="Encode Sans Light" charset="0"/>
              </a:defRPr>
            </a:lvl2pPr>
            <a:lvl3pPr marL="1142971" indent="-228594" algn="l" defTabSz="914377" rtl="0" eaLnBrk="1" latinLnBrk="0" hangingPunct="1">
              <a:lnSpc>
                <a:spcPct val="90000"/>
              </a:lnSpc>
              <a:spcBef>
                <a:spcPts val="500"/>
              </a:spcBef>
              <a:buFont typeface="Arial"/>
              <a:buChar char="•"/>
              <a:defRPr sz="2000" b="0" i="0" kern="1200">
                <a:solidFill>
                  <a:srgbClr val="002B5D"/>
                </a:solidFill>
                <a:latin typeface="Encode Sans Light" charset="0"/>
                <a:ea typeface="Encode Sans Light" charset="0"/>
                <a:cs typeface="Encode Sans Light" charset="0"/>
              </a:defRPr>
            </a:lvl3pPr>
            <a:lvl4pPr marL="1600160" indent="-228594" algn="l" defTabSz="914377" rtl="0" eaLnBrk="1" latinLnBrk="0" hangingPunct="1">
              <a:lnSpc>
                <a:spcPct val="90000"/>
              </a:lnSpc>
              <a:spcBef>
                <a:spcPts val="500"/>
              </a:spcBef>
              <a:buFont typeface="Arial"/>
              <a:buChar char="•"/>
              <a:defRPr sz="1800" b="0" i="0" kern="1200">
                <a:solidFill>
                  <a:srgbClr val="002B5D"/>
                </a:solidFill>
                <a:latin typeface="Encode Sans Light" charset="0"/>
                <a:ea typeface="Encode Sans Light" charset="0"/>
                <a:cs typeface="Encode Sans Light" charset="0"/>
              </a:defRPr>
            </a:lvl4pPr>
            <a:lvl5pPr marL="2057349" indent="-228594" algn="l" defTabSz="914377" rtl="0" eaLnBrk="1" latinLnBrk="0" hangingPunct="1">
              <a:lnSpc>
                <a:spcPct val="90000"/>
              </a:lnSpc>
              <a:spcBef>
                <a:spcPts val="500"/>
              </a:spcBef>
              <a:buFont typeface="Arial"/>
              <a:buChar char="•"/>
              <a:defRPr sz="1800" b="0" i="0" kern="1200">
                <a:solidFill>
                  <a:srgbClr val="002B5D"/>
                </a:solidFill>
                <a:latin typeface="Encode Sans Light" charset="0"/>
                <a:ea typeface="Encode Sans Light" charset="0"/>
                <a:cs typeface="Encode Sans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solidFill>
                  <a:schemeClr val="bg1"/>
                </a:solidFill>
                <a:latin typeface="Encode Sans" pitchFamily="2" charset="77"/>
                <a:ea typeface="Tahoma" panose="020B0604030504040204" pitchFamily="34" charset="0"/>
                <a:cs typeface="Tahoma" panose="020B0604030504040204" pitchFamily="34" charset="0"/>
              </a:rPr>
              <a:t>For further information, please contact: </a:t>
            </a:r>
          </a:p>
          <a:p>
            <a:pPr marL="0" indent="0">
              <a:buNone/>
            </a:pPr>
            <a:endParaRPr lang="en-US" sz="1800" b="1" dirty="0">
              <a:solidFill>
                <a:schemeClr val="bg1"/>
              </a:solidFill>
              <a:latin typeface="Encode Sans" pitchFamily="2" charset="77"/>
              <a:ea typeface="Tahoma" panose="020B0604030504040204" pitchFamily="34" charset="0"/>
              <a:cs typeface="Tahoma" panose="020B0604030504040204" pitchFamily="34" charset="0"/>
            </a:endParaRPr>
          </a:p>
          <a:p>
            <a:pPr marL="0" indent="0">
              <a:buNone/>
            </a:pPr>
            <a:r>
              <a:rPr lang="en-US" sz="1800" b="1" dirty="0">
                <a:solidFill>
                  <a:schemeClr val="bg1"/>
                </a:solidFill>
                <a:latin typeface="Encode Sans" pitchFamily="2" charset="77"/>
                <a:ea typeface="Tahoma" panose="020B0604030504040204" pitchFamily="34" charset="0"/>
                <a:cs typeface="Tahoma" panose="020B0604030504040204" pitchFamily="34" charset="0"/>
              </a:rPr>
              <a:t>Ray Martinez III, J.D.</a:t>
            </a:r>
            <a:endParaRPr lang="en-US" sz="1800" dirty="0">
              <a:solidFill>
                <a:schemeClr val="bg1"/>
              </a:solidFill>
              <a:latin typeface="Encode Sans" pitchFamily="2" charset="77"/>
              <a:ea typeface="Tahoma" panose="020B0604030504040204" pitchFamily="34" charset="0"/>
              <a:cs typeface="Tahoma" panose="020B0604030504040204" pitchFamily="34" charset="0"/>
            </a:endParaRPr>
          </a:p>
          <a:p>
            <a:pPr marL="0" indent="0">
              <a:buNone/>
            </a:pPr>
            <a:r>
              <a:rPr lang="en-US" sz="1800" dirty="0" err="1">
                <a:solidFill>
                  <a:schemeClr val="bg1"/>
                </a:solidFill>
                <a:latin typeface="Tahoma" panose="020B0604030504040204" pitchFamily="34" charset="0"/>
                <a:ea typeface="Tahoma" panose="020B0604030504040204" pitchFamily="34" charset="0"/>
                <a:cs typeface="Tahoma" panose="020B0604030504040204" pitchFamily="34" charset="0"/>
              </a:rPr>
              <a:t>ray.martinez@tacc.org</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(512) 653-3331 (Mobile)</a:t>
            </a:r>
          </a:p>
          <a:p>
            <a:pPr marL="0" indent="0">
              <a:buNone/>
            </a:pP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366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D9C87-562A-C5C4-5CBE-20ED05C8550A}"/>
              </a:ext>
            </a:extLst>
          </p:cNvPr>
          <p:cNvSpPr/>
          <p:nvPr/>
        </p:nvSpPr>
        <p:spPr>
          <a:xfrm>
            <a:off x="0" y="-1"/>
            <a:ext cx="12192000" cy="3597965"/>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CF89FE-2896-1F21-D7CC-014A2B53AAE8}"/>
              </a:ext>
            </a:extLst>
          </p:cNvPr>
          <p:cNvPicPr>
            <a:picLocks noChangeAspect="1"/>
          </p:cNvPicPr>
          <p:nvPr/>
        </p:nvPicPr>
        <p:blipFill>
          <a:blip r:embed="rId2"/>
          <a:stretch>
            <a:fillRect/>
          </a:stretch>
        </p:blipFill>
        <p:spPr>
          <a:xfrm>
            <a:off x="515752" y="261964"/>
            <a:ext cx="3227492" cy="3153720"/>
          </a:xfrm>
          <a:prstGeom prst="rect">
            <a:avLst/>
          </a:prstGeom>
        </p:spPr>
      </p:pic>
      <p:sp>
        <p:nvSpPr>
          <p:cNvPr id="6" name="Rectangle 5">
            <a:extLst>
              <a:ext uri="{FF2B5EF4-FFF2-40B4-BE49-F238E27FC236}">
                <a16:creationId xmlns:a16="http://schemas.microsoft.com/office/drawing/2014/main" id="{9D6671FE-D025-03DC-67CA-6B972B8F12AB}"/>
              </a:ext>
            </a:extLst>
          </p:cNvPr>
          <p:cNvSpPr/>
          <p:nvPr/>
        </p:nvSpPr>
        <p:spPr>
          <a:xfrm>
            <a:off x="1493983" y="1123123"/>
            <a:ext cx="2073825" cy="1200329"/>
          </a:xfrm>
          <a:prstGeom prst="rect">
            <a:avLst/>
          </a:prstGeom>
        </p:spPr>
        <p:txBody>
          <a:bodyPr wrap="square">
            <a:spAutoFit/>
          </a:bodyPr>
          <a:lstStyle/>
          <a:p>
            <a:pPr algn="ctr"/>
            <a:r>
              <a:rPr lang="en-US" sz="7200" b="1" dirty="0">
                <a:solidFill>
                  <a:srgbClr val="003C71"/>
                </a:solidFill>
                <a:latin typeface="Encode Sans Black" pitchFamily="2" charset="77"/>
              </a:rPr>
              <a:t>43</a:t>
            </a:r>
            <a:r>
              <a:rPr lang="en-US" sz="5400" dirty="0">
                <a:solidFill>
                  <a:srgbClr val="003C71"/>
                </a:solidFill>
                <a:latin typeface="Encode Sans Thin" pitchFamily="2" charset="77"/>
              </a:rPr>
              <a:t>%</a:t>
            </a:r>
            <a:endParaRPr lang="en-US" sz="7200" dirty="0">
              <a:solidFill>
                <a:srgbClr val="003C71"/>
              </a:solidFill>
              <a:latin typeface="Encode Sans Thin" pitchFamily="2" charset="77"/>
            </a:endParaRPr>
          </a:p>
        </p:txBody>
      </p:sp>
      <p:sp>
        <p:nvSpPr>
          <p:cNvPr id="7" name="TextBox 6">
            <a:extLst>
              <a:ext uri="{FF2B5EF4-FFF2-40B4-BE49-F238E27FC236}">
                <a16:creationId xmlns:a16="http://schemas.microsoft.com/office/drawing/2014/main" id="{13433D1D-F650-E73D-791D-9DDB76832C1D}"/>
              </a:ext>
            </a:extLst>
          </p:cNvPr>
          <p:cNvSpPr txBox="1"/>
          <p:nvPr/>
        </p:nvSpPr>
        <p:spPr>
          <a:xfrm>
            <a:off x="4469566" y="513686"/>
            <a:ext cx="7520065" cy="2862322"/>
          </a:xfrm>
          <a:prstGeom prst="rect">
            <a:avLst/>
          </a:prstGeom>
          <a:noFill/>
        </p:spPr>
        <p:txBody>
          <a:bodyPr wrap="square" rtlCol="0">
            <a:spAutoFit/>
          </a:bodyPr>
          <a:lstStyle/>
          <a:p>
            <a:pPr algn="ctr"/>
            <a:r>
              <a:rPr lang="en-US" sz="3200" dirty="0">
                <a:solidFill>
                  <a:schemeClr val="bg1"/>
                </a:solidFill>
                <a:latin typeface="Encode Sans Light" pitchFamily="2" charset="77"/>
              </a:rPr>
              <a:t>Texas community colleges enroll 43% of all postsecondary students in the state.</a:t>
            </a:r>
          </a:p>
          <a:p>
            <a:pPr algn="ctr"/>
            <a:endParaRPr lang="en-US" sz="2000" dirty="0">
              <a:solidFill>
                <a:schemeClr val="bg1"/>
              </a:solidFill>
              <a:latin typeface="Encode Sans Light" pitchFamily="2" charset="77"/>
            </a:endParaRPr>
          </a:p>
          <a:p>
            <a:pPr algn="ctr"/>
            <a:endParaRPr lang="en-US" sz="2000" dirty="0">
              <a:solidFill>
                <a:schemeClr val="bg1"/>
              </a:solidFill>
              <a:latin typeface="Encode Sans Light" pitchFamily="2" charset="77"/>
            </a:endParaRPr>
          </a:p>
          <a:p>
            <a:pPr algn="ctr"/>
            <a:endParaRPr lang="en-US" sz="2000" dirty="0">
              <a:solidFill>
                <a:schemeClr val="bg1"/>
              </a:solidFill>
              <a:latin typeface="Encode Sans Light" pitchFamily="2" charset="77"/>
            </a:endParaRPr>
          </a:p>
          <a:p>
            <a:pPr algn="ctr"/>
            <a:endParaRPr lang="en-US" sz="2000" dirty="0">
              <a:solidFill>
                <a:schemeClr val="bg1"/>
              </a:solidFill>
              <a:latin typeface="Encode Sans Light" pitchFamily="2" charset="77"/>
            </a:endParaRPr>
          </a:p>
          <a:p>
            <a:pPr algn="ctr"/>
            <a:r>
              <a:rPr lang="en-US" sz="3600" b="1" dirty="0">
                <a:solidFill>
                  <a:schemeClr val="bg1"/>
                </a:solidFill>
                <a:latin typeface="Encode Sans" pitchFamily="2" charset="77"/>
              </a:rPr>
              <a:t>Our colleges:</a:t>
            </a:r>
          </a:p>
        </p:txBody>
      </p:sp>
      <p:sp>
        <p:nvSpPr>
          <p:cNvPr id="8" name="Rectangle 7">
            <a:extLst>
              <a:ext uri="{FF2B5EF4-FFF2-40B4-BE49-F238E27FC236}">
                <a16:creationId xmlns:a16="http://schemas.microsoft.com/office/drawing/2014/main" id="{93FFD584-439B-78CD-A05A-E1BD3AE0B959}"/>
              </a:ext>
            </a:extLst>
          </p:cNvPr>
          <p:cNvSpPr/>
          <p:nvPr/>
        </p:nvSpPr>
        <p:spPr>
          <a:xfrm>
            <a:off x="1" y="3677649"/>
            <a:ext cx="4025348" cy="3180351"/>
          </a:xfrm>
          <a:prstGeom prst="rect">
            <a:avLst/>
          </a:prstGeom>
          <a:solidFill>
            <a:schemeClr val="accent5">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22872E-ADF0-B5FA-AC4B-B61AA218A3ED}"/>
              </a:ext>
            </a:extLst>
          </p:cNvPr>
          <p:cNvSpPr/>
          <p:nvPr/>
        </p:nvSpPr>
        <p:spPr>
          <a:xfrm>
            <a:off x="4114800" y="3677649"/>
            <a:ext cx="4025348" cy="3180351"/>
          </a:xfrm>
          <a:prstGeom prst="rect">
            <a:avLst/>
          </a:prstGeom>
          <a:solidFill>
            <a:schemeClr val="accent5">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9FCDD6-47D6-01BA-9B65-1F38F2EE6007}"/>
              </a:ext>
            </a:extLst>
          </p:cNvPr>
          <p:cNvSpPr/>
          <p:nvPr/>
        </p:nvSpPr>
        <p:spPr>
          <a:xfrm>
            <a:off x="8229599" y="3677649"/>
            <a:ext cx="3962402" cy="3180351"/>
          </a:xfrm>
          <a:prstGeom prst="rect">
            <a:avLst/>
          </a:prstGeom>
          <a:solidFill>
            <a:schemeClr val="accent5">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E158D2-33E2-A63B-0E6F-AE69C21B92CF}"/>
              </a:ext>
            </a:extLst>
          </p:cNvPr>
          <p:cNvSpPr txBox="1"/>
          <p:nvPr/>
        </p:nvSpPr>
        <p:spPr>
          <a:xfrm>
            <a:off x="2188765" y="4035722"/>
            <a:ext cx="1554479" cy="369332"/>
          </a:xfrm>
          <a:prstGeom prst="rect">
            <a:avLst/>
          </a:prstGeom>
          <a:noFill/>
        </p:spPr>
        <p:txBody>
          <a:bodyPr wrap="square" rtlCol="0">
            <a:spAutoFit/>
          </a:bodyPr>
          <a:lstStyle/>
          <a:p>
            <a:pPr algn="r"/>
            <a:r>
              <a:rPr lang="en-US" dirty="0">
                <a:solidFill>
                  <a:srgbClr val="003C71"/>
                </a:solidFill>
                <a:latin typeface="Encode Sans Light" pitchFamily="2" charset="77"/>
              </a:rPr>
              <a:t>Award</a:t>
            </a:r>
          </a:p>
        </p:txBody>
      </p:sp>
      <p:sp>
        <p:nvSpPr>
          <p:cNvPr id="13" name="Rectangle 12">
            <a:extLst>
              <a:ext uri="{FF2B5EF4-FFF2-40B4-BE49-F238E27FC236}">
                <a16:creationId xmlns:a16="http://schemas.microsoft.com/office/drawing/2014/main" id="{6354819D-117B-7895-8DA5-B3A4AD41685C}"/>
              </a:ext>
            </a:extLst>
          </p:cNvPr>
          <p:cNvSpPr/>
          <p:nvPr/>
        </p:nvSpPr>
        <p:spPr>
          <a:xfrm>
            <a:off x="1627165" y="4367215"/>
            <a:ext cx="2116079" cy="1200329"/>
          </a:xfrm>
          <a:prstGeom prst="rect">
            <a:avLst/>
          </a:prstGeom>
        </p:spPr>
        <p:txBody>
          <a:bodyPr wrap="square">
            <a:spAutoFit/>
          </a:bodyPr>
          <a:lstStyle/>
          <a:p>
            <a:pPr algn="r"/>
            <a:r>
              <a:rPr lang="en-US" sz="7200" b="1" dirty="0">
                <a:solidFill>
                  <a:srgbClr val="003C71"/>
                </a:solidFill>
                <a:latin typeface="Encode Sans Black" pitchFamily="2" charset="77"/>
              </a:rPr>
              <a:t>93</a:t>
            </a:r>
            <a:r>
              <a:rPr lang="en-US" sz="5400" dirty="0">
                <a:solidFill>
                  <a:srgbClr val="003C71"/>
                </a:solidFill>
                <a:latin typeface="Encode Sans Thin" pitchFamily="2" charset="77"/>
              </a:rPr>
              <a:t>%</a:t>
            </a:r>
            <a:endParaRPr lang="en-US" sz="7200" dirty="0">
              <a:solidFill>
                <a:srgbClr val="003C71"/>
              </a:solidFill>
              <a:latin typeface="Encode Sans Thin" pitchFamily="2" charset="77"/>
            </a:endParaRPr>
          </a:p>
        </p:txBody>
      </p:sp>
      <p:sp>
        <p:nvSpPr>
          <p:cNvPr id="15" name="TextBox 14">
            <a:extLst>
              <a:ext uri="{FF2B5EF4-FFF2-40B4-BE49-F238E27FC236}">
                <a16:creationId xmlns:a16="http://schemas.microsoft.com/office/drawing/2014/main" id="{5A0EE3CD-EF96-55F0-4944-016D3463A28F}"/>
              </a:ext>
            </a:extLst>
          </p:cNvPr>
          <p:cNvSpPr txBox="1"/>
          <p:nvPr/>
        </p:nvSpPr>
        <p:spPr>
          <a:xfrm>
            <a:off x="1317007" y="5567544"/>
            <a:ext cx="2427776" cy="923330"/>
          </a:xfrm>
          <a:prstGeom prst="rect">
            <a:avLst/>
          </a:prstGeom>
          <a:noFill/>
        </p:spPr>
        <p:txBody>
          <a:bodyPr wrap="square" rtlCol="0">
            <a:spAutoFit/>
          </a:bodyPr>
          <a:lstStyle/>
          <a:p>
            <a:pPr algn="r"/>
            <a:r>
              <a:rPr lang="en-US" dirty="0">
                <a:solidFill>
                  <a:srgbClr val="003C71"/>
                </a:solidFill>
                <a:latin typeface="Encode Sans Light" pitchFamily="2" charset="77"/>
              </a:rPr>
              <a:t>of all career and technical education degrees &amp; certificates </a:t>
            </a:r>
          </a:p>
        </p:txBody>
      </p:sp>
      <p:pic>
        <p:nvPicPr>
          <p:cNvPr id="17" name="Graphic 16" descr="Wrench outline">
            <a:extLst>
              <a:ext uri="{FF2B5EF4-FFF2-40B4-BE49-F238E27FC236}">
                <a16:creationId xmlns:a16="http://schemas.microsoft.com/office/drawing/2014/main" id="{742BCCFC-968F-CA0B-7A72-1A3D17D7D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97811">
            <a:off x="112947" y="3975077"/>
            <a:ext cx="1165329" cy="1165329"/>
          </a:xfrm>
          <a:prstGeom prst="rect">
            <a:avLst/>
          </a:prstGeom>
        </p:spPr>
      </p:pic>
      <p:pic>
        <p:nvPicPr>
          <p:cNvPr id="19" name="Graphic 18" descr="Hammer outline">
            <a:extLst>
              <a:ext uri="{FF2B5EF4-FFF2-40B4-BE49-F238E27FC236}">
                <a16:creationId xmlns:a16="http://schemas.microsoft.com/office/drawing/2014/main" id="{D7DC7A65-3BBC-2A4C-7E46-81A1F29FE8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0000" flipH="1">
            <a:off x="443998" y="4277441"/>
            <a:ext cx="1477077" cy="1477077"/>
          </a:xfrm>
          <a:prstGeom prst="rect">
            <a:avLst/>
          </a:prstGeom>
        </p:spPr>
      </p:pic>
      <p:pic>
        <p:nvPicPr>
          <p:cNvPr id="21" name="Graphic 20" descr="Schoolhouse outline">
            <a:extLst>
              <a:ext uri="{FF2B5EF4-FFF2-40B4-BE49-F238E27FC236}">
                <a16:creationId xmlns:a16="http://schemas.microsoft.com/office/drawing/2014/main" id="{6710472D-DE16-2EAC-5CD1-4A9A1E4E1D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3322" y="4800320"/>
            <a:ext cx="1791156" cy="1791156"/>
          </a:xfrm>
          <a:prstGeom prst="rect">
            <a:avLst/>
          </a:prstGeom>
        </p:spPr>
      </p:pic>
      <p:sp>
        <p:nvSpPr>
          <p:cNvPr id="22" name="Rectangle 21">
            <a:extLst>
              <a:ext uri="{FF2B5EF4-FFF2-40B4-BE49-F238E27FC236}">
                <a16:creationId xmlns:a16="http://schemas.microsoft.com/office/drawing/2014/main" id="{FE141D5C-8CDD-D796-A6C8-B630CA676D73}"/>
              </a:ext>
            </a:extLst>
          </p:cNvPr>
          <p:cNvSpPr/>
          <p:nvPr/>
        </p:nvSpPr>
        <p:spPr>
          <a:xfrm>
            <a:off x="5476706" y="3981429"/>
            <a:ext cx="2116079" cy="1200329"/>
          </a:xfrm>
          <a:prstGeom prst="rect">
            <a:avLst/>
          </a:prstGeom>
        </p:spPr>
        <p:txBody>
          <a:bodyPr wrap="square">
            <a:spAutoFit/>
          </a:bodyPr>
          <a:lstStyle/>
          <a:p>
            <a:pPr algn="r"/>
            <a:r>
              <a:rPr lang="en-US" sz="7200" b="1" dirty="0">
                <a:solidFill>
                  <a:srgbClr val="003C71"/>
                </a:solidFill>
                <a:latin typeface="Encode Sans Black" pitchFamily="2" charset="77"/>
              </a:rPr>
              <a:t>92</a:t>
            </a:r>
            <a:r>
              <a:rPr lang="en-US" sz="5400" dirty="0">
                <a:solidFill>
                  <a:srgbClr val="003C71"/>
                </a:solidFill>
                <a:latin typeface="Encode Sans Thin" pitchFamily="2" charset="77"/>
              </a:rPr>
              <a:t>%</a:t>
            </a:r>
            <a:endParaRPr lang="en-US" sz="7200" dirty="0">
              <a:solidFill>
                <a:srgbClr val="003C71"/>
              </a:solidFill>
              <a:latin typeface="Encode Sans Thin" pitchFamily="2" charset="77"/>
            </a:endParaRPr>
          </a:p>
        </p:txBody>
      </p:sp>
      <p:sp>
        <p:nvSpPr>
          <p:cNvPr id="23" name="TextBox 22">
            <a:extLst>
              <a:ext uri="{FF2B5EF4-FFF2-40B4-BE49-F238E27FC236}">
                <a16:creationId xmlns:a16="http://schemas.microsoft.com/office/drawing/2014/main" id="{D85DB6CD-809B-600A-FBB7-5E8DAEBAB249}"/>
              </a:ext>
            </a:extLst>
          </p:cNvPr>
          <p:cNvSpPr txBox="1"/>
          <p:nvPr/>
        </p:nvSpPr>
        <p:spPr>
          <a:xfrm>
            <a:off x="4619450" y="4454091"/>
            <a:ext cx="1554479" cy="369332"/>
          </a:xfrm>
          <a:prstGeom prst="rect">
            <a:avLst/>
          </a:prstGeom>
          <a:noFill/>
        </p:spPr>
        <p:txBody>
          <a:bodyPr wrap="square" rtlCol="0">
            <a:spAutoFit/>
          </a:bodyPr>
          <a:lstStyle/>
          <a:p>
            <a:r>
              <a:rPr lang="en-US" dirty="0">
                <a:solidFill>
                  <a:srgbClr val="003C71"/>
                </a:solidFill>
                <a:latin typeface="Encode Sans Light" pitchFamily="2" charset="77"/>
              </a:rPr>
              <a:t>Enroll</a:t>
            </a:r>
          </a:p>
        </p:txBody>
      </p:sp>
      <p:sp>
        <p:nvSpPr>
          <p:cNvPr id="24" name="TextBox 23">
            <a:extLst>
              <a:ext uri="{FF2B5EF4-FFF2-40B4-BE49-F238E27FC236}">
                <a16:creationId xmlns:a16="http://schemas.microsoft.com/office/drawing/2014/main" id="{03B7D0E5-476C-F24A-EBC2-C1CD40D045A7}"/>
              </a:ext>
            </a:extLst>
          </p:cNvPr>
          <p:cNvSpPr txBox="1"/>
          <p:nvPr/>
        </p:nvSpPr>
        <p:spPr>
          <a:xfrm>
            <a:off x="5843035" y="5261443"/>
            <a:ext cx="1791156" cy="923330"/>
          </a:xfrm>
          <a:prstGeom prst="rect">
            <a:avLst/>
          </a:prstGeom>
          <a:noFill/>
        </p:spPr>
        <p:txBody>
          <a:bodyPr wrap="square" rtlCol="0">
            <a:spAutoFit/>
          </a:bodyPr>
          <a:lstStyle/>
          <a:p>
            <a:pPr algn="r"/>
            <a:r>
              <a:rPr lang="en-US" dirty="0">
                <a:solidFill>
                  <a:srgbClr val="003C71"/>
                </a:solidFill>
                <a:latin typeface="Encode Sans Light" pitchFamily="2" charset="77"/>
              </a:rPr>
              <a:t>of all dual credit enrollments in the state</a:t>
            </a:r>
          </a:p>
        </p:txBody>
      </p:sp>
      <p:sp>
        <p:nvSpPr>
          <p:cNvPr id="25" name="TextBox 24">
            <a:extLst>
              <a:ext uri="{FF2B5EF4-FFF2-40B4-BE49-F238E27FC236}">
                <a16:creationId xmlns:a16="http://schemas.microsoft.com/office/drawing/2014/main" id="{DD72B34E-CB7E-46A7-6153-EE2250BDA44A}"/>
              </a:ext>
            </a:extLst>
          </p:cNvPr>
          <p:cNvSpPr txBox="1"/>
          <p:nvPr/>
        </p:nvSpPr>
        <p:spPr>
          <a:xfrm>
            <a:off x="8568157" y="4035722"/>
            <a:ext cx="3421473" cy="369332"/>
          </a:xfrm>
          <a:prstGeom prst="rect">
            <a:avLst/>
          </a:prstGeom>
          <a:noFill/>
        </p:spPr>
        <p:txBody>
          <a:bodyPr wrap="square" rtlCol="0">
            <a:spAutoFit/>
          </a:bodyPr>
          <a:lstStyle/>
          <a:p>
            <a:r>
              <a:rPr lang="en-US" dirty="0">
                <a:solidFill>
                  <a:srgbClr val="003C71"/>
                </a:solidFill>
                <a:latin typeface="Encode Sans Light" pitchFamily="2" charset="77"/>
              </a:rPr>
              <a:t>Provide a pathway for transfer.</a:t>
            </a:r>
          </a:p>
        </p:txBody>
      </p:sp>
      <p:sp>
        <p:nvSpPr>
          <p:cNvPr id="26" name="Rectangle 25">
            <a:extLst>
              <a:ext uri="{FF2B5EF4-FFF2-40B4-BE49-F238E27FC236}">
                <a16:creationId xmlns:a16="http://schemas.microsoft.com/office/drawing/2014/main" id="{F9C1BFA4-078B-95FF-5065-B39C1E68843D}"/>
              </a:ext>
            </a:extLst>
          </p:cNvPr>
          <p:cNvSpPr/>
          <p:nvPr/>
        </p:nvSpPr>
        <p:spPr>
          <a:xfrm>
            <a:off x="9737906" y="4489984"/>
            <a:ext cx="2116079" cy="1200329"/>
          </a:xfrm>
          <a:prstGeom prst="rect">
            <a:avLst/>
          </a:prstGeom>
        </p:spPr>
        <p:txBody>
          <a:bodyPr wrap="square">
            <a:spAutoFit/>
          </a:bodyPr>
          <a:lstStyle/>
          <a:p>
            <a:pPr algn="r"/>
            <a:r>
              <a:rPr lang="en-US" sz="7200" b="1" dirty="0">
                <a:solidFill>
                  <a:srgbClr val="003C71"/>
                </a:solidFill>
                <a:latin typeface="Encode Sans Black" pitchFamily="2" charset="77"/>
              </a:rPr>
              <a:t>70</a:t>
            </a:r>
            <a:r>
              <a:rPr lang="en-US" sz="5400" dirty="0">
                <a:solidFill>
                  <a:srgbClr val="003C71"/>
                </a:solidFill>
                <a:latin typeface="Encode Sans Thin" pitchFamily="2" charset="77"/>
              </a:rPr>
              <a:t>%</a:t>
            </a:r>
            <a:endParaRPr lang="en-US" sz="7200" dirty="0">
              <a:solidFill>
                <a:srgbClr val="003C71"/>
              </a:solidFill>
              <a:latin typeface="Encode Sans Thin" pitchFamily="2" charset="77"/>
            </a:endParaRPr>
          </a:p>
        </p:txBody>
      </p:sp>
      <p:sp>
        <p:nvSpPr>
          <p:cNvPr id="27" name="TextBox 26">
            <a:extLst>
              <a:ext uri="{FF2B5EF4-FFF2-40B4-BE49-F238E27FC236}">
                <a16:creationId xmlns:a16="http://schemas.microsoft.com/office/drawing/2014/main" id="{450EBF26-3ABB-CA0C-0B14-FEFB5A735376}"/>
              </a:ext>
            </a:extLst>
          </p:cNvPr>
          <p:cNvSpPr txBox="1"/>
          <p:nvPr/>
        </p:nvSpPr>
        <p:spPr>
          <a:xfrm>
            <a:off x="8568157" y="5762922"/>
            <a:ext cx="3421473" cy="923330"/>
          </a:xfrm>
          <a:prstGeom prst="rect">
            <a:avLst/>
          </a:prstGeom>
          <a:noFill/>
        </p:spPr>
        <p:txBody>
          <a:bodyPr wrap="square" rtlCol="0">
            <a:spAutoFit/>
          </a:bodyPr>
          <a:lstStyle/>
          <a:p>
            <a:r>
              <a:rPr lang="en-US" dirty="0">
                <a:solidFill>
                  <a:srgbClr val="003C71"/>
                </a:solidFill>
                <a:latin typeface="Encode Sans Light" pitchFamily="2" charset="77"/>
              </a:rPr>
              <a:t>of all FY2019 bachelor’s degree graduates had some transfer credits from a two-year college</a:t>
            </a:r>
          </a:p>
        </p:txBody>
      </p:sp>
      <p:pic>
        <p:nvPicPr>
          <p:cNvPr id="29" name="Graphic 28" descr="Route (Two Pins With A Path) with solid fill">
            <a:extLst>
              <a:ext uri="{FF2B5EF4-FFF2-40B4-BE49-F238E27FC236}">
                <a16:creationId xmlns:a16="http://schemas.microsoft.com/office/drawing/2014/main" id="{33592D95-890B-516D-1BCB-897DCF0CD9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7681" y="4626788"/>
            <a:ext cx="914400" cy="914400"/>
          </a:xfrm>
          <a:prstGeom prst="rect">
            <a:avLst/>
          </a:prstGeom>
        </p:spPr>
      </p:pic>
    </p:spTree>
    <p:extLst>
      <p:ext uri="{BB962C8B-B14F-4D97-AF65-F5344CB8AC3E}">
        <p14:creationId xmlns:p14="http://schemas.microsoft.com/office/powerpoint/2010/main" val="14812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037A154-E576-F740-857E-1CA89CD887F4}"/>
              </a:ext>
            </a:extLst>
          </p:cNvPr>
          <p:cNvSpPr/>
          <p:nvPr/>
        </p:nvSpPr>
        <p:spPr>
          <a:xfrm>
            <a:off x="-8081" y="1445836"/>
            <a:ext cx="12200081" cy="5412164"/>
          </a:xfrm>
          <a:prstGeom prst="rect">
            <a:avLst/>
          </a:prstGeom>
          <a:solidFill>
            <a:schemeClr val="accent5">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7" name="Rectangle 6">
            <a:extLst>
              <a:ext uri="{FF2B5EF4-FFF2-40B4-BE49-F238E27FC236}">
                <a16:creationId xmlns:a16="http://schemas.microsoft.com/office/drawing/2014/main" id="{33D9F968-A5BC-CC4E-8306-ECFAA2339759}"/>
              </a:ext>
            </a:extLst>
          </p:cNvPr>
          <p:cNvSpPr/>
          <p:nvPr/>
        </p:nvSpPr>
        <p:spPr>
          <a:xfrm>
            <a:off x="0" y="0"/>
            <a:ext cx="12192000" cy="1352811"/>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55169C-051F-364F-B537-FF6BAFDF570B}"/>
              </a:ext>
            </a:extLst>
          </p:cNvPr>
          <p:cNvSpPr txBox="1"/>
          <p:nvPr/>
        </p:nvSpPr>
        <p:spPr>
          <a:xfrm>
            <a:off x="8080" y="319394"/>
            <a:ext cx="12192000" cy="646331"/>
          </a:xfrm>
          <a:prstGeom prst="rect">
            <a:avLst/>
          </a:prstGeom>
          <a:noFill/>
        </p:spPr>
        <p:txBody>
          <a:bodyPr wrap="square" rtlCol="0">
            <a:spAutoFit/>
          </a:bodyPr>
          <a:lstStyle/>
          <a:p>
            <a:pPr algn="ctr"/>
            <a:r>
              <a:rPr lang="en-US" sz="3600" b="1" dirty="0">
                <a:solidFill>
                  <a:schemeClr val="bg1"/>
                </a:solidFill>
                <a:latin typeface="Zilla Slab" pitchFamily="2" charset="77"/>
                <a:ea typeface="Zilla Slab" pitchFamily="2" charset="77"/>
              </a:rPr>
              <a:t>Texas community colleges help meet workforce needs </a:t>
            </a:r>
          </a:p>
        </p:txBody>
      </p:sp>
      <p:sp>
        <p:nvSpPr>
          <p:cNvPr id="27" name="TextBox 26">
            <a:extLst>
              <a:ext uri="{FF2B5EF4-FFF2-40B4-BE49-F238E27FC236}">
                <a16:creationId xmlns:a16="http://schemas.microsoft.com/office/drawing/2014/main" id="{2043F4B6-A4C1-3748-869F-F434EF08E3FF}"/>
              </a:ext>
            </a:extLst>
          </p:cNvPr>
          <p:cNvSpPr txBox="1"/>
          <p:nvPr/>
        </p:nvSpPr>
        <p:spPr>
          <a:xfrm>
            <a:off x="9600478" y="2545013"/>
            <a:ext cx="2496756" cy="2677656"/>
          </a:xfrm>
          <a:prstGeom prst="rect">
            <a:avLst/>
          </a:prstGeom>
          <a:noFill/>
        </p:spPr>
        <p:txBody>
          <a:bodyPr wrap="square" rtlCol="0">
            <a:spAutoFit/>
          </a:bodyPr>
          <a:lstStyle/>
          <a:p>
            <a:pPr algn="ctr"/>
            <a:r>
              <a:rPr lang="en-US" sz="2800" dirty="0">
                <a:solidFill>
                  <a:srgbClr val="003C71"/>
                </a:solidFill>
                <a:latin typeface="Encode Sans Medium" pitchFamily="2" charset="77"/>
              </a:rPr>
              <a:t>Total Certificates and Degrees Awarded by Community Colleges</a:t>
            </a:r>
          </a:p>
        </p:txBody>
      </p:sp>
      <p:pic>
        <p:nvPicPr>
          <p:cNvPr id="3" name="Picture 2">
            <a:extLst>
              <a:ext uri="{FF2B5EF4-FFF2-40B4-BE49-F238E27FC236}">
                <a16:creationId xmlns:a16="http://schemas.microsoft.com/office/drawing/2014/main" id="{0A38F95E-86CC-B375-332E-79B3413189F3}"/>
              </a:ext>
            </a:extLst>
          </p:cNvPr>
          <p:cNvPicPr>
            <a:picLocks noChangeAspect="1"/>
          </p:cNvPicPr>
          <p:nvPr/>
        </p:nvPicPr>
        <p:blipFill>
          <a:blip r:embed="rId2"/>
          <a:stretch>
            <a:fillRect/>
          </a:stretch>
        </p:blipFill>
        <p:spPr>
          <a:xfrm>
            <a:off x="261331" y="1672205"/>
            <a:ext cx="9038786" cy="4985091"/>
          </a:xfrm>
          <a:prstGeom prst="rect">
            <a:avLst/>
          </a:prstGeom>
        </p:spPr>
      </p:pic>
    </p:spTree>
    <p:extLst>
      <p:ext uri="{BB962C8B-B14F-4D97-AF65-F5344CB8AC3E}">
        <p14:creationId xmlns:p14="http://schemas.microsoft.com/office/powerpoint/2010/main" val="341165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23ff7726a7_0_297"/>
          <p:cNvSpPr/>
          <p:nvPr/>
        </p:nvSpPr>
        <p:spPr>
          <a:xfrm>
            <a:off x="0" y="0"/>
            <a:ext cx="12192000" cy="18654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 name="Google Shape;173;g123ff7726a7_0_297"/>
          <p:cNvSpPr txBox="1"/>
          <p:nvPr/>
        </p:nvSpPr>
        <p:spPr>
          <a:xfrm>
            <a:off x="0" y="163031"/>
            <a:ext cx="12192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Zilla Slab"/>
              <a:buNone/>
            </a:pPr>
            <a:r>
              <a:rPr lang="en-US" sz="4400" b="1" i="0" u="none" strike="noStrike" cap="none" dirty="0">
                <a:solidFill>
                  <a:srgbClr val="FFFFFF"/>
                </a:solidFill>
                <a:latin typeface="Zilla Slab"/>
                <a:ea typeface="Zilla Slab"/>
                <a:cs typeface="Zilla Slab"/>
                <a:sym typeface="Zilla Slab"/>
              </a:rPr>
              <a:t>Texas community colleges are currently </a:t>
            </a:r>
          </a:p>
          <a:p>
            <a:pPr marL="0" marR="0" lvl="0" indent="0" algn="ctr" rtl="0">
              <a:lnSpc>
                <a:spcPct val="100000"/>
              </a:lnSpc>
              <a:spcBef>
                <a:spcPts val="0"/>
              </a:spcBef>
              <a:spcAft>
                <a:spcPts val="0"/>
              </a:spcAft>
              <a:buClr>
                <a:srgbClr val="FFFFFF"/>
              </a:buClr>
              <a:buSzPts val="4400"/>
              <a:buFont typeface="Zilla Slab"/>
              <a:buNone/>
            </a:pPr>
            <a:r>
              <a:rPr lang="en-US" sz="4400" b="1" i="0" u="none" strike="noStrike" cap="none" dirty="0">
                <a:solidFill>
                  <a:srgbClr val="FFFFFF"/>
                </a:solidFill>
                <a:latin typeface="Zilla Slab"/>
                <a:ea typeface="Zilla Slab"/>
                <a:cs typeface="Zilla Slab"/>
                <a:sym typeface="Zilla Slab"/>
              </a:rPr>
              <a:t>funded through 3 main sources of revenue </a:t>
            </a:r>
            <a:endParaRPr sz="4400" b="1" i="0" u="none" strike="noStrike" cap="none" dirty="0">
              <a:solidFill>
                <a:srgbClr val="FFFFFF"/>
              </a:solidFill>
              <a:latin typeface="Zilla Slab"/>
              <a:ea typeface="Zilla Slab"/>
              <a:cs typeface="Zilla Slab"/>
              <a:sym typeface="Zilla Slab"/>
            </a:endParaRPr>
          </a:p>
        </p:txBody>
      </p:sp>
      <p:sp>
        <p:nvSpPr>
          <p:cNvPr id="174" name="Google Shape;174;g123ff7726a7_0_297"/>
          <p:cNvSpPr/>
          <p:nvPr/>
        </p:nvSpPr>
        <p:spPr>
          <a:xfrm rot="10800000">
            <a:off x="5260011" y="1846331"/>
            <a:ext cx="1558800" cy="334800"/>
          </a:xfrm>
          <a:prstGeom prst="triangle">
            <a:avLst>
              <a:gd name="adj" fmla="val 50000"/>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5" name="Google Shape;175;g123ff7726a7_0_297"/>
          <p:cNvSpPr/>
          <p:nvPr/>
        </p:nvSpPr>
        <p:spPr>
          <a:xfrm rot="10800000">
            <a:off x="1380342" y="1846331"/>
            <a:ext cx="1558800" cy="334800"/>
          </a:xfrm>
          <a:prstGeom prst="triangle">
            <a:avLst>
              <a:gd name="adj" fmla="val 50000"/>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6" name="Google Shape;176;g123ff7726a7_0_297"/>
          <p:cNvSpPr/>
          <p:nvPr/>
        </p:nvSpPr>
        <p:spPr>
          <a:xfrm rot="10800000">
            <a:off x="9139680" y="1846331"/>
            <a:ext cx="1558800" cy="334800"/>
          </a:xfrm>
          <a:prstGeom prst="triangle">
            <a:avLst>
              <a:gd name="adj" fmla="val 50000"/>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7" name="Google Shape;177;g123ff7726a7_0_297"/>
          <p:cNvPicPr preferRelativeResize="0"/>
          <p:nvPr/>
        </p:nvPicPr>
        <p:blipFill rotWithShape="1">
          <a:blip r:embed="rId3">
            <a:alphaModFix/>
          </a:blip>
          <a:srcRect l="32316" t="31363" r="31608" b="31567"/>
          <a:stretch/>
        </p:blipFill>
        <p:spPr>
          <a:xfrm>
            <a:off x="602235" y="2882200"/>
            <a:ext cx="1791018" cy="1840368"/>
          </a:xfrm>
          <a:prstGeom prst="rect">
            <a:avLst/>
          </a:prstGeom>
          <a:noFill/>
          <a:ln>
            <a:noFill/>
          </a:ln>
        </p:spPr>
      </p:pic>
      <p:pic>
        <p:nvPicPr>
          <p:cNvPr id="178" name="Google Shape;178;g123ff7726a7_0_297" descr="Arrow: Counter-clockwise curve with solid fill"/>
          <p:cNvPicPr preferRelativeResize="0"/>
          <p:nvPr/>
        </p:nvPicPr>
        <p:blipFill rotWithShape="1">
          <a:blip r:embed="rId4">
            <a:alphaModFix/>
          </a:blip>
          <a:srcRect/>
          <a:stretch/>
        </p:blipFill>
        <p:spPr>
          <a:xfrm rot="4933339">
            <a:off x="2255889" y="3127619"/>
            <a:ext cx="686317" cy="686317"/>
          </a:xfrm>
          <a:prstGeom prst="rect">
            <a:avLst/>
          </a:prstGeom>
          <a:noFill/>
          <a:ln>
            <a:noFill/>
          </a:ln>
        </p:spPr>
      </p:pic>
      <p:pic>
        <p:nvPicPr>
          <p:cNvPr id="179" name="Google Shape;179;g123ff7726a7_0_297" descr="Arrow: Counter-clockwise curve with solid fill"/>
          <p:cNvPicPr preferRelativeResize="0"/>
          <p:nvPr/>
        </p:nvPicPr>
        <p:blipFill rotWithShape="1">
          <a:blip r:embed="rId4">
            <a:alphaModFix/>
          </a:blip>
          <a:srcRect/>
          <a:stretch/>
        </p:blipFill>
        <p:spPr>
          <a:xfrm rot="4989489" flipH="1">
            <a:off x="2407590" y="3688429"/>
            <a:ext cx="582604" cy="545753"/>
          </a:xfrm>
          <a:prstGeom prst="rect">
            <a:avLst/>
          </a:prstGeom>
          <a:noFill/>
          <a:ln>
            <a:noFill/>
          </a:ln>
        </p:spPr>
      </p:pic>
      <p:pic>
        <p:nvPicPr>
          <p:cNvPr id="180" name="Google Shape;180;g123ff7726a7_0_297" descr="Dollar with solid fill"/>
          <p:cNvPicPr preferRelativeResize="0"/>
          <p:nvPr/>
        </p:nvPicPr>
        <p:blipFill rotWithShape="1">
          <a:blip r:embed="rId5">
            <a:alphaModFix/>
          </a:blip>
          <a:srcRect/>
          <a:stretch/>
        </p:blipFill>
        <p:spPr>
          <a:xfrm>
            <a:off x="2882592" y="2756113"/>
            <a:ext cx="566449" cy="566449"/>
          </a:xfrm>
          <a:prstGeom prst="rect">
            <a:avLst/>
          </a:prstGeom>
          <a:noFill/>
          <a:ln>
            <a:noFill/>
          </a:ln>
        </p:spPr>
      </p:pic>
      <p:pic>
        <p:nvPicPr>
          <p:cNvPr id="181" name="Google Shape;181;g123ff7726a7_0_297" descr="Coins with solid fill"/>
          <p:cNvPicPr preferRelativeResize="0"/>
          <p:nvPr/>
        </p:nvPicPr>
        <p:blipFill rotWithShape="1">
          <a:blip r:embed="rId6">
            <a:alphaModFix/>
          </a:blip>
          <a:srcRect/>
          <a:stretch/>
        </p:blipFill>
        <p:spPr>
          <a:xfrm>
            <a:off x="3127305" y="3889895"/>
            <a:ext cx="643471" cy="643471"/>
          </a:xfrm>
          <a:prstGeom prst="rect">
            <a:avLst/>
          </a:prstGeom>
          <a:noFill/>
          <a:ln>
            <a:noFill/>
          </a:ln>
        </p:spPr>
      </p:pic>
      <p:sp>
        <p:nvSpPr>
          <p:cNvPr id="182" name="Google Shape;182;g123ff7726a7_0_297"/>
          <p:cNvSpPr/>
          <p:nvPr/>
        </p:nvSpPr>
        <p:spPr>
          <a:xfrm>
            <a:off x="602235" y="5140810"/>
            <a:ext cx="3485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C3C6E"/>
              </a:buClr>
              <a:buSzPts val="2400"/>
              <a:buFont typeface="Encode Sans"/>
              <a:buNone/>
            </a:pPr>
            <a:r>
              <a:rPr lang="en-US" sz="2400" b="1" i="0" u="none" strike="noStrike" cap="none">
                <a:solidFill>
                  <a:srgbClr val="1C3C6E"/>
                </a:solidFill>
                <a:latin typeface="Encode Sans"/>
                <a:ea typeface="Encode Sans"/>
                <a:cs typeface="Encode Sans"/>
                <a:sym typeface="Encode Sans"/>
              </a:rPr>
              <a:t>State Appropriations</a:t>
            </a:r>
            <a:r>
              <a:rPr lang="en-US" sz="2400" b="0" i="0" u="none" strike="noStrike" cap="none">
                <a:solidFill>
                  <a:srgbClr val="1C3C6E"/>
                </a:solidFill>
                <a:latin typeface="Encode Sans Light"/>
                <a:ea typeface="Encode Sans Light"/>
                <a:cs typeface="Encode Sans Light"/>
                <a:sym typeface="Encode Sans Light"/>
              </a:rPr>
              <a:t> </a:t>
            </a:r>
            <a:endParaRPr/>
          </a:p>
        </p:txBody>
      </p:sp>
      <p:pic>
        <p:nvPicPr>
          <p:cNvPr id="183" name="Google Shape;183;g123ff7726a7_0_297" descr="Home with solid fill"/>
          <p:cNvPicPr preferRelativeResize="0"/>
          <p:nvPr/>
        </p:nvPicPr>
        <p:blipFill rotWithShape="1">
          <a:blip r:embed="rId7">
            <a:alphaModFix/>
          </a:blip>
          <a:srcRect/>
          <a:stretch/>
        </p:blipFill>
        <p:spPr>
          <a:xfrm>
            <a:off x="4958493" y="2764278"/>
            <a:ext cx="1791019" cy="1791019"/>
          </a:xfrm>
          <a:prstGeom prst="rect">
            <a:avLst/>
          </a:prstGeom>
          <a:noFill/>
          <a:ln>
            <a:noFill/>
          </a:ln>
        </p:spPr>
      </p:pic>
      <p:pic>
        <p:nvPicPr>
          <p:cNvPr id="184" name="Google Shape;184;g123ff7726a7_0_297" descr="Tax with solid fill"/>
          <p:cNvPicPr preferRelativeResize="0"/>
          <p:nvPr/>
        </p:nvPicPr>
        <p:blipFill rotWithShape="1">
          <a:blip r:embed="rId8">
            <a:alphaModFix/>
          </a:blip>
          <a:srcRect/>
          <a:stretch/>
        </p:blipFill>
        <p:spPr>
          <a:xfrm>
            <a:off x="6579852" y="3610915"/>
            <a:ext cx="922451" cy="922451"/>
          </a:xfrm>
          <a:prstGeom prst="rect">
            <a:avLst/>
          </a:prstGeom>
          <a:noFill/>
          <a:ln>
            <a:noFill/>
          </a:ln>
        </p:spPr>
      </p:pic>
      <p:sp>
        <p:nvSpPr>
          <p:cNvPr id="185" name="Google Shape;185;g123ff7726a7_0_297"/>
          <p:cNvSpPr/>
          <p:nvPr/>
        </p:nvSpPr>
        <p:spPr>
          <a:xfrm>
            <a:off x="4707096" y="5140810"/>
            <a:ext cx="3485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C3C6E"/>
              </a:buClr>
              <a:buSzPts val="2400"/>
              <a:buFont typeface="Encode Sans"/>
              <a:buNone/>
            </a:pPr>
            <a:r>
              <a:rPr lang="en-US" sz="2400" b="1" i="0" u="none" strike="noStrike" cap="none">
                <a:solidFill>
                  <a:srgbClr val="1C3C6E"/>
                </a:solidFill>
                <a:latin typeface="Encode Sans"/>
                <a:ea typeface="Encode Sans"/>
                <a:cs typeface="Encode Sans"/>
                <a:sym typeface="Encode Sans"/>
              </a:rPr>
              <a:t>Local Property Taxes</a:t>
            </a:r>
            <a:endParaRPr sz="2400" b="0" i="0" u="none" strike="noStrike" cap="none">
              <a:solidFill>
                <a:srgbClr val="1C3C6E"/>
              </a:solidFill>
              <a:latin typeface="Encode Sans Light"/>
              <a:ea typeface="Encode Sans Light"/>
              <a:cs typeface="Encode Sans Light"/>
              <a:sym typeface="Encode Sans Light"/>
            </a:endParaRPr>
          </a:p>
        </p:txBody>
      </p:sp>
      <p:sp>
        <p:nvSpPr>
          <p:cNvPr id="186" name="Google Shape;186;g123ff7726a7_0_297"/>
          <p:cNvSpPr/>
          <p:nvPr/>
        </p:nvSpPr>
        <p:spPr>
          <a:xfrm>
            <a:off x="8889038" y="5140809"/>
            <a:ext cx="3039728"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C3C6E"/>
              </a:buClr>
              <a:buSzPts val="2400"/>
              <a:buFont typeface="Encode Sans"/>
              <a:buNone/>
            </a:pPr>
            <a:r>
              <a:rPr lang="en-US" sz="2400" b="1" i="0" u="none" strike="noStrike" cap="none" dirty="0">
                <a:solidFill>
                  <a:srgbClr val="1C3C6E"/>
                </a:solidFill>
                <a:latin typeface="Encode Sans"/>
                <a:ea typeface="Encode Sans"/>
                <a:cs typeface="Encode Sans"/>
                <a:sym typeface="Encode Sans"/>
              </a:rPr>
              <a:t>Tuition &amp; Fees</a:t>
            </a:r>
            <a:endParaRPr sz="2400" b="0" i="0" u="none" strike="noStrike" cap="none" dirty="0">
              <a:solidFill>
                <a:srgbClr val="1C3C6E"/>
              </a:solidFill>
              <a:latin typeface="Encode Sans Light"/>
              <a:ea typeface="Encode Sans Light"/>
              <a:cs typeface="Encode Sans Light"/>
              <a:sym typeface="Encode Sans Light"/>
            </a:endParaRPr>
          </a:p>
        </p:txBody>
      </p:sp>
      <p:pic>
        <p:nvPicPr>
          <p:cNvPr id="187" name="Google Shape;187;g123ff7726a7_0_297" descr="Schoolhouse outline"/>
          <p:cNvPicPr preferRelativeResize="0"/>
          <p:nvPr/>
        </p:nvPicPr>
        <p:blipFill rotWithShape="1">
          <a:blip r:embed="rId9">
            <a:alphaModFix/>
          </a:blip>
          <a:srcRect/>
          <a:stretch/>
        </p:blipFill>
        <p:spPr>
          <a:xfrm>
            <a:off x="9954680" y="2882199"/>
            <a:ext cx="1840369" cy="1840369"/>
          </a:xfrm>
          <a:prstGeom prst="rect">
            <a:avLst/>
          </a:prstGeom>
          <a:noFill/>
          <a:ln>
            <a:noFill/>
          </a:ln>
        </p:spPr>
      </p:pic>
      <p:pic>
        <p:nvPicPr>
          <p:cNvPr id="188" name="Google Shape;188;g123ff7726a7_0_297" descr="Classroom outline"/>
          <p:cNvPicPr preferRelativeResize="0"/>
          <p:nvPr/>
        </p:nvPicPr>
        <p:blipFill rotWithShape="1">
          <a:blip r:embed="rId10">
            <a:alphaModFix/>
          </a:blip>
          <a:srcRect/>
          <a:stretch/>
        </p:blipFill>
        <p:spPr>
          <a:xfrm>
            <a:off x="8889038" y="3479952"/>
            <a:ext cx="1123902" cy="1123902"/>
          </a:xfrm>
          <a:prstGeom prst="rect">
            <a:avLst/>
          </a:prstGeom>
          <a:noFill/>
          <a:ln>
            <a:noFill/>
          </a:ln>
        </p:spPr>
      </p:pic>
      <p:sp>
        <p:nvSpPr>
          <p:cNvPr id="189" name="Google Shape;189;g123ff7726a7_0_29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90" name="Google Shape;190;g123ff7726a7_0_297"/>
          <p:cNvPicPr preferRelativeResize="0"/>
          <p:nvPr/>
        </p:nvPicPr>
        <p:blipFill rotWithShape="1">
          <a:blip r:embed="rId11">
            <a:alphaModFix/>
          </a:blip>
          <a:srcRect/>
          <a:stretch/>
        </p:blipFill>
        <p:spPr>
          <a:xfrm>
            <a:off x="9735961" y="6292375"/>
            <a:ext cx="1812571" cy="439271"/>
          </a:xfrm>
          <a:prstGeom prst="rect">
            <a:avLst/>
          </a:prstGeom>
          <a:noFill/>
          <a:ln>
            <a:noFill/>
          </a:ln>
        </p:spPr>
      </p:pic>
      <p:cxnSp>
        <p:nvCxnSpPr>
          <p:cNvPr id="191" name="Google Shape;191;g123ff7726a7_0_29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g123ff7726a7_0_29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Zilla Slab"/>
                <a:ea typeface="Zilla Slab"/>
                <a:cs typeface="Zilla Slab"/>
                <a:sym typeface="Zilla Slab"/>
              </a:rPr>
              <a:t>tacc.org</a:t>
            </a:r>
            <a:endParaRPr sz="3200" b="1">
              <a:solidFill>
                <a:schemeClr val="lt1"/>
              </a:solidFill>
              <a:latin typeface="Zilla Slab"/>
              <a:ea typeface="Zilla Slab"/>
              <a:cs typeface="Zilla Slab"/>
              <a:sym typeface="Zilla Slab"/>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23ff7726a7_0_335"/>
          <p:cNvSpPr/>
          <p:nvPr/>
        </p:nvSpPr>
        <p:spPr>
          <a:xfrm>
            <a:off x="0" y="-12356"/>
            <a:ext cx="12192000" cy="1039557"/>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3" name="Google Shape;213;g123ff7726a7_0_335"/>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4" name="Google Shape;214;g123ff7726a7_0_335"/>
          <p:cNvSpPr/>
          <p:nvPr/>
        </p:nvSpPr>
        <p:spPr>
          <a:xfrm>
            <a:off x="11561595" y="-1"/>
            <a:ext cx="643500" cy="68580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5" name="Google Shape;215;g123ff7726a7_0_335"/>
          <p:cNvSpPr/>
          <p:nvPr/>
        </p:nvSpPr>
        <p:spPr>
          <a:xfrm>
            <a:off x="0" y="-1"/>
            <a:ext cx="643500" cy="68580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16" name="Google Shape;216;g123ff7726a7_0_335"/>
          <p:cNvPicPr preferRelativeResize="0"/>
          <p:nvPr/>
        </p:nvPicPr>
        <p:blipFill rotWithShape="1">
          <a:blip r:embed="rId3">
            <a:alphaModFix/>
          </a:blip>
          <a:srcRect/>
          <a:stretch/>
        </p:blipFill>
        <p:spPr>
          <a:xfrm>
            <a:off x="9735961" y="6292375"/>
            <a:ext cx="1812571" cy="439271"/>
          </a:xfrm>
          <a:prstGeom prst="rect">
            <a:avLst/>
          </a:prstGeom>
          <a:noFill/>
          <a:ln>
            <a:noFill/>
          </a:ln>
        </p:spPr>
      </p:pic>
      <p:sp>
        <p:nvSpPr>
          <p:cNvPr id="217" name="Google Shape;217;g123ff7726a7_0_335"/>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Zilla Slab"/>
                <a:ea typeface="Zilla Slab"/>
                <a:cs typeface="Zilla Slab"/>
                <a:sym typeface="Zilla Slab"/>
              </a:rPr>
              <a:t>tacc.org</a:t>
            </a:r>
            <a:endParaRPr sz="3200" b="1">
              <a:solidFill>
                <a:schemeClr val="lt1"/>
              </a:solidFill>
              <a:latin typeface="Zilla Slab"/>
              <a:ea typeface="Zilla Slab"/>
              <a:cs typeface="Zilla Slab"/>
              <a:sym typeface="Zilla Slab"/>
            </a:endParaRPr>
          </a:p>
        </p:txBody>
      </p:sp>
      <p:cxnSp>
        <p:nvCxnSpPr>
          <p:cNvPr id="218" name="Google Shape;218;g123ff7726a7_0_335"/>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
        <p:nvSpPr>
          <p:cNvPr id="2" name="Google Shape;173;g123ff7726a7_0_297">
            <a:extLst>
              <a:ext uri="{FF2B5EF4-FFF2-40B4-BE49-F238E27FC236}">
                <a16:creationId xmlns:a16="http://schemas.microsoft.com/office/drawing/2014/main" id="{DB7A2F21-74E2-FEF9-B2BC-E70C3E69D71F}"/>
              </a:ext>
            </a:extLst>
          </p:cNvPr>
          <p:cNvSpPr txBox="1"/>
          <p:nvPr/>
        </p:nvSpPr>
        <p:spPr>
          <a:xfrm>
            <a:off x="0" y="180456"/>
            <a:ext cx="12192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Zilla Slab"/>
              <a:buNone/>
            </a:pPr>
            <a:r>
              <a:rPr lang="en-US" sz="3600" b="1" i="0" u="none" strike="noStrike" cap="none" dirty="0">
                <a:solidFill>
                  <a:srgbClr val="FFFFFF"/>
                </a:solidFill>
                <a:latin typeface="Zilla Slab"/>
                <a:ea typeface="Zilla Slab"/>
                <a:cs typeface="Zilla Slab"/>
                <a:sym typeface="Zilla Slab"/>
              </a:rPr>
              <a:t>Funding streams have significantly changed </a:t>
            </a:r>
            <a:endParaRPr sz="3600" b="1" i="0" u="none" strike="noStrike" cap="none" dirty="0">
              <a:solidFill>
                <a:srgbClr val="FFFFFF"/>
              </a:solidFill>
              <a:latin typeface="Zilla Slab"/>
              <a:ea typeface="Zilla Slab"/>
              <a:cs typeface="Zilla Slab"/>
              <a:sym typeface="Zilla Slab"/>
            </a:endParaRPr>
          </a:p>
        </p:txBody>
      </p:sp>
      <p:pic>
        <p:nvPicPr>
          <p:cNvPr id="9" name="Picture 8">
            <a:extLst>
              <a:ext uri="{FF2B5EF4-FFF2-40B4-BE49-F238E27FC236}">
                <a16:creationId xmlns:a16="http://schemas.microsoft.com/office/drawing/2014/main" id="{8A5C3804-51A2-294B-B756-198C04142A25}"/>
              </a:ext>
            </a:extLst>
          </p:cNvPr>
          <p:cNvPicPr>
            <a:picLocks noChangeAspect="1"/>
          </p:cNvPicPr>
          <p:nvPr/>
        </p:nvPicPr>
        <p:blipFill>
          <a:blip r:embed="rId4"/>
          <a:stretch>
            <a:fillRect/>
          </a:stretch>
        </p:blipFill>
        <p:spPr>
          <a:xfrm>
            <a:off x="808713" y="1119683"/>
            <a:ext cx="10574574" cy="49724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123ff7726a7_0_378"/>
          <p:cNvPicPr preferRelativeResize="0"/>
          <p:nvPr/>
        </p:nvPicPr>
        <p:blipFill rotWithShape="1">
          <a:blip r:embed="rId3">
            <a:alphaModFix/>
          </a:blip>
          <a:srcRect r="7166" b="17675"/>
          <a:stretch/>
        </p:blipFill>
        <p:spPr>
          <a:xfrm>
            <a:off x="123568" y="268700"/>
            <a:ext cx="5772204" cy="6241430"/>
          </a:xfrm>
          <a:prstGeom prst="rect">
            <a:avLst/>
          </a:prstGeom>
          <a:noFill/>
          <a:ln>
            <a:noFill/>
          </a:ln>
        </p:spPr>
      </p:pic>
      <p:sp>
        <p:nvSpPr>
          <p:cNvPr id="258" name="Google Shape;258;g123ff7726a7_0_378"/>
          <p:cNvSpPr/>
          <p:nvPr/>
        </p:nvSpPr>
        <p:spPr>
          <a:xfrm>
            <a:off x="5991505" y="-1"/>
            <a:ext cx="104400" cy="68580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9" name="Google Shape;259;g123ff7726a7_0_378"/>
          <p:cNvSpPr/>
          <p:nvPr/>
        </p:nvSpPr>
        <p:spPr>
          <a:xfrm>
            <a:off x="6095999" y="160087"/>
            <a:ext cx="6096000" cy="802005"/>
          </a:xfrm>
          <a:custGeom>
            <a:avLst/>
            <a:gdLst/>
            <a:ahLst/>
            <a:cxnLst/>
            <a:rect l="l" t="t" r="r" b="b"/>
            <a:pathLst>
              <a:path w="12192000" h="802005" extrusionOk="0">
                <a:moveTo>
                  <a:pt x="12192000" y="0"/>
                </a:moveTo>
                <a:lnTo>
                  <a:pt x="0" y="0"/>
                </a:lnTo>
                <a:lnTo>
                  <a:pt x="0" y="801664"/>
                </a:lnTo>
                <a:lnTo>
                  <a:pt x="12192000" y="801664"/>
                </a:lnTo>
                <a:lnTo>
                  <a:pt x="12192000" y="0"/>
                </a:lnTo>
                <a:close/>
              </a:path>
            </a:pathLst>
          </a:custGeom>
          <a:solidFill>
            <a:srgbClr val="003C71">
              <a:alpha val="14120"/>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g123ff7726a7_0_378"/>
          <p:cNvSpPr/>
          <p:nvPr/>
        </p:nvSpPr>
        <p:spPr>
          <a:xfrm>
            <a:off x="6095998" y="268701"/>
            <a:ext cx="6096000" cy="584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C71"/>
              </a:buClr>
              <a:buSzPts val="3200"/>
              <a:buFont typeface="Zilla Slab"/>
              <a:buNone/>
              <a:tabLst/>
              <a:defRPr/>
            </a:pPr>
            <a:r>
              <a:rPr kumimoji="0" lang="en-US" sz="3200" b="1" i="0" u="none" strike="noStrike" kern="0" cap="none" spc="0" normalizeH="0" baseline="0" noProof="0" dirty="0">
                <a:ln>
                  <a:noFill/>
                </a:ln>
                <a:solidFill>
                  <a:srgbClr val="003C71"/>
                </a:solidFill>
                <a:effectLst/>
                <a:uLnTx/>
                <a:uFillTx/>
                <a:latin typeface="Zilla Slab"/>
                <a:ea typeface="Zilla Slab"/>
                <a:cs typeface="Zilla Slab"/>
                <a:sym typeface="Zilla Slab"/>
              </a:rPr>
              <a:t>87 (R) – SB 1230</a:t>
            </a:r>
            <a:endParaRPr kumimoji="0" sz="3200" b="0" i="0" u="none" strike="noStrike" kern="0" cap="none" spc="0" normalizeH="0" baseline="0" noProof="0" dirty="0">
              <a:ln>
                <a:noFill/>
              </a:ln>
              <a:solidFill>
                <a:srgbClr val="003C71"/>
              </a:solidFill>
              <a:effectLst/>
              <a:uLnTx/>
              <a:uFillTx/>
              <a:latin typeface="Zilla Slab"/>
              <a:ea typeface="Zilla Slab"/>
              <a:cs typeface="Zilla Slab"/>
              <a:sym typeface="Zilla Slab"/>
            </a:endParaRPr>
          </a:p>
        </p:txBody>
      </p:sp>
      <p:sp>
        <p:nvSpPr>
          <p:cNvPr id="261" name="Google Shape;261;g123ff7726a7_0_378"/>
          <p:cNvSpPr/>
          <p:nvPr/>
        </p:nvSpPr>
        <p:spPr>
          <a:xfrm>
            <a:off x="6095998" y="1342648"/>
            <a:ext cx="6096000" cy="708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C71"/>
              </a:buClr>
              <a:buSzPts val="2000"/>
              <a:buFont typeface="Zilla Slab"/>
              <a:buNone/>
              <a:tabLst/>
              <a:defRPr/>
            </a:pPr>
            <a:r>
              <a:rPr kumimoji="0" lang="en-US" sz="2000" b="1" i="0" u="none" strike="noStrike" kern="0" cap="none" spc="0" normalizeH="0" baseline="0" noProof="0" dirty="0">
                <a:ln>
                  <a:noFill/>
                </a:ln>
                <a:solidFill>
                  <a:srgbClr val="003C71"/>
                </a:solidFill>
                <a:effectLst/>
                <a:uLnTx/>
                <a:uFillTx/>
                <a:latin typeface="Zilla Slab"/>
                <a:ea typeface="Zilla Slab"/>
                <a:cs typeface="Zilla Slab"/>
                <a:sym typeface="Zilla Slab"/>
              </a:rPr>
              <a:t>Relating to establishing the </a:t>
            </a:r>
          </a:p>
          <a:p>
            <a:pPr marL="0" marR="0" lvl="0" indent="0" algn="ctr" defTabSz="914400" rtl="0" eaLnBrk="1" fontAlgn="auto" latinLnBrk="0" hangingPunct="1">
              <a:lnSpc>
                <a:spcPct val="100000"/>
              </a:lnSpc>
              <a:spcBef>
                <a:spcPts val="0"/>
              </a:spcBef>
              <a:spcAft>
                <a:spcPts val="0"/>
              </a:spcAft>
              <a:buClr>
                <a:srgbClr val="003C71"/>
              </a:buClr>
              <a:buSzPts val="2000"/>
              <a:buFont typeface="Zilla Slab"/>
              <a:buNone/>
              <a:tabLst/>
              <a:defRPr/>
            </a:pPr>
            <a:r>
              <a:rPr kumimoji="0" lang="en-US" sz="2000" b="1" i="0" u="none" strike="noStrike" kern="0" cap="none" spc="0" normalizeH="0" baseline="0" noProof="0" dirty="0">
                <a:ln>
                  <a:noFill/>
                </a:ln>
                <a:solidFill>
                  <a:srgbClr val="003C71"/>
                </a:solidFill>
                <a:effectLst/>
                <a:uLnTx/>
                <a:uFillTx/>
                <a:latin typeface="Zilla Slab"/>
                <a:ea typeface="Zilla Slab"/>
                <a:cs typeface="Zilla Slab"/>
                <a:sym typeface="Zilla Slab"/>
              </a:rPr>
              <a:t>Texas Commission on Community College Finance</a:t>
            </a:r>
            <a:endParaRPr kumimoji="0" sz="2000" b="0" i="0" u="none" strike="noStrike" kern="0" cap="none" spc="0" normalizeH="0" baseline="0" noProof="0" dirty="0">
              <a:ln>
                <a:noFill/>
              </a:ln>
              <a:solidFill>
                <a:srgbClr val="003C71"/>
              </a:solidFill>
              <a:effectLst/>
              <a:uLnTx/>
              <a:uFillTx/>
              <a:latin typeface="Zilla Slab"/>
              <a:ea typeface="Zilla Slab"/>
              <a:cs typeface="Zilla Slab"/>
              <a:sym typeface="Zilla Slab"/>
            </a:endParaRPr>
          </a:p>
        </p:txBody>
      </p:sp>
      <p:sp>
        <p:nvSpPr>
          <p:cNvPr id="262" name="Google Shape;262;g123ff7726a7_0_378"/>
          <p:cNvSpPr/>
          <p:nvPr/>
        </p:nvSpPr>
        <p:spPr>
          <a:xfrm>
            <a:off x="6095998" y="2406163"/>
            <a:ext cx="6096000" cy="5847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C71"/>
              </a:buClr>
              <a:buSzPts val="3200"/>
              <a:buFont typeface="Zilla Slab"/>
              <a:buNone/>
              <a:tabLst/>
              <a:defRPr/>
            </a:pPr>
            <a:r>
              <a:rPr kumimoji="0" lang="en-US" sz="3200" b="1" i="0" u="none" strike="noStrike" kern="0" cap="none" spc="0" normalizeH="0" baseline="0" noProof="0" dirty="0">
                <a:ln>
                  <a:noFill/>
                </a:ln>
                <a:solidFill>
                  <a:srgbClr val="003C71"/>
                </a:solidFill>
                <a:effectLst/>
                <a:uLnTx/>
                <a:uFillTx/>
                <a:latin typeface="Zilla Slab"/>
                <a:ea typeface="Zilla Slab"/>
                <a:cs typeface="Zilla Slab"/>
                <a:sym typeface="Zilla Slab"/>
              </a:rPr>
              <a:t>Passage: May 7, 2021</a:t>
            </a:r>
            <a:endParaRPr kumimoji="0" sz="3200" b="0" i="0" u="none" strike="noStrike" kern="0" cap="none" spc="0" normalizeH="0" baseline="0" noProof="0" dirty="0">
              <a:ln>
                <a:noFill/>
              </a:ln>
              <a:solidFill>
                <a:srgbClr val="003C71"/>
              </a:solidFill>
              <a:effectLst/>
              <a:uLnTx/>
              <a:uFillTx/>
              <a:latin typeface="Zilla Slab"/>
              <a:ea typeface="Zilla Slab"/>
              <a:cs typeface="Zilla Slab"/>
              <a:sym typeface="Zilla Slab"/>
            </a:endParaRPr>
          </a:p>
        </p:txBody>
      </p:sp>
      <p:sp>
        <p:nvSpPr>
          <p:cNvPr id="263" name="Google Shape;263;g123ff7726a7_0_378"/>
          <p:cNvSpPr/>
          <p:nvPr/>
        </p:nvSpPr>
        <p:spPr>
          <a:xfrm>
            <a:off x="6539202" y="3395084"/>
            <a:ext cx="5209500" cy="20972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3C71"/>
              </a:buClr>
              <a:buSzPts val="1600"/>
              <a:buFont typeface="Encode Sans SemiBold"/>
              <a:buNone/>
              <a:tabLst/>
              <a:defRPr/>
            </a:pPr>
            <a:r>
              <a:rPr kumimoji="0" lang="en-US" sz="1600" b="1" i="0" u="none" strike="noStrike" kern="0" cap="none" spc="0" normalizeH="0" baseline="0" noProof="0" dirty="0">
                <a:ln>
                  <a:noFill/>
                </a:ln>
                <a:solidFill>
                  <a:srgbClr val="003C71"/>
                </a:solidFill>
                <a:effectLst/>
                <a:uLnTx/>
                <a:uFillTx/>
                <a:latin typeface="Encode Sans SemiBold"/>
                <a:ea typeface="Encode Sans SemiBold"/>
                <a:cs typeface="Encode Sans SemiBold"/>
                <a:sym typeface="Encode Sans SemiBold"/>
              </a:rPr>
              <a:t>Commission </a:t>
            </a:r>
            <a:r>
              <a:rPr lang="en-US" sz="1600" b="1" kern="0" dirty="0">
                <a:solidFill>
                  <a:srgbClr val="003C71"/>
                </a:solidFill>
                <a:latin typeface="Encode Sans SemiBold"/>
                <a:ea typeface="Encode Sans SemiBold"/>
                <a:cs typeface="Encode Sans SemiBold"/>
                <a:sym typeface="Encode Sans SemiBold"/>
              </a:rPr>
              <a:t>goal</a:t>
            </a:r>
            <a:r>
              <a:rPr kumimoji="0" lang="en-US" sz="1600" b="1" i="0" u="none" strike="noStrike" kern="0" cap="none" spc="0" normalizeH="0" baseline="0" noProof="0" dirty="0">
                <a:ln>
                  <a:noFill/>
                </a:ln>
                <a:solidFill>
                  <a:srgbClr val="003C71"/>
                </a:solidFill>
                <a:effectLst/>
                <a:uLnTx/>
                <a:uFillTx/>
                <a:latin typeface="Encode Sans SemiBold"/>
                <a:ea typeface="Encode Sans SemiBold"/>
                <a:cs typeface="Encode Sans SemiBold"/>
                <a:sym typeface="Encode Sans SemiBold"/>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rtl="0">
              <a:lnSpc>
                <a:spcPct val="107000"/>
              </a:lnSpc>
              <a:spcBef>
                <a:spcPts val="0"/>
              </a:spcBef>
              <a:spcAft>
                <a:spcPts val="0"/>
              </a:spcAft>
              <a:buClr>
                <a:srgbClr val="003C71"/>
              </a:buClr>
              <a:buSzPts val="1600"/>
              <a:buFont typeface="Encode Sans"/>
              <a:buNone/>
            </a:pPr>
            <a:endParaRPr lang="en-US" sz="1600" b="0" i="0" u="none" strike="noStrike" cap="none" dirty="0">
              <a:solidFill>
                <a:srgbClr val="003C71"/>
              </a:solidFill>
              <a:latin typeface="Encode Sans Light"/>
              <a:ea typeface="Encode Sans Light"/>
              <a:cs typeface="Encode Sans Light"/>
              <a:sym typeface="Encode Sans Light"/>
            </a:endParaRPr>
          </a:p>
          <a:p>
            <a:pPr marL="0" marR="0" lvl="0" indent="0" algn="l" rtl="0">
              <a:lnSpc>
                <a:spcPct val="107000"/>
              </a:lnSpc>
              <a:spcBef>
                <a:spcPts val="0"/>
              </a:spcBef>
              <a:spcAft>
                <a:spcPts val="0"/>
              </a:spcAft>
              <a:buClr>
                <a:srgbClr val="003C71"/>
              </a:buClr>
              <a:buSzPts val="1600"/>
              <a:buFont typeface="Encode Sans"/>
              <a:buNone/>
            </a:pPr>
            <a:r>
              <a:rPr lang="en-US" sz="1600" b="0" i="0" u="none" strike="noStrike" cap="none" dirty="0">
                <a:solidFill>
                  <a:srgbClr val="003C71"/>
                </a:solidFill>
                <a:latin typeface="Encode Sans Light"/>
                <a:ea typeface="Encode Sans Light"/>
                <a:cs typeface="Encode Sans Light"/>
                <a:sym typeface="Encode Sans Light"/>
              </a:rPr>
              <a:t>The commission shall make recommendations for consideration by the 88th Texas Legislature for establishing a state funding formula and funding levels sufficient for sustaining viable community college education and training offerings throughout the state.  </a:t>
            </a:r>
            <a:endParaRPr lang="en-US" sz="1200" dirty="0"/>
          </a:p>
        </p:txBody>
      </p:sp>
      <p:sp>
        <p:nvSpPr>
          <p:cNvPr id="264" name="Google Shape;264;g123ff7726a7_0_378"/>
          <p:cNvSpPr/>
          <p:nvPr/>
        </p:nvSpPr>
        <p:spPr>
          <a:xfrm>
            <a:off x="0" y="6150113"/>
            <a:ext cx="12192000" cy="7080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5" name="Google Shape;265;g123ff7726a7_0_378"/>
          <p:cNvPicPr preferRelativeResize="0"/>
          <p:nvPr/>
        </p:nvPicPr>
        <p:blipFill rotWithShape="1">
          <a:blip r:embed="rId4">
            <a:alphaModFix/>
          </a:blip>
          <a:srcRect/>
          <a:stretch/>
        </p:blipFill>
        <p:spPr>
          <a:xfrm>
            <a:off x="9735961" y="6292375"/>
            <a:ext cx="1812571" cy="439271"/>
          </a:xfrm>
          <a:prstGeom prst="rect">
            <a:avLst/>
          </a:prstGeom>
          <a:noFill/>
          <a:ln>
            <a:noFill/>
          </a:ln>
        </p:spPr>
      </p:pic>
      <p:sp>
        <p:nvSpPr>
          <p:cNvPr id="266" name="Google Shape;266;g123ff7726a7_0_378"/>
          <p:cNvSpPr/>
          <p:nvPr/>
        </p:nvSpPr>
        <p:spPr>
          <a:xfrm>
            <a:off x="0" y="1"/>
            <a:ext cx="12192000" cy="191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7" name="Google Shape;267;g123ff7726a7_0_378"/>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Zilla Slab"/>
                <a:ea typeface="Zilla Slab"/>
                <a:cs typeface="Zilla Slab"/>
                <a:sym typeface="Zilla Slab"/>
              </a:rPr>
              <a:t>tacc.org</a:t>
            </a:r>
            <a:endParaRPr kumimoji="0" sz="3200"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cxnSp>
        <p:nvCxnSpPr>
          <p:cNvPr id="268" name="Google Shape;268;g123ff7726a7_0_378"/>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23ff7726a7_0_404"/>
          <p:cNvSpPr/>
          <p:nvPr/>
        </p:nvSpPr>
        <p:spPr>
          <a:xfrm>
            <a:off x="401842" y="950502"/>
            <a:ext cx="1818600" cy="349500"/>
          </a:xfrm>
          <a:prstGeom prst="rect">
            <a:avLst/>
          </a:prstGeom>
          <a:solidFill>
            <a:srgbClr val="B9D3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7" name="Google Shape;287;g123ff7726a7_0_404"/>
          <p:cNvSpPr/>
          <p:nvPr/>
        </p:nvSpPr>
        <p:spPr>
          <a:xfrm>
            <a:off x="0" y="1"/>
            <a:ext cx="12192000" cy="8946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8" name="Google Shape;288;g123ff7726a7_0_404"/>
          <p:cNvSpPr txBox="1"/>
          <p:nvPr/>
        </p:nvSpPr>
        <p:spPr>
          <a:xfrm>
            <a:off x="0" y="109860"/>
            <a:ext cx="1219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Zilla Slab"/>
              <a:buNone/>
            </a:pPr>
            <a:r>
              <a:rPr lang="en-US" sz="3600" b="1" i="0" u="none" strike="noStrike" cap="none" dirty="0">
                <a:solidFill>
                  <a:srgbClr val="FFFFFF"/>
                </a:solidFill>
                <a:latin typeface="Zilla Slab"/>
                <a:ea typeface="Zilla Slab"/>
                <a:cs typeface="Zilla Slab"/>
                <a:sym typeface="Zilla Slab"/>
              </a:rPr>
              <a:t>Commission Appointees</a:t>
            </a:r>
            <a:endParaRPr dirty="0"/>
          </a:p>
        </p:txBody>
      </p:sp>
      <p:pic>
        <p:nvPicPr>
          <p:cNvPr id="289" name="Google Shape;289;g123ff7726a7_0_404"/>
          <p:cNvPicPr preferRelativeResize="0"/>
          <p:nvPr/>
        </p:nvPicPr>
        <p:blipFill rotWithShape="1">
          <a:blip r:embed="rId3">
            <a:alphaModFix/>
          </a:blip>
          <a:srcRect l="11879" r="11871" b="2429"/>
          <a:stretch/>
        </p:blipFill>
        <p:spPr>
          <a:xfrm>
            <a:off x="10120780" y="4044938"/>
            <a:ext cx="1256711" cy="1837945"/>
          </a:xfrm>
          <a:prstGeom prst="rect">
            <a:avLst/>
          </a:prstGeom>
          <a:noFill/>
          <a:ln>
            <a:noFill/>
          </a:ln>
        </p:spPr>
      </p:pic>
      <p:pic>
        <p:nvPicPr>
          <p:cNvPr id="290" name="Google Shape;290;g123ff7726a7_0_404"/>
          <p:cNvPicPr preferRelativeResize="0"/>
          <p:nvPr/>
        </p:nvPicPr>
        <p:blipFill rotWithShape="1">
          <a:blip r:embed="rId4">
            <a:alphaModFix/>
          </a:blip>
          <a:srcRect l="16638" r="16645"/>
          <a:stretch/>
        </p:blipFill>
        <p:spPr>
          <a:xfrm>
            <a:off x="10120780" y="1345740"/>
            <a:ext cx="1225672" cy="1764719"/>
          </a:xfrm>
          <a:prstGeom prst="rect">
            <a:avLst/>
          </a:prstGeom>
          <a:noFill/>
          <a:ln>
            <a:noFill/>
          </a:ln>
        </p:spPr>
      </p:pic>
      <p:pic>
        <p:nvPicPr>
          <p:cNvPr id="291" name="Google Shape;291;g123ff7726a7_0_404"/>
          <p:cNvPicPr preferRelativeResize="0"/>
          <p:nvPr/>
        </p:nvPicPr>
        <p:blipFill rotWithShape="1">
          <a:blip r:embed="rId5">
            <a:alphaModFix/>
          </a:blip>
          <a:srcRect l="7374" r="7374"/>
          <a:stretch/>
        </p:blipFill>
        <p:spPr>
          <a:xfrm>
            <a:off x="4496478" y="1396245"/>
            <a:ext cx="1143655" cy="1714214"/>
          </a:xfrm>
          <a:prstGeom prst="rect">
            <a:avLst/>
          </a:prstGeom>
          <a:noFill/>
          <a:ln>
            <a:noFill/>
          </a:ln>
        </p:spPr>
      </p:pic>
      <p:pic>
        <p:nvPicPr>
          <p:cNvPr id="292" name="Google Shape;292;g123ff7726a7_0_404"/>
          <p:cNvPicPr preferRelativeResize="0"/>
          <p:nvPr/>
        </p:nvPicPr>
        <p:blipFill rotWithShape="1">
          <a:blip r:embed="rId6">
            <a:alphaModFix/>
          </a:blip>
          <a:srcRect/>
          <a:stretch/>
        </p:blipFill>
        <p:spPr>
          <a:xfrm>
            <a:off x="729818" y="1370993"/>
            <a:ext cx="1143656" cy="1714215"/>
          </a:xfrm>
          <a:prstGeom prst="rect">
            <a:avLst/>
          </a:prstGeom>
          <a:noFill/>
          <a:ln>
            <a:noFill/>
          </a:ln>
        </p:spPr>
      </p:pic>
      <p:sp>
        <p:nvSpPr>
          <p:cNvPr id="293" name="Google Shape;293;g123ff7726a7_0_404"/>
          <p:cNvSpPr txBox="1"/>
          <p:nvPr/>
        </p:nvSpPr>
        <p:spPr>
          <a:xfrm>
            <a:off x="467997" y="3188116"/>
            <a:ext cx="1667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Woody Hunt</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Senior Chairman of the Board of Hunt Companies</a:t>
            </a:r>
            <a:endParaRPr/>
          </a:p>
        </p:txBody>
      </p:sp>
      <p:sp>
        <p:nvSpPr>
          <p:cNvPr id="294" name="Google Shape;294;g123ff7726a7_0_404"/>
          <p:cNvSpPr txBox="1"/>
          <p:nvPr/>
        </p:nvSpPr>
        <p:spPr>
          <a:xfrm>
            <a:off x="4292335" y="3195810"/>
            <a:ext cx="16737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dirty="0">
                <a:solidFill>
                  <a:srgbClr val="003C71"/>
                </a:solidFill>
                <a:latin typeface="Encode Sans"/>
                <a:ea typeface="Encode Sans"/>
                <a:cs typeface="Encode Sans"/>
                <a:sym typeface="Encode Sans"/>
              </a:rPr>
              <a:t>Dr. Mark Escamilla</a:t>
            </a:r>
            <a:endParaRPr dirty="0"/>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dirty="0">
                <a:solidFill>
                  <a:srgbClr val="003C71"/>
                </a:solidFill>
                <a:latin typeface="Encode Sans Light"/>
                <a:ea typeface="Encode Sans Light"/>
                <a:cs typeface="Encode Sans Light"/>
                <a:sym typeface="Encode Sans Light"/>
              </a:rPr>
              <a:t>President, </a:t>
            </a:r>
            <a:endParaRPr dirty="0"/>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dirty="0">
                <a:solidFill>
                  <a:srgbClr val="003C71"/>
                </a:solidFill>
                <a:latin typeface="Encode Sans Light"/>
                <a:ea typeface="Encode Sans Light"/>
                <a:cs typeface="Encode Sans Light"/>
                <a:sym typeface="Encode Sans Light"/>
              </a:rPr>
              <a:t>Del Mar College</a:t>
            </a:r>
            <a:endParaRPr sz="1100" b="0" i="0" u="none" strike="noStrike" cap="none" dirty="0">
              <a:solidFill>
                <a:srgbClr val="003C71"/>
              </a:solidFill>
              <a:latin typeface="Encode Sans Light"/>
              <a:ea typeface="Encode Sans Light"/>
              <a:cs typeface="Encode Sans Light"/>
              <a:sym typeface="Encode Sans Light"/>
            </a:endParaRPr>
          </a:p>
        </p:txBody>
      </p:sp>
      <p:sp>
        <p:nvSpPr>
          <p:cNvPr id="295" name="Google Shape;295;g123ff7726a7_0_404"/>
          <p:cNvSpPr txBox="1"/>
          <p:nvPr/>
        </p:nvSpPr>
        <p:spPr>
          <a:xfrm>
            <a:off x="9800104" y="6084318"/>
            <a:ext cx="1923900" cy="4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Todd Williams</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CEO, The Commit Partnership</a:t>
            </a:r>
            <a:endParaRPr/>
          </a:p>
        </p:txBody>
      </p:sp>
      <p:sp>
        <p:nvSpPr>
          <p:cNvPr id="296" name="Google Shape;296;g123ff7726a7_0_404"/>
          <p:cNvSpPr txBox="1"/>
          <p:nvPr/>
        </p:nvSpPr>
        <p:spPr>
          <a:xfrm>
            <a:off x="9774270" y="3212304"/>
            <a:ext cx="19497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Brian Jones</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Director, Professional Learning at Odessa College</a:t>
            </a:r>
            <a:endParaRPr/>
          </a:p>
        </p:txBody>
      </p:sp>
      <p:sp>
        <p:nvSpPr>
          <p:cNvPr id="297" name="Google Shape;297;g123ff7726a7_0_404"/>
          <p:cNvSpPr txBox="1"/>
          <p:nvPr/>
        </p:nvSpPr>
        <p:spPr>
          <a:xfrm>
            <a:off x="547761" y="997509"/>
            <a:ext cx="1526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dirty="0">
                <a:solidFill>
                  <a:srgbClr val="003C71"/>
                </a:solidFill>
                <a:latin typeface="Encode Sans"/>
                <a:ea typeface="Encode Sans"/>
                <a:cs typeface="Encode Sans"/>
                <a:sym typeface="Encode Sans"/>
              </a:rPr>
              <a:t>Chairman</a:t>
            </a:r>
            <a:endParaRPr sz="1050" b="0" i="0" u="none" strike="noStrike" cap="none" dirty="0">
              <a:solidFill>
                <a:srgbClr val="003C71"/>
              </a:solidFill>
              <a:latin typeface="Encode Sans Light"/>
              <a:ea typeface="Encode Sans Light"/>
              <a:cs typeface="Encode Sans Light"/>
              <a:sym typeface="Encode Sans Light"/>
            </a:endParaRPr>
          </a:p>
        </p:txBody>
      </p:sp>
      <p:pic>
        <p:nvPicPr>
          <p:cNvPr id="298" name="Google Shape;298;g123ff7726a7_0_404"/>
          <p:cNvPicPr preferRelativeResize="0"/>
          <p:nvPr/>
        </p:nvPicPr>
        <p:blipFill rotWithShape="1">
          <a:blip r:embed="rId7">
            <a:alphaModFix/>
          </a:blip>
          <a:srcRect l="35119" r="17293"/>
          <a:stretch/>
        </p:blipFill>
        <p:spPr>
          <a:xfrm>
            <a:off x="8277517" y="1336755"/>
            <a:ext cx="1155918" cy="1732596"/>
          </a:xfrm>
          <a:prstGeom prst="rect">
            <a:avLst/>
          </a:prstGeom>
          <a:noFill/>
          <a:ln>
            <a:noFill/>
          </a:ln>
        </p:spPr>
      </p:pic>
      <p:pic>
        <p:nvPicPr>
          <p:cNvPr id="299" name="Google Shape;299;g123ff7726a7_0_404"/>
          <p:cNvPicPr preferRelativeResize="0"/>
          <p:nvPr/>
        </p:nvPicPr>
        <p:blipFill rotWithShape="1">
          <a:blip r:embed="rId8">
            <a:alphaModFix/>
          </a:blip>
          <a:srcRect l="4195" r="4804"/>
          <a:stretch/>
        </p:blipFill>
        <p:spPr>
          <a:xfrm>
            <a:off x="4363647" y="4037259"/>
            <a:ext cx="1256711" cy="1837945"/>
          </a:xfrm>
          <a:prstGeom prst="rect">
            <a:avLst/>
          </a:prstGeom>
          <a:noFill/>
          <a:ln>
            <a:noFill/>
          </a:ln>
        </p:spPr>
      </p:pic>
      <p:sp>
        <p:nvSpPr>
          <p:cNvPr id="300" name="Google Shape;300;g123ff7726a7_0_404"/>
          <p:cNvSpPr txBox="1"/>
          <p:nvPr/>
        </p:nvSpPr>
        <p:spPr>
          <a:xfrm>
            <a:off x="7752934" y="3195810"/>
            <a:ext cx="20343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Dr. Brenda Hellyer</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Chancellor, </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San Jacinto College</a:t>
            </a:r>
            <a:endParaRPr sz="1100" b="0" i="0" u="none" strike="noStrike" cap="none">
              <a:solidFill>
                <a:srgbClr val="003C71"/>
              </a:solidFill>
              <a:latin typeface="Encode Sans Light"/>
              <a:ea typeface="Encode Sans Light"/>
              <a:cs typeface="Encode Sans Light"/>
              <a:sym typeface="Encode Sans Light"/>
            </a:endParaRPr>
          </a:p>
        </p:txBody>
      </p:sp>
      <p:sp>
        <p:nvSpPr>
          <p:cNvPr id="301" name="Google Shape;301;g123ff7726a7_0_404"/>
          <p:cNvSpPr txBox="1"/>
          <p:nvPr/>
        </p:nvSpPr>
        <p:spPr>
          <a:xfrm>
            <a:off x="4191130" y="6045381"/>
            <a:ext cx="1631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Carol Scott</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Chair, Del Mar College Board of Regents</a:t>
            </a:r>
            <a:endParaRPr/>
          </a:p>
        </p:txBody>
      </p:sp>
      <p:pic>
        <p:nvPicPr>
          <p:cNvPr id="302" name="Google Shape;302;g123ff7726a7_0_404"/>
          <p:cNvPicPr preferRelativeResize="0"/>
          <p:nvPr/>
        </p:nvPicPr>
        <p:blipFill rotWithShape="1">
          <a:blip r:embed="rId9">
            <a:alphaModFix/>
          </a:blip>
          <a:srcRect r="10346"/>
          <a:stretch/>
        </p:blipFill>
        <p:spPr>
          <a:xfrm>
            <a:off x="6352272" y="4034429"/>
            <a:ext cx="1256711" cy="1868949"/>
          </a:xfrm>
          <a:prstGeom prst="rect">
            <a:avLst/>
          </a:prstGeom>
          <a:noFill/>
          <a:ln>
            <a:noFill/>
          </a:ln>
        </p:spPr>
      </p:pic>
      <p:pic>
        <p:nvPicPr>
          <p:cNvPr id="303" name="Google Shape;303;g123ff7726a7_0_404"/>
          <p:cNvPicPr preferRelativeResize="0"/>
          <p:nvPr/>
        </p:nvPicPr>
        <p:blipFill rotWithShape="1">
          <a:blip r:embed="rId10">
            <a:alphaModFix/>
          </a:blip>
          <a:srcRect/>
          <a:stretch/>
        </p:blipFill>
        <p:spPr>
          <a:xfrm>
            <a:off x="6352272" y="1341909"/>
            <a:ext cx="1227190" cy="1743297"/>
          </a:xfrm>
          <a:prstGeom prst="rect">
            <a:avLst/>
          </a:prstGeom>
          <a:noFill/>
          <a:ln>
            <a:noFill/>
          </a:ln>
        </p:spPr>
      </p:pic>
      <p:pic>
        <p:nvPicPr>
          <p:cNvPr id="304" name="Google Shape;304;g123ff7726a7_0_404"/>
          <p:cNvPicPr preferRelativeResize="0"/>
          <p:nvPr/>
        </p:nvPicPr>
        <p:blipFill rotWithShape="1">
          <a:blip r:embed="rId11">
            <a:alphaModFix/>
          </a:blip>
          <a:srcRect l="23529" r="25364"/>
          <a:stretch/>
        </p:blipFill>
        <p:spPr>
          <a:xfrm>
            <a:off x="2598113" y="1336755"/>
            <a:ext cx="1186227" cy="1740795"/>
          </a:xfrm>
          <a:prstGeom prst="rect">
            <a:avLst/>
          </a:prstGeom>
          <a:noFill/>
          <a:ln>
            <a:noFill/>
          </a:ln>
        </p:spPr>
      </p:pic>
      <p:sp>
        <p:nvSpPr>
          <p:cNvPr id="305" name="Google Shape;305;g123ff7726a7_0_404"/>
          <p:cNvSpPr txBox="1"/>
          <p:nvPr/>
        </p:nvSpPr>
        <p:spPr>
          <a:xfrm>
            <a:off x="6256590" y="3203505"/>
            <a:ext cx="14187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Dr. Steve Head</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Chancellor, </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Lone Star College</a:t>
            </a:r>
            <a:endParaRPr sz="1100" b="0" i="0" u="none" strike="noStrike" cap="none">
              <a:solidFill>
                <a:srgbClr val="003C71"/>
              </a:solidFill>
              <a:latin typeface="Encode Sans Light"/>
              <a:ea typeface="Encode Sans Light"/>
              <a:cs typeface="Encode Sans Light"/>
              <a:sym typeface="Encode Sans Light"/>
            </a:endParaRPr>
          </a:p>
        </p:txBody>
      </p:sp>
      <p:sp>
        <p:nvSpPr>
          <p:cNvPr id="306" name="Google Shape;306;g123ff7726a7_0_404"/>
          <p:cNvSpPr txBox="1"/>
          <p:nvPr/>
        </p:nvSpPr>
        <p:spPr>
          <a:xfrm>
            <a:off x="2404766" y="3213987"/>
            <a:ext cx="1738800" cy="4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Brandon Creighton</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Texas State Senate</a:t>
            </a:r>
            <a:endParaRPr sz="1100" b="0" i="0" u="none" strike="noStrike" cap="none">
              <a:solidFill>
                <a:srgbClr val="003C71"/>
              </a:solidFill>
              <a:latin typeface="Encode Sans Light"/>
              <a:ea typeface="Encode Sans Light"/>
              <a:cs typeface="Encode Sans Light"/>
              <a:sym typeface="Encode Sans Light"/>
            </a:endParaRPr>
          </a:p>
        </p:txBody>
      </p:sp>
      <p:sp>
        <p:nvSpPr>
          <p:cNvPr id="307" name="Google Shape;307;g123ff7726a7_0_404"/>
          <p:cNvSpPr txBox="1"/>
          <p:nvPr/>
        </p:nvSpPr>
        <p:spPr>
          <a:xfrm>
            <a:off x="6271350" y="6051274"/>
            <a:ext cx="1418700" cy="4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Larry Taylor</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Texas State Senate</a:t>
            </a:r>
            <a:endParaRPr sz="1100" b="0" i="0" u="none" strike="noStrike" cap="none">
              <a:solidFill>
                <a:srgbClr val="003C71"/>
              </a:solidFill>
              <a:latin typeface="Encode Sans Light"/>
              <a:ea typeface="Encode Sans Light"/>
              <a:cs typeface="Encode Sans Light"/>
              <a:sym typeface="Encode Sans Light"/>
            </a:endParaRPr>
          </a:p>
        </p:txBody>
      </p:sp>
      <p:pic>
        <p:nvPicPr>
          <p:cNvPr id="308" name="Google Shape;308;g123ff7726a7_0_404"/>
          <p:cNvPicPr preferRelativeResize="0"/>
          <p:nvPr/>
        </p:nvPicPr>
        <p:blipFill rotWithShape="1">
          <a:blip r:embed="rId12">
            <a:alphaModFix/>
          </a:blip>
          <a:srcRect r="7132"/>
          <a:stretch/>
        </p:blipFill>
        <p:spPr>
          <a:xfrm>
            <a:off x="705896" y="4044938"/>
            <a:ext cx="1256711" cy="1830267"/>
          </a:xfrm>
          <a:prstGeom prst="rect">
            <a:avLst/>
          </a:prstGeom>
          <a:noFill/>
          <a:ln>
            <a:noFill/>
          </a:ln>
        </p:spPr>
      </p:pic>
      <p:sp>
        <p:nvSpPr>
          <p:cNvPr id="309" name="Google Shape;309;g123ff7726a7_0_404"/>
          <p:cNvSpPr txBox="1"/>
          <p:nvPr/>
        </p:nvSpPr>
        <p:spPr>
          <a:xfrm>
            <a:off x="547761" y="6051274"/>
            <a:ext cx="1631400" cy="438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Dr. Brenda Kays</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President, Kilgore College</a:t>
            </a:r>
            <a:endParaRPr/>
          </a:p>
        </p:txBody>
      </p:sp>
      <p:pic>
        <p:nvPicPr>
          <p:cNvPr id="310" name="Google Shape;310;g123ff7726a7_0_404"/>
          <p:cNvPicPr preferRelativeResize="0"/>
          <p:nvPr/>
        </p:nvPicPr>
        <p:blipFill rotWithShape="1">
          <a:blip r:embed="rId13">
            <a:alphaModFix/>
          </a:blip>
          <a:srcRect l="3659" r="5981"/>
          <a:stretch/>
        </p:blipFill>
        <p:spPr>
          <a:xfrm>
            <a:off x="2555670" y="4044938"/>
            <a:ext cx="1143656" cy="1830266"/>
          </a:xfrm>
          <a:prstGeom prst="rect">
            <a:avLst/>
          </a:prstGeom>
          <a:noFill/>
          <a:ln>
            <a:noFill/>
          </a:ln>
        </p:spPr>
      </p:pic>
      <p:sp>
        <p:nvSpPr>
          <p:cNvPr id="311" name="Google Shape;311;g123ff7726a7_0_404"/>
          <p:cNvSpPr txBox="1"/>
          <p:nvPr/>
        </p:nvSpPr>
        <p:spPr>
          <a:xfrm>
            <a:off x="2117385" y="6045381"/>
            <a:ext cx="2105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i="0" u="none" strike="noStrike" cap="none">
                <a:solidFill>
                  <a:srgbClr val="003C71"/>
                </a:solidFill>
                <a:latin typeface="Encode Sans"/>
                <a:ea typeface="Encode Sans"/>
                <a:cs typeface="Encode Sans"/>
                <a:sym typeface="Encode Sans"/>
              </a:rPr>
              <a:t>Oscar Longoria</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Texas House of </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Representatives</a:t>
            </a:r>
            <a:endParaRPr sz="1100" b="0" i="0" u="none" strike="noStrike" cap="none">
              <a:solidFill>
                <a:srgbClr val="003C71"/>
              </a:solidFill>
              <a:latin typeface="Encode Sans Light"/>
              <a:ea typeface="Encode Sans Light"/>
              <a:cs typeface="Encode Sans Light"/>
              <a:sym typeface="Encode Sans Light"/>
            </a:endParaRPr>
          </a:p>
        </p:txBody>
      </p:sp>
      <p:pic>
        <p:nvPicPr>
          <p:cNvPr id="312" name="Google Shape;312;g123ff7726a7_0_404"/>
          <p:cNvPicPr preferRelativeResize="0"/>
          <p:nvPr/>
        </p:nvPicPr>
        <p:blipFill rotWithShape="1">
          <a:blip r:embed="rId14">
            <a:alphaModFix/>
          </a:blip>
          <a:srcRect b="5141"/>
          <a:stretch/>
        </p:blipFill>
        <p:spPr>
          <a:xfrm>
            <a:off x="8192148" y="4037259"/>
            <a:ext cx="1326656" cy="1837945"/>
          </a:xfrm>
          <a:prstGeom prst="rect">
            <a:avLst/>
          </a:prstGeom>
          <a:noFill/>
          <a:ln>
            <a:noFill/>
          </a:ln>
        </p:spPr>
      </p:pic>
      <p:sp>
        <p:nvSpPr>
          <p:cNvPr id="313" name="Google Shape;313;g123ff7726a7_0_404"/>
          <p:cNvSpPr txBox="1"/>
          <p:nvPr/>
        </p:nvSpPr>
        <p:spPr>
          <a:xfrm>
            <a:off x="7823704" y="6045381"/>
            <a:ext cx="2105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C71"/>
              </a:buClr>
              <a:buSzPts val="1200"/>
              <a:buFont typeface="Encode Sans"/>
              <a:buNone/>
            </a:pPr>
            <a:r>
              <a:rPr lang="en-US" sz="1200" b="1">
                <a:solidFill>
                  <a:srgbClr val="003C71"/>
                </a:solidFill>
                <a:latin typeface="Encode Sans"/>
                <a:ea typeface="Encode Sans"/>
                <a:cs typeface="Encode Sans"/>
                <a:sym typeface="Encode Sans"/>
              </a:rPr>
              <a:t>Gary</a:t>
            </a:r>
            <a:r>
              <a:rPr lang="en-US" sz="1200" b="1" i="0" u="none" strike="noStrike" cap="none">
                <a:solidFill>
                  <a:srgbClr val="003C71"/>
                </a:solidFill>
                <a:latin typeface="Encode Sans"/>
                <a:ea typeface="Encode Sans"/>
                <a:cs typeface="Encode Sans"/>
                <a:sym typeface="Encode Sans"/>
              </a:rPr>
              <a:t> VanDeaver</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Texas House of </a:t>
            </a:r>
            <a:endParaRPr/>
          </a:p>
          <a:p>
            <a:pPr marL="0" marR="0" lvl="0" indent="0" algn="ctr" rtl="0">
              <a:lnSpc>
                <a:spcPct val="100000"/>
              </a:lnSpc>
              <a:spcBef>
                <a:spcPts val="0"/>
              </a:spcBef>
              <a:spcAft>
                <a:spcPts val="0"/>
              </a:spcAft>
              <a:buClr>
                <a:srgbClr val="003C71"/>
              </a:buClr>
              <a:buSzPts val="1050"/>
              <a:buFont typeface="Encode Sans Light"/>
              <a:buNone/>
            </a:pPr>
            <a:r>
              <a:rPr lang="en-US" sz="1050" b="0" i="0" u="none" strike="noStrike" cap="none">
                <a:solidFill>
                  <a:srgbClr val="003C71"/>
                </a:solidFill>
                <a:latin typeface="Encode Sans Light"/>
                <a:ea typeface="Encode Sans Light"/>
                <a:cs typeface="Encode Sans Light"/>
                <a:sym typeface="Encode Sans Light"/>
              </a:rPr>
              <a:t>Representatives</a:t>
            </a:r>
            <a:endParaRPr sz="1100" b="0" i="0" u="none" strike="noStrike" cap="none">
              <a:solidFill>
                <a:srgbClr val="003C71"/>
              </a:solidFill>
              <a:latin typeface="Encode Sans Light"/>
              <a:ea typeface="Encode Sans Light"/>
              <a:cs typeface="Encode Sans Light"/>
              <a:sym typeface="Encode Sans Light"/>
            </a:endParaRPr>
          </a:p>
        </p:txBody>
      </p:sp>
      <p:sp>
        <p:nvSpPr>
          <p:cNvPr id="314" name="Google Shape;314;g123ff7726a7_0_404"/>
          <p:cNvSpPr/>
          <p:nvPr/>
        </p:nvSpPr>
        <p:spPr>
          <a:xfrm>
            <a:off x="0" y="6779564"/>
            <a:ext cx="12192000" cy="744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ff7726a7_0_437"/>
          <p:cNvSpPr/>
          <p:nvPr/>
        </p:nvSpPr>
        <p:spPr>
          <a:xfrm>
            <a:off x="0" y="0"/>
            <a:ext cx="12192000" cy="1088100"/>
          </a:xfrm>
          <a:prstGeom prst="rect">
            <a:avLst/>
          </a:prstGeom>
          <a:solidFill>
            <a:srgbClr val="003C7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g123ff7726a7_0_437"/>
          <p:cNvSpPr txBox="1"/>
          <p:nvPr/>
        </p:nvSpPr>
        <p:spPr>
          <a:xfrm>
            <a:off x="0" y="188372"/>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lt1"/>
                </a:solidFill>
                <a:latin typeface="Zilla Slab"/>
                <a:ea typeface="Zilla Slab"/>
                <a:cs typeface="Zilla Slab"/>
                <a:sym typeface="Zilla Slab"/>
              </a:rPr>
              <a:t>TXCCCF Meeting Cadence </a:t>
            </a:r>
            <a:endParaRPr sz="3600" dirty="0"/>
          </a:p>
        </p:txBody>
      </p:sp>
      <p:sp>
        <p:nvSpPr>
          <p:cNvPr id="321" name="Google Shape;321;g123ff7726a7_0_437"/>
          <p:cNvSpPr txBox="1"/>
          <p:nvPr/>
        </p:nvSpPr>
        <p:spPr>
          <a:xfrm>
            <a:off x="5035303" y="1192614"/>
            <a:ext cx="7019960" cy="477049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3C71"/>
              </a:buClr>
              <a:buSzPts val="1800"/>
              <a:buFont typeface="Arial"/>
              <a:buChar char="•"/>
            </a:pPr>
            <a:r>
              <a:rPr lang="en-US" sz="1600" b="1" dirty="0">
                <a:solidFill>
                  <a:srgbClr val="003C71"/>
                </a:solidFill>
                <a:latin typeface="Encode Sans"/>
                <a:ea typeface="Encode Sans"/>
                <a:cs typeface="Encode Sans"/>
                <a:sym typeface="Encode Sans"/>
              </a:rPr>
              <a:t>Inaugural meeting </a:t>
            </a:r>
            <a:r>
              <a:rPr lang="en-US" sz="1600" dirty="0">
                <a:solidFill>
                  <a:srgbClr val="003C71"/>
                </a:solidFill>
                <a:latin typeface="Encode Sans"/>
                <a:ea typeface="Encode Sans"/>
                <a:cs typeface="Encode Sans"/>
                <a:sym typeface="Encode Sans"/>
              </a:rPr>
              <a:t>– November 15, 2021</a:t>
            </a:r>
            <a:endParaRPr sz="1600" dirty="0"/>
          </a:p>
          <a:p>
            <a:pPr marL="285750" marR="0" lvl="0" indent="-285750" algn="l" rtl="0">
              <a:lnSpc>
                <a:spcPct val="150000"/>
              </a:lnSpc>
              <a:spcBef>
                <a:spcPts val="0"/>
              </a:spcBef>
              <a:spcAft>
                <a:spcPts val="0"/>
              </a:spcAft>
              <a:buClr>
                <a:srgbClr val="003C71"/>
              </a:buClr>
              <a:buSzPts val="1800"/>
              <a:buFont typeface="Arial"/>
              <a:buChar char="•"/>
            </a:pPr>
            <a:r>
              <a:rPr lang="en-US" sz="1600" dirty="0">
                <a:solidFill>
                  <a:srgbClr val="003C71"/>
                </a:solidFill>
                <a:latin typeface="Encode Sans"/>
                <a:ea typeface="Encode Sans"/>
                <a:cs typeface="Encode Sans"/>
                <a:sym typeface="Encode Sans"/>
              </a:rPr>
              <a:t>The full Commission met a total </a:t>
            </a:r>
            <a:r>
              <a:rPr lang="en-US" sz="1600" b="1" dirty="0">
                <a:solidFill>
                  <a:srgbClr val="003C71"/>
                </a:solidFill>
                <a:latin typeface="Encode Sans"/>
                <a:ea typeface="Encode Sans"/>
                <a:cs typeface="Encode Sans"/>
                <a:sym typeface="Encode Sans"/>
              </a:rPr>
              <a:t>6 times</a:t>
            </a:r>
          </a:p>
          <a:p>
            <a:pPr marL="285750" marR="0" lvl="0" indent="-285750" algn="l" rtl="0">
              <a:lnSpc>
                <a:spcPct val="150000"/>
              </a:lnSpc>
              <a:spcBef>
                <a:spcPts val="0"/>
              </a:spcBef>
              <a:spcAft>
                <a:spcPts val="0"/>
              </a:spcAft>
              <a:buClr>
                <a:srgbClr val="003C71"/>
              </a:buClr>
              <a:buSzPts val="1800"/>
              <a:buFont typeface="Arial"/>
              <a:buChar char="•"/>
            </a:pPr>
            <a:r>
              <a:rPr lang="en-US" sz="1600" dirty="0">
                <a:solidFill>
                  <a:srgbClr val="003C71"/>
                </a:solidFill>
                <a:latin typeface="Encode Sans"/>
                <a:sym typeface="Encode Sans"/>
              </a:rPr>
              <a:t>Commission broke into </a:t>
            </a:r>
            <a:r>
              <a:rPr lang="en-US" sz="1600" b="1" dirty="0">
                <a:solidFill>
                  <a:srgbClr val="003C71"/>
                </a:solidFill>
                <a:latin typeface="Encode Sans"/>
                <a:sym typeface="Encode Sans"/>
              </a:rPr>
              <a:t>three workgroups </a:t>
            </a:r>
            <a:r>
              <a:rPr lang="en-US" sz="1600" dirty="0">
                <a:solidFill>
                  <a:srgbClr val="003C71"/>
                </a:solidFill>
                <a:latin typeface="Encode Sans"/>
                <a:sym typeface="Encode Sans"/>
              </a:rPr>
              <a:t>to further explore topics:</a:t>
            </a:r>
          </a:p>
          <a:p>
            <a:pPr marL="742950" lvl="1" indent="-285750">
              <a:lnSpc>
                <a:spcPct val="150000"/>
              </a:lnSpc>
              <a:buClr>
                <a:srgbClr val="003C71"/>
              </a:buClr>
              <a:buSzPts val="1800"/>
              <a:buFont typeface="Arial"/>
              <a:buChar char="•"/>
            </a:pPr>
            <a:r>
              <a:rPr lang="en-US" sz="1600" dirty="0">
                <a:solidFill>
                  <a:srgbClr val="003C71"/>
                </a:solidFill>
                <a:latin typeface="Encode Sans"/>
                <a:sym typeface="Encode Sans"/>
              </a:rPr>
              <a:t>College Operations</a:t>
            </a:r>
          </a:p>
          <a:p>
            <a:pPr marL="742950" lvl="1" indent="-285750">
              <a:lnSpc>
                <a:spcPct val="150000"/>
              </a:lnSpc>
              <a:buClr>
                <a:srgbClr val="003C71"/>
              </a:buClr>
              <a:buSzPts val="1800"/>
              <a:buFont typeface="Arial"/>
              <a:buChar char="•"/>
            </a:pPr>
            <a:r>
              <a:rPr lang="en-US" sz="1600" dirty="0">
                <a:solidFill>
                  <a:srgbClr val="003C71"/>
                </a:solidFill>
                <a:latin typeface="Encode Sans"/>
                <a:sym typeface="Encode Sans"/>
              </a:rPr>
              <a:t>Student Supports </a:t>
            </a:r>
          </a:p>
          <a:p>
            <a:pPr marL="742950" lvl="1" indent="-285750">
              <a:lnSpc>
                <a:spcPct val="150000"/>
              </a:lnSpc>
              <a:buClr>
                <a:srgbClr val="003C71"/>
              </a:buClr>
              <a:buSzPts val="1800"/>
              <a:buFont typeface="Arial"/>
              <a:buChar char="•"/>
            </a:pPr>
            <a:r>
              <a:rPr lang="en-US" sz="1600" dirty="0">
                <a:solidFill>
                  <a:srgbClr val="003C71"/>
                </a:solidFill>
                <a:latin typeface="Encode Sans"/>
                <a:sym typeface="Encode Sans"/>
              </a:rPr>
              <a:t>Workforce Policy </a:t>
            </a:r>
            <a:endParaRPr sz="1600" dirty="0"/>
          </a:p>
          <a:p>
            <a:pPr marL="285750" marR="0" lvl="0" indent="-285750" algn="l" rtl="0">
              <a:lnSpc>
                <a:spcPct val="150000"/>
              </a:lnSpc>
              <a:spcBef>
                <a:spcPts val="0"/>
              </a:spcBef>
              <a:spcAft>
                <a:spcPts val="0"/>
              </a:spcAft>
              <a:buClr>
                <a:srgbClr val="003C71"/>
              </a:buClr>
              <a:buSzPts val="1800"/>
              <a:buFont typeface="Arial"/>
              <a:buChar char="•"/>
            </a:pPr>
            <a:r>
              <a:rPr lang="en-US" sz="1600" b="1" dirty="0">
                <a:solidFill>
                  <a:srgbClr val="003C71"/>
                </a:solidFill>
                <a:latin typeface="Encode Sans"/>
                <a:sym typeface="Encode Sans"/>
              </a:rPr>
              <a:t>Final report timeline:</a:t>
            </a:r>
            <a:endParaRPr sz="1600" b="1" dirty="0"/>
          </a:p>
          <a:p>
            <a:pPr marL="742950" marR="0" lvl="1" indent="-285750" algn="l" rtl="0">
              <a:lnSpc>
                <a:spcPct val="150000"/>
              </a:lnSpc>
              <a:spcBef>
                <a:spcPts val="0"/>
              </a:spcBef>
              <a:spcAft>
                <a:spcPts val="0"/>
              </a:spcAft>
              <a:buClr>
                <a:srgbClr val="003C71"/>
              </a:buClr>
              <a:buSzPts val="1800"/>
              <a:buFont typeface="Arial"/>
              <a:buChar char="•"/>
            </a:pPr>
            <a:r>
              <a:rPr lang="en-US" sz="1600" b="1" i="0" u="none" strike="noStrike" cap="none" dirty="0">
                <a:solidFill>
                  <a:srgbClr val="003C71"/>
                </a:solidFill>
                <a:latin typeface="Encode Sans"/>
                <a:ea typeface="Encode Sans"/>
                <a:cs typeface="Encode Sans"/>
                <a:sym typeface="Encode Sans"/>
              </a:rPr>
              <a:t>September 12, 2022 </a:t>
            </a:r>
            <a:r>
              <a:rPr lang="en-US" sz="1600" b="0" i="0" u="none" strike="noStrike" cap="none" dirty="0">
                <a:solidFill>
                  <a:srgbClr val="003C71"/>
                </a:solidFill>
                <a:latin typeface="Encode Sans"/>
                <a:ea typeface="Encode Sans"/>
                <a:cs typeface="Encode Sans"/>
                <a:sym typeface="Encode Sans"/>
              </a:rPr>
              <a:t>– Commission issued first draft of report</a:t>
            </a:r>
          </a:p>
          <a:p>
            <a:pPr marL="742950" marR="0" lvl="1" indent="-285750" algn="l" rtl="0">
              <a:lnSpc>
                <a:spcPct val="150000"/>
              </a:lnSpc>
              <a:spcBef>
                <a:spcPts val="0"/>
              </a:spcBef>
              <a:spcAft>
                <a:spcPts val="0"/>
              </a:spcAft>
              <a:buClr>
                <a:srgbClr val="003C71"/>
              </a:buClr>
              <a:buSzPts val="1800"/>
              <a:buFont typeface="Arial"/>
              <a:buChar char="•"/>
            </a:pPr>
            <a:r>
              <a:rPr lang="en-US" sz="1600" b="1" i="0" u="none" strike="noStrike" cap="none" dirty="0">
                <a:solidFill>
                  <a:srgbClr val="003C71"/>
                </a:solidFill>
                <a:latin typeface="Encode Sans"/>
                <a:ea typeface="Encode Sans"/>
                <a:cs typeface="Encode Sans"/>
                <a:sym typeface="Encode Sans"/>
              </a:rPr>
              <a:t>October 18, 2022 </a:t>
            </a:r>
            <a:r>
              <a:rPr lang="en-US" sz="1600" b="0" i="0" u="none" strike="noStrike" cap="none" dirty="0">
                <a:solidFill>
                  <a:srgbClr val="003C71"/>
                </a:solidFill>
                <a:latin typeface="Encode Sans"/>
                <a:ea typeface="Encode Sans"/>
                <a:cs typeface="Encode Sans"/>
                <a:sym typeface="Encode Sans"/>
              </a:rPr>
              <a:t>– Commission presented updated draft and unanimously</a:t>
            </a:r>
            <a:r>
              <a:rPr lang="en-US" sz="1600" dirty="0">
                <a:solidFill>
                  <a:srgbClr val="003C71"/>
                </a:solidFill>
                <a:latin typeface="Encode Sans"/>
                <a:ea typeface="Encode Sans"/>
                <a:cs typeface="Encode Sans"/>
                <a:sym typeface="Encode Sans"/>
              </a:rPr>
              <a:t> approved the recommendations</a:t>
            </a:r>
            <a:endParaRPr sz="1600" dirty="0"/>
          </a:p>
          <a:p>
            <a:pPr marL="742950" marR="0" lvl="1" indent="-285750" algn="l" rtl="0">
              <a:lnSpc>
                <a:spcPct val="150000"/>
              </a:lnSpc>
              <a:spcBef>
                <a:spcPts val="0"/>
              </a:spcBef>
              <a:spcAft>
                <a:spcPts val="0"/>
              </a:spcAft>
              <a:buClr>
                <a:srgbClr val="003C71"/>
              </a:buClr>
              <a:buSzPts val="1800"/>
              <a:buFont typeface="Arial"/>
              <a:buChar char="•"/>
            </a:pPr>
            <a:r>
              <a:rPr lang="en-US" sz="1600" b="1" i="0" u="none" strike="noStrike" cap="none" dirty="0">
                <a:solidFill>
                  <a:srgbClr val="003C71"/>
                </a:solidFill>
                <a:latin typeface="Encode Sans"/>
                <a:ea typeface="Encode Sans"/>
                <a:cs typeface="Encode Sans"/>
                <a:sym typeface="Encode Sans"/>
              </a:rPr>
              <a:t>November 1, 2022 </a:t>
            </a:r>
            <a:r>
              <a:rPr lang="en-US" sz="1600" b="0" i="0" u="none" strike="noStrike" cap="none" dirty="0">
                <a:solidFill>
                  <a:srgbClr val="003C71"/>
                </a:solidFill>
                <a:latin typeface="Encode Sans"/>
                <a:ea typeface="Encode Sans"/>
                <a:cs typeface="Encode Sans"/>
                <a:sym typeface="Encode Sans"/>
              </a:rPr>
              <a:t>– Final report submitted to Texas Legislature </a:t>
            </a:r>
            <a:endParaRPr sz="1600" dirty="0"/>
          </a:p>
          <a:p>
            <a:pPr marL="0" marR="0" lvl="0" indent="0" algn="l" rtl="0">
              <a:spcBef>
                <a:spcPts val="0"/>
              </a:spcBef>
              <a:spcAft>
                <a:spcPts val="0"/>
              </a:spcAft>
              <a:buNone/>
            </a:pPr>
            <a:endParaRPr sz="2000" dirty="0">
              <a:solidFill>
                <a:schemeClr val="dk1"/>
              </a:solidFill>
              <a:latin typeface="Encode Sans"/>
              <a:ea typeface="Encode Sans"/>
              <a:cs typeface="Encode Sans"/>
              <a:sym typeface="Encode Sans"/>
            </a:endParaRPr>
          </a:p>
          <a:p>
            <a:pPr marL="285750" marR="0" lvl="0" indent="-285750" algn="l" rtl="0">
              <a:spcBef>
                <a:spcPts val="0"/>
              </a:spcBef>
              <a:spcAft>
                <a:spcPts val="0"/>
              </a:spcAft>
              <a:buClr>
                <a:srgbClr val="789D4A"/>
              </a:buClr>
              <a:buSzPts val="2000"/>
              <a:buFont typeface="Arial"/>
              <a:buChar char="•"/>
            </a:pPr>
            <a:r>
              <a:rPr lang="en-US" sz="2000" b="1" dirty="0">
                <a:solidFill>
                  <a:srgbClr val="789D4A"/>
                </a:solidFill>
                <a:latin typeface="Encode Sans"/>
                <a:ea typeface="Encode Sans"/>
                <a:cs typeface="Encode Sans"/>
                <a:sym typeface="Encode Sans"/>
              </a:rPr>
              <a:t>Texas Legislative Session starts January 10, 2023</a:t>
            </a:r>
            <a:endParaRPr dirty="0"/>
          </a:p>
        </p:txBody>
      </p:sp>
      <p:pic>
        <p:nvPicPr>
          <p:cNvPr id="322" name="Google Shape;322;g123ff7726a7_0_437"/>
          <p:cNvPicPr preferRelativeResize="0"/>
          <p:nvPr/>
        </p:nvPicPr>
        <p:blipFill rotWithShape="1">
          <a:blip r:embed="rId3">
            <a:alphaModFix/>
          </a:blip>
          <a:srcRect t="7089" b="9500"/>
          <a:stretch/>
        </p:blipFill>
        <p:spPr>
          <a:xfrm>
            <a:off x="-17" y="1088011"/>
            <a:ext cx="4726197" cy="2588250"/>
          </a:xfrm>
          <a:prstGeom prst="rect">
            <a:avLst/>
          </a:prstGeom>
          <a:noFill/>
          <a:ln>
            <a:noFill/>
          </a:ln>
        </p:spPr>
      </p:pic>
      <p:sp>
        <p:nvSpPr>
          <p:cNvPr id="323" name="Google Shape;323;g123ff7726a7_0_437"/>
          <p:cNvSpPr/>
          <p:nvPr/>
        </p:nvSpPr>
        <p:spPr>
          <a:xfrm>
            <a:off x="0" y="3811017"/>
            <a:ext cx="44526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4" name="Google Shape;324;g123ff7726a7_0_437"/>
          <p:cNvPicPr preferRelativeResize="0"/>
          <p:nvPr/>
        </p:nvPicPr>
        <p:blipFill rotWithShape="1">
          <a:blip r:embed="rId4">
            <a:alphaModFix/>
          </a:blip>
          <a:srcRect l="7218" t="22851" r="12304" b="10156"/>
          <a:stretch/>
        </p:blipFill>
        <p:spPr>
          <a:xfrm>
            <a:off x="0" y="3676261"/>
            <a:ext cx="4726197" cy="2522960"/>
          </a:xfrm>
          <a:prstGeom prst="rect">
            <a:avLst/>
          </a:prstGeom>
          <a:noFill/>
          <a:ln>
            <a:noFill/>
          </a:ln>
        </p:spPr>
      </p:pic>
      <p:sp>
        <p:nvSpPr>
          <p:cNvPr id="325" name="Google Shape;325;g123ff7726a7_0_437"/>
          <p:cNvSpPr/>
          <p:nvPr/>
        </p:nvSpPr>
        <p:spPr>
          <a:xfrm>
            <a:off x="0" y="6166023"/>
            <a:ext cx="12192000" cy="692100"/>
          </a:xfrm>
          <a:prstGeom prst="rect">
            <a:avLst/>
          </a:prstGeom>
          <a:solidFill>
            <a:srgbClr val="003C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6" name="Google Shape;326;g123ff7726a7_0_437"/>
          <p:cNvPicPr preferRelativeResize="0"/>
          <p:nvPr/>
        </p:nvPicPr>
        <p:blipFill rotWithShape="1">
          <a:blip r:embed="rId5">
            <a:alphaModFix/>
          </a:blip>
          <a:srcRect/>
          <a:stretch/>
        </p:blipFill>
        <p:spPr>
          <a:xfrm>
            <a:off x="9735961" y="6292375"/>
            <a:ext cx="1812571" cy="439271"/>
          </a:xfrm>
          <a:prstGeom prst="rect">
            <a:avLst/>
          </a:prstGeom>
          <a:noFill/>
          <a:ln>
            <a:noFill/>
          </a:ln>
        </p:spPr>
      </p:pic>
      <p:sp>
        <p:nvSpPr>
          <p:cNvPr id="327" name="Google Shape;327;g123ff7726a7_0_437"/>
          <p:cNvSpPr/>
          <p:nvPr/>
        </p:nvSpPr>
        <p:spPr>
          <a:xfrm>
            <a:off x="4726204" y="1021779"/>
            <a:ext cx="0" cy="5578475"/>
          </a:xfrm>
          <a:custGeom>
            <a:avLst/>
            <a:gdLst/>
            <a:ahLst/>
            <a:cxnLst/>
            <a:rect l="l" t="t" r="r" b="b"/>
            <a:pathLst>
              <a:path w="120000" h="5578475" extrusionOk="0">
                <a:moveTo>
                  <a:pt x="0" y="0"/>
                </a:moveTo>
                <a:lnTo>
                  <a:pt x="0" y="5577870"/>
                </a:lnTo>
              </a:path>
            </a:pathLst>
          </a:custGeom>
          <a:noFill/>
          <a:ln w="38100" cap="flat" cmpd="sng">
            <a:solidFill>
              <a:srgbClr val="003C7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30" name="Google Shape;330;g123ff7726a7_0_437"/>
          <p:cNvSpPr txBox="1"/>
          <p:nvPr/>
        </p:nvSpPr>
        <p:spPr>
          <a:xfrm>
            <a:off x="7717314" y="6199221"/>
            <a:ext cx="1727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Zilla Slab"/>
                <a:ea typeface="Zilla Slab"/>
                <a:cs typeface="Zilla Slab"/>
                <a:sym typeface="Zilla Slab"/>
              </a:rPr>
              <a:t>tacc.org</a:t>
            </a:r>
            <a:endParaRPr sz="3200" b="1">
              <a:solidFill>
                <a:schemeClr val="lt1"/>
              </a:solidFill>
              <a:latin typeface="Zilla Slab"/>
              <a:ea typeface="Zilla Slab"/>
              <a:cs typeface="Zilla Slab"/>
              <a:sym typeface="Zilla Slab"/>
            </a:endParaRPr>
          </a:p>
        </p:txBody>
      </p:sp>
      <p:cxnSp>
        <p:nvCxnSpPr>
          <p:cNvPr id="331" name="Google Shape;331;g123ff7726a7_0_437"/>
          <p:cNvCxnSpPr/>
          <p:nvPr/>
        </p:nvCxnSpPr>
        <p:spPr>
          <a:xfrm>
            <a:off x="9541565" y="6301409"/>
            <a:ext cx="0" cy="41730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9154D906-4D5E-AB9E-540C-7AE85BABF839}"/>
              </a:ext>
            </a:extLst>
          </p:cNvPr>
          <p:cNvSpPr/>
          <p:nvPr/>
        </p:nvSpPr>
        <p:spPr>
          <a:xfrm>
            <a:off x="1142" y="0"/>
            <a:ext cx="6826134" cy="5668067"/>
          </a:xfrm>
          <a:custGeom>
            <a:avLst/>
            <a:gdLst>
              <a:gd name="connsiteX0" fmla="*/ 0 w 9398833"/>
              <a:gd name="connsiteY0" fmla="*/ 0 h 6858000"/>
              <a:gd name="connsiteX1" fmla="*/ 5969833 w 9398833"/>
              <a:gd name="connsiteY1" fmla="*/ 0 h 6858000"/>
              <a:gd name="connsiteX2" fmla="*/ 9398833 w 9398833"/>
              <a:gd name="connsiteY2" fmla="*/ 3429000 h 6858000"/>
              <a:gd name="connsiteX3" fmla="*/ 5969833 w 9398833"/>
              <a:gd name="connsiteY3" fmla="*/ 6858000 h 6858000"/>
              <a:gd name="connsiteX4" fmla="*/ 0 w 9398833"/>
              <a:gd name="connsiteY4" fmla="*/ 6858000 h 6858000"/>
              <a:gd name="connsiteX5" fmla="*/ 0 w 9398833"/>
              <a:gd name="connsiteY5" fmla="*/ 0 h 6858000"/>
              <a:gd name="connsiteX0" fmla="*/ 0 w 7360170"/>
              <a:gd name="connsiteY0" fmla="*/ 0 h 6858000"/>
              <a:gd name="connsiteX1" fmla="*/ 5969833 w 7360170"/>
              <a:gd name="connsiteY1" fmla="*/ 0 h 6858000"/>
              <a:gd name="connsiteX2" fmla="*/ 7360170 w 7360170"/>
              <a:gd name="connsiteY2" fmla="*/ 3414010 h 6858000"/>
              <a:gd name="connsiteX3" fmla="*/ 5969833 w 7360170"/>
              <a:gd name="connsiteY3" fmla="*/ 6858000 h 6858000"/>
              <a:gd name="connsiteX4" fmla="*/ 0 w 7360170"/>
              <a:gd name="connsiteY4" fmla="*/ 6858000 h 6858000"/>
              <a:gd name="connsiteX5" fmla="*/ 0 w 736017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0170" h="6858000">
                <a:moveTo>
                  <a:pt x="0" y="0"/>
                </a:moveTo>
                <a:lnTo>
                  <a:pt x="5969833" y="0"/>
                </a:lnTo>
                <a:lnTo>
                  <a:pt x="7360170" y="3414010"/>
                </a:lnTo>
                <a:lnTo>
                  <a:pt x="5969833" y="6858000"/>
                </a:lnTo>
                <a:lnTo>
                  <a:pt x="0" y="6858000"/>
                </a:lnTo>
                <a:lnTo>
                  <a:pt x="0" y="0"/>
                </a:lnTo>
                <a:close/>
              </a:path>
            </a:pathLst>
          </a:cu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8;g123ff7726a7_0_404">
            <a:extLst>
              <a:ext uri="{FF2B5EF4-FFF2-40B4-BE49-F238E27FC236}">
                <a16:creationId xmlns:a16="http://schemas.microsoft.com/office/drawing/2014/main" id="{C857BE3C-9DB0-5CA0-7A94-B5FCDCAACD0F}"/>
              </a:ext>
            </a:extLst>
          </p:cNvPr>
          <p:cNvSpPr txBox="1"/>
          <p:nvPr/>
        </p:nvSpPr>
        <p:spPr>
          <a:xfrm>
            <a:off x="199758" y="262451"/>
            <a:ext cx="53896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Zilla Slab"/>
              <a:buNone/>
            </a:pPr>
            <a:r>
              <a:rPr lang="en-US" sz="4000" b="1" i="0" u="none" strike="noStrike" cap="none" dirty="0">
                <a:solidFill>
                  <a:schemeClr val="bg1"/>
                </a:solidFill>
                <a:latin typeface="Zilla Slab"/>
                <a:ea typeface="Zilla Slab"/>
                <a:cs typeface="Zilla Slab"/>
                <a:sym typeface="Zilla Slab"/>
              </a:rPr>
              <a:t>Static Formula</a:t>
            </a:r>
            <a:endParaRPr sz="2000" dirty="0">
              <a:solidFill>
                <a:schemeClr val="bg1"/>
              </a:solidFill>
            </a:endParaRPr>
          </a:p>
        </p:txBody>
      </p:sp>
      <p:sp>
        <p:nvSpPr>
          <p:cNvPr id="8" name="Google Shape;288;g123ff7726a7_0_404">
            <a:extLst>
              <a:ext uri="{FF2B5EF4-FFF2-40B4-BE49-F238E27FC236}">
                <a16:creationId xmlns:a16="http://schemas.microsoft.com/office/drawing/2014/main" id="{652E9DE8-441A-6DC5-D6A8-85ACF5AE14F5}"/>
              </a:ext>
            </a:extLst>
          </p:cNvPr>
          <p:cNvSpPr txBox="1"/>
          <p:nvPr/>
        </p:nvSpPr>
        <p:spPr>
          <a:xfrm>
            <a:off x="6096000" y="195391"/>
            <a:ext cx="5845628"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Zilla Slab"/>
              <a:buNone/>
            </a:pPr>
            <a:r>
              <a:rPr lang="en-US" sz="3600" b="1" i="0" u="none" strike="noStrike" cap="none" dirty="0">
                <a:solidFill>
                  <a:srgbClr val="003C71"/>
                </a:solidFill>
                <a:latin typeface="Zilla Slab"/>
                <a:ea typeface="Zilla Slab"/>
                <a:cs typeface="Zilla Slab"/>
                <a:sym typeface="Zilla Slab"/>
              </a:rPr>
              <a:t>Dynamic Formula</a:t>
            </a:r>
            <a:endParaRPr dirty="0">
              <a:solidFill>
                <a:srgbClr val="003C71"/>
              </a:solidFill>
            </a:endParaRPr>
          </a:p>
        </p:txBody>
      </p:sp>
      <p:grpSp>
        <p:nvGrpSpPr>
          <p:cNvPr id="78" name="Group 77">
            <a:extLst>
              <a:ext uri="{FF2B5EF4-FFF2-40B4-BE49-F238E27FC236}">
                <a16:creationId xmlns:a16="http://schemas.microsoft.com/office/drawing/2014/main" id="{4AA42835-D011-13DC-BD61-4F5CFDA83598}"/>
              </a:ext>
            </a:extLst>
          </p:cNvPr>
          <p:cNvGrpSpPr/>
          <p:nvPr/>
        </p:nvGrpSpPr>
        <p:grpSpPr>
          <a:xfrm>
            <a:off x="1050028" y="1301898"/>
            <a:ext cx="3425859" cy="4040196"/>
            <a:chOff x="499668" y="924956"/>
            <a:chExt cx="4817119" cy="5680942"/>
          </a:xfrm>
        </p:grpSpPr>
        <p:pic>
          <p:nvPicPr>
            <p:cNvPr id="38" name="Graphic 37" descr="Schoolhouse outline">
              <a:extLst>
                <a:ext uri="{FF2B5EF4-FFF2-40B4-BE49-F238E27FC236}">
                  <a16:creationId xmlns:a16="http://schemas.microsoft.com/office/drawing/2014/main" id="{DCC2283E-F3C5-9AAD-D111-1B769F1A0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68" y="5446379"/>
              <a:ext cx="1159519" cy="1159519"/>
            </a:xfrm>
            <a:prstGeom prst="rect">
              <a:avLst/>
            </a:prstGeom>
          </p:spPr>
        </p:pic>
        <p:grpSp>
          <p:nvGrpSpPr>
            <p:cNvPr id="41" name="Group 40">
              <a:extLst>
                <a:ext uri="{FF2B5EF4-FFF2-40B4-BE49-F238E27FC236}">
                  <a16:creationId xmlns:a16="http://schemas.microsoft.com/office/drawing/2014/main" id="{CF301D44-A63D-F3A3-6629-A94ECF051F9D}"/>
                </a:ext>
              </a:extLst>
            </p:cNvPr>
            <p:cNvGrpSpPr/>
            <p:nvPr/>
          </p:nvGrpSpPr>
          <p:grpSpPr>
            <a:xfrm>
              <a:off x="903769" y="2452803"/>
              <a:ext cx="3990065" cy="896706"/>
              <a:chOff x="755068" y="3929743"/>
              <a:chExt cx="3990065" cy="896706"/>
            </a:xfrm>
          </p:grpSpPr>
          <p:cxnSp>
            <p:nvCxnSpPr>
              <p:cNvPr id="18" name="Straight Connector 17">
                <a:extLst>
                  <a:ext uri="{FF2B5EF4-FFF2-40B4-BE49-F238E27FC236}">
                    <a16:creationId xmlns:a16="http://schemas.microsoft.com/office/drawing/2014/main" id="{E85B3AB6-78FE-E157-45AC-850B331FC6A2}"/>
                  </a:ext>
                </a:extLst>
              </p:cNvPr>
              <p:cNvCxnSpPr/>
              <p:nvPr/>
            </p:nvCxnSpPr>
            <p:spPr>
              <a:xfrm>
                <a:off x="930727" y="4299856"/>
                <a:ext cx="3657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92C1069-9F7F-5B0C-7E23-6BBC65716EE6}"/>
                  </a:ext>
                </a:extLst>
              </p:cNvPr>
              <p:cNvCxnSpPr>
                <a:cxnSpLocks/>
              </p:cNvCxnSpPr>
              <p:nvPr/>
            </p:nvCxnSpPr>
            <p:spPr>
              <a:xfrm flipV="1">
                <a:off x="2770413" y="3929743"/>
                <a:ext cx="0" cy="3701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BD28B5-91B4-3458-2A7E-9BFD2E662D1A}"/>
                  </a:ext>
                </a:extLst>
              </p:cNvPr>
              <p:cNvCxnSpPr>
                <a:cxnSpLocks/>
              </p:cNvCxnSpPr>
              <p:nvPr/>
            </p:nvCxnSpPr>
            <p:spPr>
              <a:xfrm flipV="1">
                <a:off x="2770413" y="4310743"/>
                <a:ext cx="0" cy="3701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9DE21A-6D06-3F98-B5CE-899E15CB1038}"/>
                  </a:ext>
                </a:extLst>
              </p:cNvPr>
              <p:cNvCxnSpPr>
                <a:cxnSpLocks/>
              </p:cNvCxnSpPr>
              <p:nvPr/>
            </p:nvCxnSpPr>
            <p:spPr>
              <a:xfrm flipV="1">
                <a:off x="935261" y="4280806"/>
                <a:ext cx="0" cy="3701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874A43E-8DD8-7F06-430A-CA3DBC6B01B7}"/>
                  </a:ext>
                </a:extLst>
              </p:cNvPr>
              <p:cNvCxnSpPr>
                <a:cxnSpLocks/>
              </p:cNvCxnSpPr>
              <p:nvPr/>
            </p:nvCxnSpPr>
            <p:spPr>
              <a:xfrm flipV="1">
                <a:off x="4571091" y="4280806"/>
                <a:ext cx="0" cy="381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riangle 32">
                <a:extLst>
                  <a:ext uri="{FF2B5EF4-FFF2-40B4-BE49-F238E27FC236}">
                    <a16:creationId xmlns:a16="http://schemas.microsoft.com/office/drawing/2014/main" id="{DD993723-C053-28A6-40F9-D98E2851EDC6}"/>
                  </a:ext>
                </a:extLst>
              </p:cNvPr>
              <p:cNvSpPr/>
              <p:nvPr/>
            </p:nvSpPr>
            <p:spPr>
              <a:xfrm rot="10800000">
                <a:off x="755068"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6DF57C0B-D179-2597-96D7-E1CEF874F64C}"/>
                  </a:ext>
                </a:extLst>
              </p:cNvPr>
              <p:cNvSpPr/>
              <p:nvPr/>
            </p:nvSpPr>
            <p:spPr>
              <a:xfrm rot="10800000">
                <a:off x="2593295"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5DD5487B-EBBF-9F87-CE27-57BA595DE070}"/>
                  </a:ext>
                </a:extLst>
              </p:cNvPr>
              <p:cNvSpPr/>
              <p:nvPr/>
            </p:nvSpPr>
            <p:spPr>
              <a:xfrm rot="10800000">
                <a:off x="4393815"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Graphic 38" descr="Schoolhouse outline">
              <a:extLst>
                <a:ext uri="{FF2B5EF4-FFF2-40B4-BE49-F238E27FC236}">
                  <a16:creationId xmlns:a16="http://schemas.microsoft.com/office/drawing/2014/main" id="{A44FC04E-F66C-2508-5E8A-2EFD2181CA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9652" y="5446379"/>
              <a:ext cx="1159519" cy="1159519"/>
            </a:xfrm>
            <a:prstGeom prst="rect">
              <a:avLst/>
            </a:prstGeom>
          </p:spPr>
        </p:pic>
        <p:pic>
          <p:nvPicPr>
            <p:cNvPr id="40" name="Graphic 39" descr="Schoolhouse outline">
              <a:extLst>
                <a:ext uri="{FF2B5EF4-FFF2-40B4-BE49-F238E27FC236}">
                  <a16:creationId xmlns:a16="http://schemas.microsoft.com/office/drawing/2014/main" id="{C7E81A7C-6128-220B-2754-1305350869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7268" y="5446378"/>
              <a:ext cx="1159519" cy="1159519"/>
            </a:xfrm>
            <a:prstGeom prst="rect">
              <a:avLst/>
            </a:prstGeom>
          </p:spPr>
        </p:pic>
        <p:grpSp>
          <p:nvGrpSpPr>
            <p:cNvPr id="49" name="Group 48">
              <a:extLst>
                <a:ext uri="{FF2B5EF4-FFF2-40B4-BE49-F238E27FC236}">
                  <a16:creationId xmlns:a16="http://schemas.microsoft.com/office/drawing/2014/main" id="{B3B627A0-8CAA-F875-F45A-F1FACE32130D}"/>
                </a:ext>
              </a:extLst>
            </p:cNvPr>
            <p:cNvGrpSpPr/>
            <p:nvPr/>
          </p:nvGrpSpPr>
          <p:grpSpPr>
            <a:xfrm>
              <a:off x="2159904" y="924956"/>
              <a:ext cx="1513506" cy="1369263"/>
              <a:chOff x="2178640" y="1590231"/>
              <a:chExt cx="1622820" cy="1624958"/>
            </a:xfrm>
          </p:grpSpPr>
          <p:grpSp>
            <p:nvGrpSpPr>
              <p:cNvPr id="74" name="Graphic 14" descr="Pie chart with solid fill">
                <a:extLst>
                  <a:ext uri="{FF2B5EF4-FFF2-40B4-BE49-F238E27FC236}">
                    <a16:creationId xmlns:a16="http://schemas.microsoft.com/office/drawing/2014/main" id="{9AD8A87A-E91E-7A6A-9D16-BE5727604123}"/>
                  </a:ext>
                </a:extLst>
              </p:cNvPr>
              <p:cNvGrpSpPr/>
              <p:nvPr/>
            </p:nvGrpSpPr>
            <p:grpSpPr>
              <a:xfrm>
                <a:off x="2178640" y="1590231"/>
                <a:ext cx="1622820" cy="1624958"/>
                <a:chOff x="2178640" y="1590231"/>
                <a:chExt cx="1622820" cy="1624958"/>
              </a:xfrm>
              <a:solidFill>
                <a:schemeClr val="bg1"/>
              </a:solidFill>
            </p:grpSpPr>
            <p:sp>
              <p:nvSpPr>
                <p:cNvPr id="75" name="Freeform 74">
                  <a:extLst>
                    <a:ext uri="{FF2B5EF4-FFF2-40B4-BE49-F238E27FC236}">
                      <a16:creationId xmlns:a16="http://schemas.microsoft.com/office/drawing/2014/main" id="{080EF379-0137-358F-3015-91F3D4EF96E4}"/>
                    </a:ext>
                  </a:extLst>
                </p:cNvPr>
                <p:cNvSpPr/>
                <p:nvPr/>
              </p:nvSpPr>
              <p:spPr>
                <a:xfrm>
                  <a:off x="2178640" y="1590231"/>
                  <a:ext cx="1355557" cy="1624958"/>
                </a:xfrm>
                <a:custGeom>
                  <a:avLst/>
                  <a:gdLst>
                    <a:gd name="connsiteX0" fmla="*/ 769717 w 1355557"/>
                    <a:gd name="connsiteY0" fmla="*/ 0 h 1624958"/>
                    <a:gd name="connsiteX1" fmla="*/ 0 w 1355557"/>
                    <a:gd name="connsiteY1" fmla="*/ 812479 h 1624958"/>
                    <a:gd name="connsiteX2" fmla="*/ 812479 w 1355557"/>
                    <a:gd name="connsiteY2" fmla="*/ 1624958 h 1624958"/>
                    <a:gd name="connsiteX3" fmla="*/ 1355557 w 1355557"/>
                    <a:gd name="connsiteY3" fmla="*/ 1415424 h 1624958"/>
                    <a:gd name="connsiteX4" fmla="*/ 769717 w 1355557"/>
                    <a:gd name="connsiteY4" fmla="*/ 829584 h 1624958"/>
                    <a:gd name="connsiteX5" fmla="*/ 769717 w 1355557"/>
                    <a:gd name="connsiteY5" fmla="*/ 0 h 162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5557" h="1624958">
                      <a:moveTo>
                        <a:pt x="769717" y="0"/>
                      </a:moveTo>
                      <a:cubicBezTo>
                        <a:pt x="342097" y="21381"/>
                        <a:pt x="0" y="380582"/>
                        <a:pt x="0" y="812479"/>
                      </a:cubicBezTo>
                      <a:cubicBezTo>
                        <a:pt x="0" y="1261481"/>
                        <a:pt x="363478" y="1624958"/>
                        <a:pt x="812479" y="1624958"/>
                      </a:cubicBezTo>
                      <a:cubicBezTo>
                        <a:pt x="1015599" y="1624958"/>
                        <a:pt x="1205890" y="1552263"/>
                        <a:pt x="1355557" y="1415424"/>
                      </a:cubicBezTo>
                      <a:lnTo>
                        <a:pt x="769717" y="829584"/>
                      </a:lnTo>
                      <a:lnTo>
                        <a:pt x="769717" y="0"/>
                      </a:lnTo>
                      <a:close/>
                    </a:path>
                  </a:pathLst>
                </a:custGeom>
                <a:solidFill>
                  <a:srgbClr val="86AAC7"/>
                </a:solidFill>
                <a:ln w="1984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B7F393EF-099A-EC1C-13D2-B81E261E253D}"/>
                    </a:ext>
                  </a:extLst>
                </p:cNvPr>
                <p:cNvSpPr/>
                <p:nvPr/>
              </p:nvSpPr>
              <p:spPr>
                <a:xfrm>
                  <a:off x="3033881" y="1590231"/>
                  <a:ext cx="767579" cy="769717"/>
                </a:xfrm>
                <a:custGeom>
                  <a:avLst/>
                  <a:gdLst>
                    <a:gd name="connsiteX0" fmla="*/ 0 w 767579"/>
                    <a:gd name="connsiteY0" fmla="*/ 0 h 769717"/>
                    <a:gd name="connsiteX1" fmla="*/ 0 w 767579"/>
                    <a:gd name="connsiteY1" fmla="*/ 769717 h 769717"/>
                    <a:gd name="connsiteX2" fmla="*/ 767579 w 767579"/>
                    <a:gd name="connsiteY2" fmla="*/ 769717 h 769717"/>
                    <a:gd name="connsiteX3" fmla="*/ 0 w 767579"/>
                    <a:gd name="connsiteY3" fmla="*/ 0 h 769717"/>
                  </a:gdLst>
                  <a:ahLst/>
                  <a:cxnLst>
                    <a:cxn ang="0">
                      <a:pos x="connsiteX0" y="connsiteY0"/>
                    </a:cxn>
                    <a:cxn ang="0">
                      <a:pos x="connsiteX1" y="connsiteY1"/>
                    </a:cxn>
                    <a:cxn ang="0">
                      <a:pos x="connsiteX2" y="connsiteY2"/>
                    </a:cxn>
                    <a:cxn ang="0">
                      <a:pos x="connsiteX3" y="connsiteY3"/>
                    </a:cxn>
                  </a:cxnLst>
                  <a:rect l="l" t="t" r="r" b="b"/>
                  <a:pathLst>
                    <a:path w="767579" h="769717">
                      <a:moveTo>
                        <a:pt x="0" y="0"/>
                      </a:moveTo>
                      <a:lnTo>
                        <a:pt x="0" y="769717"/>
                      </a:lnTo>
                      <a:lnTo>
                        <a:pt x="767579" y="769717"/>
                      </a:lnTo>
                      <a:cubicBezTo>
                        <a:pt x="746198" y="352787"/>
                        <a:pt x="414792" y="21381"/>
                        <a:pt x="0" y="0"/>
                      </a:cubicBezTo>
                      <a:close/>
                    </a:path>
                  </a:pathLst>
                </a:custGeom>
                <a:solidFill>
                  <a:schemeClr val="accent5">
                    <a:lumMod val="20000"/>
                    <a:lumOff val="80000"/>
                  </a:schemeClr>
                </a:solidFill>
                <a:ln w="1984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889E26D-FF64-D2DA-4C76-ABAC75B98528}"/>
                    </a:ext>
                  </a:extLst>
                </p:cNvPr>
                <p:cNvSpPr/>
                <p:nvPr/>
              </p:nvSpPr>
              <p:spPr>
                <a:xfrm>
                  <a:off x="3093748" y="2445472"/>
                  <a:ext cx="707712" cy="500316"/>
                </a:xfrm>
                <a:custGeom>
                  <a:avLst/>
                  <a:gdLst>
                    <a:gd name="connsiteX0" fmla="*/ 0 w 707712"/>
                    <a:gd name="connsiteY0" fmla="*/ 0 h 500316"/>
                    <a:gd name="connsiteX1" fmla="*/ 500316 w 707712"/>
                    <a:gd name="connsiteY1" fmla="*/ 500316 h 500316"/>
                    <a:gd name="connsiteX2" fmla="*/ 707712 w 707712"/>
                    <a:gd name="connsiteY2" fmla="*/ 0 h 500316"/>
                    <a:gd name="connsiteX3" fmla="*/ 0 w 707712"/>
                    <a:gd name="connsiteY3" fmla="*/ 0 h 500316"/>
                  </a:gdLst>
                  <a:ahLst/>
                  <a:cxnLst>
                    <a:cxn ang="0">
                      <a:pos x="connsiteX0" y="connsiteY0"/>
                    </a:cxn>
                    <a:cxn ang="0">
                      <a:pos x="connsiteX1" y="connsiteY1"/>
                    </a:cxn>
                    <a:cxn ang="0">
                      <a:pos x="connsiteX2" y="connsiteY2"/>
                    </a:cxn>
                    <a:cxn ang="0">
                      <a:pos x="connsiteX3" y="connsiteY3"/>
                    </a:cxn>
                  </a:cxnLst>
                  <a:rect l="l" t="t" r="r" b="b"/>
                  <a:pathLst>
                    <a:path w="707712" h="500316">
                      <a:moveTo>
                        <a:pt x="0" y="0"/>
                      </a:moveTo>
                      <a:lnTo>
                        <a:pt x="500316" y="500316"/>
                      </a:lnTo>
                      <a:cubicBezTo>
                        <a:pt x="626464" y="361339"/>
                        <a:pt x="699160" y="186015"/>
                        <a:pt x="707712" y="0"/>
                      </a:cubicBezTo>
                      <a:lnTo>
                        <a:pt x="0" y="0"/>
                      </a:lnTo>
                      <a:close/>
                    </a:path>
                  </a:pathLst>
                </a:custGeom>
                <a:solidFill>
                  <a:schemeClr val="bg1"/>
                </a:solidFill>
                <a:ln w="19844" cap="flat">
                  <a:noFill/>
                  <a:prstDash val="solid"/>
                  <a:miter/>
                </a:ln>
              </p:spPr>
              <p:txBody>
                <a:bodyPr rtlCol="0" anchor="ctr"/>
                <a:lstStyle/>
                <a:p>
                  <a:endParaRPr lang="en-US"/>
                </a:p>
              </p:txBody>
            </p:sp>
          </p:grpSp>
          <p:pic>
            <p:nvPicPr>
              <p:cNvPr id="43" name="Graphic 42" descr="Dollar outline">
                <a:extLst>
                  <a:ext uri="{FF2B5EF4-FFF2-40B4-BE49-F238E27FC236}">
                    <a16:creationId xmlns:a16="http://schemas.microsoft.com/office/drawing/2014/main" id="{6B968F78-FC7C-B401-ECB0-DE0CEE965C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6257" y="2503625"/>
                <a:ext cx="497258" cy="497258"/>
              </a:xfrm>
              <a:prstGeom prst="rect">
                <a:avLst/>
              </a:prstGeom>
            </p:spPr>
          </p:pic>
          <p:pic>
            <p:nvPicPr>
              <p:cNvPr id="44" name="Graphic 43" descr="Dollar outline">
                <a:extLst>
                  <a:ext uri="{FF2B5EF4-FFF2-40B4-BE49-F238E27FC236}">
                    <a16:creationId xmlns:a16="http://schemas.microsoft.com/office/drawing/2014/main" id="{A927019E-39E4-FB17-8AF3-119BEB714E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4470" y="1986632"/>
                <a:ext cx="497258" cy="497258"/>
              </a:xfrm>
              <a:prstGeom prst="rect">
                <a:avLst/>
              </a:prstGeom>
            </p:spPr>
          </p:pic>
          <p:pic>
            <p:nvPicPr>
              <p:cNvPr id="45" name="Graphic 44" descr="Dollar outline">
                <a:extLst>
                  <a:ext uri="{FF2B5EF4-FFF2-40B4-BE49-F238E27FC236}">
                    <a16:creationId xmlns:a16="http://schemas.microsoft.com/office/drawing/2014/main" id="{E6B78771-F16C-F1CD-8CDD-82F153140A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1368" y="1904790"/>
                <a:ext cx="357037" cy="357037"/>
              </a:xfrm>
              <a:prstGeom prst="rect">
                <a:avLst/>
              </a:prstGeom>
            </p:spPr>
          </p:pic>
          <p:pic>
            <p:nvPicPr>
              <p:cNvPr id="46" name="Graphic 45" descr="Dollar outline">
                <a:extLst>
                  <a:ext uri="{FF2B5EF4-FFF2-40B4-BE49-F238E27FC236}">
                    <a16:creationId xmlns:a16="http://schemas.microsoft.com/office/drawing/2014/main" id="{3F82673F-7235-6BF2-6176-8F46892BBE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7209" y="2511625"/>
                <a:ext cx="240629" cy="240629"/>
              </a:xfrm>
              <a:prstGeom prst="rect">
                <a:avLst/>
              </a:prstGeom>
            </p:spPr>
          </p:pic>
        </p:grpSp>
        <p:sp>
          <p:nvSpPr>
            <p:cNvPr id="47" name="TextBox 46">
              <a:extLst>
                <a:ext uri="{FF2B5EF4-FFF2-40B4-BE49-F238E27FC236}">
                  <a16:creationId xmlns:a16="http://schemas.microsoft.com/office/drawing/2014/main" id="{FAA4BBDD-E6FD-A603-FFD7-33B83CC2627E}"/>
                </a:ext>
              </a:extLst>
            </p:cNvPr>
            <p:cNvSpPr txBox="1"/>
            <p:nvPr/>
          </p:nvSpPr>
          <p:spPr>
            <a:xfrm>
              <a:off x="1744985" y="6026138"/>
              <a:ext cx="585550" cy="389490"/>
            </a:xfrm>
            <a:prstGeom prst="rect">
              <a:avLst/>
            </a:prstGeom>
            <a:noFill/>
          </p:spPr>
          <p:txBody>
            <a:bodyPr wrap="square" rtlCol="0">
              <a:spAutoFit/>
            </a:bodyPr>
            <a:lstStyle/>
            <a:p>
              <a:pPr algn="ctr"/>
              <a:r>
                <a:rPr lang="en-US" sz="1200" dirty="0">
                  <a:solidFill>
                    <a:schemeClr val="bg1"/>
                  </a:solidFill>
                  <a:latin typeface="Encode Sans" pitchFamily="2" charset="77"/>
                </a:rPr>
                <a:t>vs.</a:t>
              </a:r>
            </a:p>
          </p:txBody>
        </p:sp>
        <p:sp>
          <p:nvSpPr>
            <p:cNvPr id="48" name="TextBox 47">
              <a:extLst>
                <a:ext uri="{FF2B5EF4-FFF2-40B4-BE49-F238E27FC236}">
                  <a16:creationId xmlns:a16="http://schemas.microsoft.com/office/drawing/2014/main" id="{3E43F8FC-E22E-E727-B956-113F84581218}"/>
                </a:ext>
              </a:extLst>
            </p:cNvPr>
            <p:cNvSpPr txBox="1"/>
            <p:nvPr/>
          </p:nvSpPr>
          <p:spPr>
            <a:xfrm>
              <a:off x="3586486" y="6026138"/>
              <a:ext cx="585550" cy="389490"/>
            </a:xfrm>
            <a:prstGeom prst="rect">
              <a:avLst/>
            </a:prstGeom>
            <a:noFill/>
          </p:spPr>
          <p:txBody>
            <a:bodyPr wrap="square" rtlCol="0">
              <a:spAutoFit/>
            </a:bodyPr>
            <a:lstStyle/>
            <a:p>
              <a:pPr algn="ctr"/>
              <a:r>
                <a:rPr lang="en-US" sz="1200" dirty="0">
                  <a:solidFill>
                    <a:schemeClr val="bg1"/>
                  </a:solidFill>
                  <a:latin typeface="Encode Sans" pitchFamily="2" charset="77"/>
                </a:rPr>
                <a:t>vs.</a:t>
              </a:r>
            </a:p>
          </p:txBody>
        </p:sp>
        <p:grpSp>
          <p:nvGrpSpPr>
            <p:cNvPr id="56" name="Graphic 50" descr="Pie chart with solid fill">
              <a:extLst>
                <a:ext uri="{FF2B5EF4-FFF2-40B4-BE49-F238E27FC236}">
                  <a16:creationId xmlns:a16="http://schemas.microsoft.com/office/drawing/2014/main" id="{268EA271-8AC8-7AE7-5A9B-52E50FECD42B}"/>
                </a:ext>
              </a:extLst>
            </p:cNvPr>
            <p:cNvGrpSpPr/>
            <p:nvPr/>
          </p:nvGrpSpPr>
          <p:grpSpPr>
            <a:xfrm>
              <a:off x="903769" y="3536553"/>
              <a:ext cx="3990064" cy="977292"/>
              <a:chOff x="873177" y="2379742"/>
              <a:chExt cx="4549642" cy="1114350"/>
            </a:xfrm>
            <a:solidFill>
              <a:schemeClr val="bg1"/>
            </a:solidFill>
          </p:grpSpPr>
          <p:sp>
            <p:nvSpPr>
              <p:cNvPr id="57" name="Freeform 56">
                <a:extLst>
                  <a:ext uri="{FF2B5EF4-FFF2-40B4-BE49-F238E27FC236}">
                    <a16:creationId xmlns:a16="http://schemas.microsoft.com/office/drawing/2014/main" id="{A6124519-20EE-4851-A990-D78ACB30D47C}"/>
                  </a:ext>
                </a:extLst>
              </p:cNvPr>
              <p:cNvSpPr/>
              <p:nvPr/>
            </p:nvSpPr>
            <p:spPr>
              <a:xfrm>
                <a:off x="873177" y="2379742"/>
                <a:ext cx="929602" cy="1114350"/>
              </a:xfrm>
              <a:custGeom>
                <a:avLst/>
                <a:gdLst>
                  <a:gd name="connsiteX0" fmla="*/ 527850 w 929602"/>
                  <a:gd name="connsiteY0" fmla="*/ 0 h 1114350"/>
                  <a:gd name="connsiteX1" fmla="*/ 0 w 929602"/>
                  <a:gd name="connsiteY1" fmla="*/ 557175 h 1114350"/>
                  <a:gd name="connsiteX2" fmla="*/ 557175 w 929602"/>
                  <a:gd name="connsiteY2" fmla="*/ 1114350 h 1114350"/>
                  <a:gd name="connsiteX3" fmla="*/ 929603 w 929602"/>
                  <a:gd name="connsiteY3" fmla="*/ 970657 h 1114350"/>
                  <a:gd name="connsiteX4" fmla="*/ 527850 w 929602"/>
                  <a:gd name="connsiteY4" fmla="*/ 568905 h 1114350"/>
                  <a:gd name="connsiteX5" fmla="*/ 527850 w 929602"/>
                  <a:gd name="connsiteY5" fmla="*/ 0 h 11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02" h="1114350">
                    <a:moveTo>
                      <a:pt x="527850" y="0"/>
                    </a:moveTo>
                    <a:cubicBezTo>
                      <a:pt x="234600" y="14663"/>
                      <a:pt x="0" y="260992"/>
                      <a:pt x="0" y="557175"/>
                    </a:cubicBezTo>
                    <a:cubicBezTo>
                      <a:pt x="0" y="865088"/>
                      <a:pt x="249263" y="1114350"/>
                      <a:pt x="557175" y="1114350"/>
                    </a:cubicBezTo>
                    <a:cubicBezTo>
                      <a:pt x="696469" y="1114350"/>
                      <a:pt x="826965" y="1064498"/>
                      <a:pt x="929603" y="970657"/>
                    </a:cubicBezTo>
                    <a:lnTo>
                      <a:pt x="527850" y="568905"/>
                    </a:lnTo>
                    <a:lnTo>
                      <a:pt x="527850" y="0"/>
                    </a:lnTo>
                    <a:close/>
                  </a:path>
                </a:pathLst>
              </a:custGeom>
              <a:solidFill>
                <a:srgbClr val="86AAC7"/>
              </a:solidFill>
              <a:ln w="1458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B9C56549-1672-65A6-C935-7B88B1ED134A}"/>
                  </a:ext>
                </a:extLst>
              </p:cNvPr>
              <p:cNvSpPr/>
              <p:nvPr/>
            </p:nvSpPr>
            <p:spPr>
              <a:xfrm>
                <a:off x="3005060" y="2658009"/>
                <a:ext cx="526383" cy="527850"/>
              </a:xfrm>
              <a:custGeom>
                <a:avLst/>
                <a:gdLst>
                  <a:gd name="connsiteX0" fmla="*/ 0 w 526383"/>
                  <a:gd name="connsiteY0" fmla="*/ 0 h 527850"/>
                  <a:gd name="connsiteX1" fmla="*/ 0 w 526383"/>
                  <a:gd name="connsiteY1" fmla="*/ 527850 h 527850"/>
                  <a:gd name="connsiteX2" fmla="*/ 526384 w 526383"/>
                  <a:gd name="connsiteY2" fmla="*/ 527850 h 527850"/>
                  <a:gd name="connsiteX3" fmla="*/ 0 w 526383"/>
                  <a:gd name="connsiteY3" fmla="*/ 0 h 527850"/>
                </a:gdLst>
                <a:ahLst/>
                <a:cxnLst>
                  <a:cxn ang="0">
                    <a:pos x="connsiteX0" y="connsiteY0"/>
                  </a:cxn>
                  <a:cxn ang="0">
                    <a:pos x="connsiteX1" y="connsiteY1"/>
                  </a:cxn>
                  <a:cxn ang="0">
                    <a:pos x="connsiteX2" y="connsiteY2"/>
                  </a:cxn>
                  <a:cxn ang="0">
                    <a:pos x="connsiteX3" y="connsiteY3"/>
                  </a:cxn>
                </a:cxnLst>
                <a:rect l="l" t="t" r="r" b="b"/>
                <a:pathLst>
                  <a:path w="526383" h="527850">
                    <a:moveTo>
                      <a:pt x="0" y="0"/>
                    </a:moveTo>
                    <a:lnTo>
                      <a:pt x="0" y="527850"/>
                    </a:lnTo>
                    <a:lnTo>
                      <a:pt x="526384" y="527850"/>
                    </a:lnTo>
                    <a:cubicBezTo>
                      <a:pt x="511721" y="241931"/>
                      <a:pt x="284453" y="14663"/>
                      <a:pt x="0" y="0"/>
                    </a:cubicBezTo>
                    <a:close/>
                  </a:path>
                </a:pathLst>
              </a:custGeom>
              <a:solidFill>
                <a:schemeClr val="accent5">
                  <a:lumMod val="20000"/>
                  <a:lumOff val="80000"/>
                </a:schemeClr>
              </a:solidFill>
              <a:ln w="1458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A46E9CB-A550-B6DB-6468-4FD6F2F28D44}"/>
                  </a:ext>
                </a:extLst>
              </p:cNvPr>
              <p:cNvSpPr/>
              <p:nvPr/>
            </p:nvSpPr>
            <p:spPr>
              <a:xfrm>
                <a:off x="4937491" y="2842757"/>
                <a:ext cx="485328" cy="343102"/>
              </a:xfrm>
              <a:custGeom>
                <a:avLst/>
                <a:gdLst>
                  <a:gd name="connsiteX0" fmla="*/ 0 w 485328"/>
                  <a:gd name="connsiteY0" fmla="*/ 0 h 343102"/>
                  <a:gd name="connsiteX1" fmla="*/ 343102 w 485328"/>
                  <a:gd name="connsiteY1" fmla="*/ 343103 h 343102"/>
                  <a:gd name="connsiteX2" fmla="*/ 485329 w 485328"/>
                  <a:gd name="connsiteY2" fmla="*/ 0 h 343102"/>
                  <a:gd name="connsiteX3" fmla="*/ 0 w 485328"/>
                  <a:gd name="connsiteY3" fmla="*/ 0 h 343102"/>
                </a:gdLst>
                <a:ahLst/>
                <a:cxnLst>
                  <a:cxn ang="0">
                    <a:pos x="connsiteX0" y="connsiteY0"/>
                  </a:cxn>
                  <a:cxn ang="0">
                    <a:pos x="connsiteX1" y="connsiteY1"/>
                  </a:cxn>
                  <a:cxn ang="0">
                    <a:pos x="connsiteX2" y="connsiteY2"/>
                  </a:cxn>
                  <a:cxn ang="0">
                    <a:pos x="connsiteX3" y="connsiteY3"/>
                  </a:cxn>
                </a:cxnLst>
                <a:rect l="l" t="t" r="r" b="b"/>
                <a:pathLst>
                  <a:path w="485328" h="343102">
                    <a:moveTo>
                      <a:pt x="0" y="0"/>
                    </a:moveTo>
                    <a:lnTo>
                      <a:pt x="343102" y="343103"/>
                    </a:lnTo>
                    <a:cubicBezTo>
                      <a:pt x="429611" y="247796"/>
                      <a:pt x="479464" y="127564"/>
                      <a:pt x="485329" y="0"/>
                    </a:cubicBezTo>
                    <a:lnTo>
                      <a:pt x="0" y="0"/>
                    </a:lnTo>
                    <a:close/>
                  </a:path>
                </a:pathLst>
              </a:custGeom>
              <a:solidFill>
                <a:schemeClr val="bg1"/>
              </a:solidFill>
              <a:ln w="14585" cap="flat">
                <a:noFill/>
                <a:prstDash val="solid"/>
                <a:miter/>
              </a:ln>
            </p:spPr>
            <p:txBody>
              <a:bodyPr rtlCol="0" anchor="ctr"/>
              <a:lstStyle/>
              <a:p>
                <a:endParaRPr lang="en-US"/>
              </a:p>
            </p:txBody>
          </p:sp>
        </p:grpSp>
        <p:pic>
          <p:nvPicPr>
            <p:cNvPr id="61" name="Graphic 60" descr="Dollar outline">
              <a:extLst>
                <a:ext uri="{FF2B5EF4-FFF2-40B4-BE49-F238E27FC236}">
                  <a16:creationId xmlns:a16="http://schemas.microsoft.com/office/drawing/2014/main" id="{658D038C-32F9-57CA-7DDD-CA8342344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084" y="3756887"/>
              <a:ext cx="351318" cy="351318"/>
            </a:xfrm>
            <a:prstGeom prst="rect">
              <a:avLst/>
            </a:prstGeom>
          </p:spPr>
        </p:pic>
        <p:pic>
          <p:nvPicPr>
            <p:cNvPr id="62" name="Graphic 61" descr="Dollar outline">
              <a:extLst>
                <a:ext uri="{FF2B5EF4-FFF2-40B4-BE49-F238E27FC236}">
                  <a16:creationId xmlns:a16="http://schemas.microsoft.com/office/drawing/2014/main" id="{7BD22073-E3B7-4340-BEE2-0EC4C699D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305" y="4093071"/>
              <a:ext cx="351318" cy="351318"/>
            </a:xfrm>
            <a:prstGeom prst="rect">
              <a:avLst/>
            </a:prstGeom>
          </p:spPr>
        </p:pic>
        <p:pic>
          <p:nvPicPr>
            <p:cNvPr id="63" name="Graphic 62" descr="Dollar outline">
              <a:extLst>
                <a:ext uri="{FF2B5EF4-FFF2-40B4-BE49-F238E27FC236}">
                  <a16:creationId xmlns:a16="http://schemas.microsoft.com/office/drawing/2014/main" id="{2D3707AD-CF68-27C7-F05E-C5738BFA0B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6263" y="3940398"/>
              <a:ext cx="242123" cy="242123"/>
            </a:xfrm>
            <a:prstGeom prst="rect">
              <a:avLst/>
            </a:prstGeom>
          </p:spPr>
        </p:pic>
        <p:pic>
          <p:nvPicPr>
            <p:cNvPr id="64" name="Graphic 63" descr="Dollar outline">
              <a:extLst>
                <a:ext uri="{FF2B5EF4-FFF2-40B4-BE49-F238E27FC236}">
                  <a16:creationId xmlns:a16="http://schemas.microsoft.com/office/drawing/2014/main" id="{163C80A1-D8D7-C1F1-3427-7BC32FE870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04263" y="3940398"/>
              <a:ext cx="242123" cy="242123"/>
            </a:xfrm>
            <a:prstGeom prst="rect">
              <a:avLst/>
            </a:prstGeom>
          </p:spPr>
        </p:pic>
        <p:grpSp>
          <p:nvGrpSpPr>
            <p:cNvPr id="65" name="Group 64">
              <a:extLst>
                <a:ext uri="{FF2B5EF4-FFF2-40B4-BE49-F238E27FC236}">
                  <a16:creationId xmlns:a16="http://schemas.microsoft.com/office/drawing/2014/main" id="{C94ABE44-0604-CC81-5BEF-2C62B2619EBE}"/>
                </a:ext>
              </a:extLst>
            </p:cNvPr>
            <p:cNvGrpSpPr/>
            <p:nvPr/>
          </p:nvGrpSpPr>
          <p:grpSpPr>
            <a:xfrm>
              <a:off x="903769" y="4797766"/>
              <a:ext cx="3990065" cy="545643"/>
              <a:chOff x="755068" y="4280806"/>
              <a:chExt cx="3990065" cy="545643"/>
            </a:xfrm>
          </p:grpSpPr>
          <p:cxnSp>
            <p:nvCxnSpPr>
              <p:cNvPr id="68" name="Straight Connector 67">
                <a:extLst>
                  <a:ext uri="{FF2B5EF4-FFF2-40B4-BE49-F238E27FC236}">
                    <a16:creationId xmlns:a16="http://schemas.microsoft.com/office/drawing/2014/main" id="{1F8D6F2D-0BA7-7B0F-7810-A2938CB3E1C7}"/>
                  </a:ext>
                </a:extLst>
              </p:cNvPr>
              <p:cNvCxnSpPr>
                <a:cxnSpLocks/>
              </p:cNvCxnSpPr>
              <p:nvPr/>
            </p:nvCxnSpPr>
            <p:spPr>
              <a:xfrm flipV="1">
                <a:off x="2770413" y="4310743"/>
                <a:ext cx="0" cy="3701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B6236D0-F826-1F23-A131-0C51DA9BA37C}"/>
                  </a:ext>
                </a:extLst>
              </p:cNvPr>
              <p:cNvCxnSpPr>
                <a:cxnSpLocks/>
              </p:cNvCxnSpPr>
              <p:nvPr/>
            </p:nvCxnSpPr>
            <p:spPr>
              <a:xfrm flipV="1">
                <a:off x="935261" y="4280806"/>
                <a:ext cx="0" cy="3701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2C2F2B-0ED0-A7F2-3041-9B828C869C21}"/>
                  </a:ext>
                </a:extLst>
              </p:cNvPr>
              <p:cNvCxnSpPr>
                <a:cxnSpLocks/>
              </p:cNvCxnSpPr>
              <p:nvPr/>
            </p:nvCxnSpPr>
            <p:spPr>
              <a:xfrm flipV="1">
                <a:off x="4571091" y="4280806"/>
                <a:ext cx="0" cy="381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riangle 70">
                <a:extLst>
                  <a:ext uri="{FF2B5EF4-FFF2-40B4-BE49-F238E27FC236}">
                    <a16:creationId xmlns:a16="http://schemas.microsoft.com/office/drawing/2014/main" id="{2623B056-C8E9-A2C4-DE44-497F15E56913}"/>
                  </a:ext>
                </a:extLst>
              </p:cNvPr>
              <p:cNvSpPr/>
              <p:nvPr/>
            </p:nvSpPr>
            <p:spPr>
              <a:xfrm rot="10800000">
                <a:off x="755068"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iangle 71">
                <a:extLst>
                  <a:ext uri="{FF2B5EF4-FFF2-40B4-BE49-F238E27FC236}">
                    <a16:creationId xmlns:a16="http://schemas.microsoft.com/office/drawing/2014/main" id="{E491B4BA-2066-D102-ED39-4A2898523AAF}"/>
                  </a:ext>
                </a:extLst>
              </p:cNvPr>
              <p:cNvSpPr/>
              <p:nvPr/>
            </p:nvSpPr>
            <p:spPr>
              <a:xfrm rot="10800000">
                <a:off x="2593295"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08651C11-17CC-F2F7-236C-E7DA92012A30}"/>
                  </a:ext>
                </a:extLst>
              </p:cNvPr>
              <p:cNvSpPr/>
              <p:nvPr/>
            </p:nvSpPr>
            <p:spPr>
              <a:xfrm rot="10800000">
                <a:off x="4393815" y="4556576"/>
                <a:ext cx="351318" cy="269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336C287C-B544-0C3B-E474-3DE9D7960540}"/>
              </a:ext>
            </a:extLst>
          </p:cNvPr>
          <p:cNvGrpSpPr/>
          <p:nvPr/>
        </p:nvGrpSpPr>
        <p:grpSpPr>
          <a:xfrm>
            <a:off x="7107472" y="1069586"/>
            <a:ext cx="3990796" cy="4120415"/>
            <a:chOff x="6352766" y="607012"/>
            <a:chExt cx="5648734" cy="5832202"/>
          </a:xfrm>
        </p:grpSpPr>
        <p:pic>
          <p:nvPicPr>
            <p:cNvPr id="79" name="Graphic 78" descr="Schoolhouse with solid fill">
              <a:extLst>
                <a:ext uri="{FF2B5EF4-FFF2-40B4-BE49-F238E27FC236}">
                  <a16:creationId xmlns:a16="http://schemas.microsoft.com/office/drawing/2014/main" id="{E5D3E668-D75C-C51A-5E4F-889FF44412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7607" y="607012"/>
              <a:ext cx="1360083" cy="1360083"/>
            </a:xfrm>
            <a:prstGeom prst="rect">
              <a:avLst/>
            </a:prstGeom>
          </p:spPr>
        </p:pic>
        <p:pic>
          <p:nvPicPr>
            <p:cNvPr id="81" name="Graphic 80" descr="Bar chart outline">
              <a:extLst>
                <a:ext uri="{FF2B5EF4-FFF2-40B4-BE49-F238E27FC236}">
                  <a16:creationId xmlns:a16="http://schemas.microsoft.com/office/drawing/2014/main" id="{CE61E6F4-DF8E-144A-1665-984674E207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89991" y="2734893"/>
              <a:ext cx="1024527" cy="1024527"/>
            </a:xfrm>
            <a:prstGeom prst="rect">
              <a:avLst/>
            </a:prstGeom>
          </p:spPr>
        </p:pic>
        <p:sp>
          <p:nvSpPr>
            <p:cNvPr id="83" name="TextBox 82">
              <a:extLst>
                <a:ext uri="{FF2B5EF4-FFF2-40B4-BE49-F238E27FC236}">
                  <a16:creationId xmlns:a16="http://schemas.microsoft.com/office/drawing/2014/main" id="{6D118847-C417-B6EE-104A-280866368FB0}"/>
                </a:ext>
              </a:extLst>
            </p:cNvPr>
            <p:cNvSpPr txBox="1"/>
            <p:nvPr/>
          </p:nvSpPr>
          <p:spPr>
            <a:xfrm>
              <a:off x="8471298" y="2961356"/>
              <a:ext cx="480525" cy="646331"/>
            </a:xfrm>
            <a:prstGeom prst="rect">
              <a:avLst/>
            </a:prstGeom>
            <a:noFill/>
          </p:spPr>
          <p:txBody>
            <a:bodyPr wrap="square" rtlCol="0">
              <a:spAutoFit/>
            </a:bodyPr>
            <a:lstStyle/>
            <a:p>
              <a:r>
                <a:rPr lang="en-US" sz="3600" b="1" dirty="0">
                  <a:solidFill>
                    <a:srgbClr val="003C71"/>
                  </a:solidFill>
                  <a:latin typeface="Encode Sans Black" pitchFamily="2" charset="77"/>
                </a:rPr>
                <a:t>+</a:t>
              </a:r>
              <a:endParaRPr lang="en-US" b="1" dirty="0">
                <a:solidFill>
                  <a:srgbClr val="003C71"/>
                </a:solidFill>
                <a:latin typeface="Encode Sans Black" pitchFamily="2" charset="77"/>
              </a:endParaRPr>
            </a:p>
          </p:txBody>
        </p:sp>
        <p:grpSp>
          <p:nvGrpSpPr>
            <p:cNvPr id="86" name="Group 85">
              <a:extLst>
                <a:ext uri="{FF2B5EF4-FFF2-40B4-BE49-F238E27FC236}">
                  <a16:creationId xmlns:a16="http://schemas.microsoft.com/office/drawing/2014/main" id="{5027997A-2466-A789-FFAC-BBE2F3F657BA}"/>
                </a:ext>
              </a:extLst>
            </p:cNvPr>
            <p:cNvGrpSpPr/>
            <p:nvPr/>
          </p:nvGrpSpPr>
          <p:grpSpPr>
            <a:xfrm>
              <a:off x="8951823" y="2961860"/>
              <a:ext cx="888258" cy="836883"/>
              <a:chOff x="9157442" y="2969729"/>
              <a:chExt cx="1808128" cy="1779441"/>
            </a:xfrm>
          </p:grpSpPr>
          <p:pic>
            <p:nvPicPr>
              <p:cNvPr id="84" name="Graphic 83" descr="Wrench outline">
                <a:extLst>
                  <a:ext uri="{FF2B5EF4-FFF2-40B4-BE49-F238E27FC236}">
                    <a16:creationId xmlns:a16="http://schemas.microsoft.com/office/drawing/2014/main" id="{BE68F0D6-9FA2-9B27-BE38-B3E7E11521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97811">
                <a:off x="9157442" y="2969729"/>
                <a:ext cx="1165329" cy="1165329"/>
              </a:xfrm>
              <a:prstGeom prst="rect">
                <a:avLst/>
              </a:prstGeom>
            </p:spPr>
          </p:pic>
          <p:pic>
            <p:nvPicPr>
              <p:cNvPr id="85" name="Graphic 84" descr="Hammer outline">
                <a:extLst>
                  <a:ext uri="{FF2B5EF4-FFF2-40B4-BE49-F238E27FC236}">
                    <a16:creationId xmlns:a16="http://schemas.microsoft.com/office/drawing/2014/main" id="{FBF566DF-5D04-6554-A577-5E97B3F6ED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700000" flipH="1">
                <a:off x="9488493" y="3272093"/>
                <a:ext cx="1477077" cy="1477077"/>
              </a:xfrm>
              <a:prstGeom prst="rect">
                <a:avLst/>
              </a:prstGeom>
            </p:spPr>
          </p:pic>
        </p:grpSp>
        <p:sp>
          <p:nvSpPr>
            <p:cNvPr id="87" name="TextBox 86">
              <a:extLst>
                <a:ext uri="{FF2B5EF4-FFF2-40B4-BE49-F238E27FC236}">
                  <a16:creationId xmlns:a16="http://schemas.microsoft.com/office/drawing/2014/main" id="{A48E677D-614E-A27E-6672-EE7E59BA0C27}"/>
                </a:ext>
              </a:extLst>
            </p:cNvPr>
            <p:cNvSpPr txBox="1"/>
            <p:nvPr/>
          </p:nvSpPr>
          <p:spPr>
            <a:xfrm>
              <a:off x="9930933" y="2906759"/>
              <a:ext cx="480525" cy="646331"/>
            </a:xfrm>
            <a:prstGeom prst="rect">
              <a:avLst/>
            </a:prstGeom>
            <a:noFill/>
          </p:spPr>
          <p:txBody>
            <a:bodyPr wrap="square" rtlCol="0">
              <a:spAutoFit/>
            </a:bodyPr>
            <a:lstStyle/>
            <a:p>
              <a:r>
                <a:rPr lang="en-US" sz="3600" b="1" dirty="0">
                  <a:solidFill>
                    <a:srgbClr val="003C71"/>
                  </a:solidFill>
                  <a:latin typeface="Encode Sans Black" pitchFamily="2" charset="77"/>
                </a:rPr>
                <a:t>+</a:t>
              </a:r>
              <a:endParaRPr lang="en-US" b="1" dirty="0">
                <a:solidFill>
                  <a:srgbClr val="003C71"/>
                </a:solidFill>
                <a:latin typeface="Encode Sans Black" pitchFamily="2" charset="77"/>
              </a:endParaRPr>
            </a:p>
          </p:txBody>
        </p:sp>
        <p:pic>
          <p:nvPicPr>
            <p:cNvPr id="89" name="Graphic 88" descr="Graduation cap with solid fill">
              <a:extLst>
                <a:ext uri="{FF2B5EF4-FFF2-40B4-BE49-F238E27FC236}">
                  <a16:creationId xmlns:a16="http://schemas.microsoft.com/office/drawing/2014/main" id="{10FCE1F4-26AD-529C-D399-FF0B1BF7E9F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32617" y="2877888"/>
              <a:ext cx="914400" cy="914400"/>
            </a:xfrm>
            <a:prstGeom prst="rect">
              <a:avLst/>
            </a:prstGeom>
          </p:spPr>
        </p:pic>
        <p:cxnSp>
          <p:nvCxnSpPr>
            <p:cNvPr id="95" name="Straight Connector 94">
              <a:extLst>
                <a:ext uri="{FF2B5EF4-FFF2-40B4-BE49-F238E27FC236}">
                  <a16:creationId xmlns:a16="http://schemas.microsoft.com/office/drawing/2014/main" id="{7DE644B3-8340-A0CA-F5F8-9223F7B09D3F}"/>
                </a:ext>
              </a:extLst>
            </p:cNvPr>
            <p:cNvCxnSpPr/>
            <p:nvPr/>
          </p:nvCxnSpPr>
          <p:spPr>
            <a:xfrm>
              <a:off x="7645497" y="2076218"/>
              <a:ext cx="3371736" cy="0"/>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95A9E7C-921E-D38C-AD1E-35EB687EB503}"/>
                </a:ext>
              </a:extLst>
            </p:cNvPr>
            <p:cNvCxnSpPr>
              <a:cxnSpLocks/>
            </p:cNvCxnSpPr>
            <p:nvPr/>
          </p:nvCxnSpPr>
          <p:spPr>
            <a:xfrm flipV="1">
              <a:off x="9341400" y="1735032"/>
              <a:ext cx="0" cy="34118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75C3F1-7B76-CEE4-C475-F380774E13BD}"/>
                </a:ext>
              </a:extLst>
            </p:cNvPr>
            <p:cNvCxnSpPr>
              <a:cxnSpLocks/>
            </p:cNvCxnSpPr>
            <p:nvPr/>
          </p:nvCxnSpPr>
          <p:spPr>
            <a:xfrm flipV="1">
              <a:off x="9341400" y="2086255"/>
              <a:ext cx="0" cy="34118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058FDC6-766A-9D47-2151-CD9BDC805580}"/>
                </a:ext>
              </a:extLst>
            </p:cNvPr>
            <p:cNvCxnSpPr>
              <a:cxnSpLocks/>
            </p:cNvCxnSpPr>
            <p:nvPr/>
          </p:nvCxnSpPr>
          <p:spPr>
            <a:xfrm flipV="1">
              <a:off x="7649677" y="2058657"/>
              <a:ext cx="0" cy="34118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7CA81FB-1088-593B-063F-CB7D38FB5F1D}"/>
                </a:ext>
              </a:extLst>
            </p:cNvPr>
            <p:cNvCxnSpPr>
              <a:cxnSpLocks/>
            </p:cNvCxnSpPr>
            <p:nvPr/>
          </p:nvCxnSpPr>
          <p:spPr>
            <a:xfrm flipV="1">
              <a:off x="11001344" y="2058657"/>
              <a:ext cx="0" cy="351223"/>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sp>
          <p:nvSpPr>
            <p:cNvPr id="100" name="Triangle 99">
              <a:extLst>
                <a:ext uri="{FF2B5EF4-FFF2-40B4-BE49-F238E27FC236}">
                  <a16:creationId xmlns:a16="http://schemas.microsoft.com/office/drawing/2014/main" id="{FB58D201-CCA0-6F8A-298B-27CA7FFF1A71}"/>
                </a:ext>
              </a:extLst>
            </p:cNvPr>
            <p:cNvSpPr/>
            <p:nvPr/>
          </p:nvSpPr>
          <p:spPr>
            <a:xfrm rot="10800000">
              <a:off x="7483567" y="2312874"/>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1BCADFB9-CA25-E0BC-0140-B0FA625DAC6D}"/>
                </a:ext>
              </a:extLst>
            </p:cNvPr>
            <p:cNvSpPr/>
            <p:nvPr/>
          </p:nvSpPr>
          <p:spPr>
            <a:xfrm rot="10800000">
              <a:off x="9178125" y="2312874"/>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8BFBCD7D-A560-6307-E6AB-4B7137483482}"/>
                </a:ext>
              </a:extLst>
            </p:cNvPr>
            <p:cNvSpPr/>
            <p:nvPr/>
          </p:nvSpPr>
          <p:spPr>
            <a:xfrm rot="10800000">
              <a:off x="10837924" y="2312874"/>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BE1D8245-082C-387B-1AF8-356E233329BD}"/>
                </a:ext>
              </a:extLst>
            </p:cNvPr>
            <p:cNvCxnSpPr/>
            <p:nvPr/>
          </p:nvCxnSpPr>
          <p:spPr>
            <a:xfrm>
              <a:off x="7655532" y="4219523"/>
              <a:ext cx="3371736" cy="0"/>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3DC50E9-2E04-C563-3113-0F7471F2E81F}"/>
                </a:ext>
              </a:extLst>
            </p:cNvPr>
            <p:cNvCxnSpPr>
              <a:cxnSpLocks/>
            </p:cNvCxnSpPr>
            <p:nvPr/>
          </p:nvCxnSpPr>
          <p:spPr>
            <a:xfrm flipV="1">
              <a:off x="9351435" y="4229560"/>
              <a:ext cx="0" cy="34118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D2125E-FBEE-3F7B-9897-69FF1A8BD646}"/>
                </a:ext>
              </a:extLst>
            </p:cNvPr>
            <p:cNvPicPr>
              <a:picLocks noChangeAspect="1"/>
            </p:cNvPicPr>
            <p:nvPr/>
          </p:nvPicPr>
          <p:blipFill>
            <a:blip r:embed="rId16"/>
            <a:stretch>
              <a:fillRect/>
            </a:stretch>
          </p:blipFill>
          <p:spPr>
            <a:xfrm>
              <a:off x="6352766" y="5063511"/>
              <a:ext cx="2419250" cy="1290148"/>
            </a:xfrm>
            <a:prstGeom prst="rect">
              <a:avLst/>
            </a:prstGeom>
            <a:ln>
              <a:noFill/>
            </a:ln>
          </p:spPr>
        </p:pic>
        <p:sp>
          <p:nvSpPr>
            <p:cNvPr id="109" name="Triangle 108">
              <a:extLst>
                <a:ext uri="{FF2B5EF4-FFF2-40B4-BE49-F238E27FC236}">
                  <a16:creationId xmlns:a16="http://schemas.microsoft.com/office/drawing/2014/main" id="{091091AA-D4D1-FFA1-4AD9-58EE98D72332}"/>
                </a:ext>
              </a:extLst>
            </p:cNvPr>
            <p:cNvSpPr/>
            <p:nvPr/>
          </p:nvSpPr>
          <p:spPr>
            <a:xfrm rot="10800000">
              <a:off x="9188160" y="4456179"/>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 name="Graphic 120" descr="Money outline">
              <a:extLst>
                <a:ext uri="{FF2B5EF4-FFF2-40B4-BE49-F238E27FC236}">
                  <a16:creationId xmlns:a16="http://schemas.microsoft.com/office/drawing/2014/main" id="{47C8A3A6-E998-0F07-368F-9AED19E19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81899" y="5673127"/>
              <a:ext cx="766087" cy="766087"/>
            </a:xfrm>
            <a:prstGeom prst="rect">
              <a:avLst/>
            </a:prstGeom>
          </p:spPr>
        </p:pic>
        <p:cxnSp>
          <p:nvCxnSpPr>
            <p:cNvPr id="122" name="Straight Connector 121">
              <a:extLst>
                <a:ext uri="{FF2B5EF4-FFF2-40B4-BE49-F238E27FC236}">
                  <a16:creationId xmlns:a16="http://schemas.microsoft.com/office/drawing/2014/main" id="{B84EFF7A-CCEB-B2E4-37A2-BC46D05AFA45}"/>
                </a:ext>
              </a:extLst>
            </p:cNvPr>
            <p:cNvCxnSpPr>
              <a:cxnSpLocks/>
            </p:cNvCxnSpPr>
            <p:nvPr/>
          </p:nvCxnSpPr>
          <p:spPr>
            <a:xfrm rot="16200000" flipV="1">
              <a:off x="9253398" y="5930360"/>
              <a:ext cx="0" cy="34118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sp>
          <p:nvSpPr>
            <p:cNvPr id="123" name="Triangle 122">
              <a:extLst>
                <a:ext uri="{FF2B5EF4-FFF2-40B4-BE49-F238E27FC236}">
                  <a16:creationId xmlns:a16="http://schemas.microsoft.com/office/drawing/2014/main" id="{D3B9A488-EEF0-054E-9B20-223E2256A717}"/>
                </a:ext>
              </a:extLst>
            </p:cNvPr>
            <p:cNvSpPr/>
            <p:nvPr/>
          </p:nvSpPr>
          <p:spPr>
            <a:xfrm rot="5400000">
              <a:off x="9386452" y="5979179"/>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a:extLst>
                <a:ext uri="{FF2B5EF4-FFF2-40B4-BE49-F238E27FC236}">
                  <a16:creationId xmlns:a16="http://schemas.microsoft.com/office/drawing/2014/main" id="{67D80FD5-B365-A073-CD35-25351C993397}"/>
                </a:ext>
              </a:extLst>
            </p:cNvPr>
            <p:cNvCxnSpPr>
              <a:cxnSpLocks/>
            </p:cNvCxnSpPr>
            <p:nvPr/>
          </p:nvCxnSpPr>
          <p:spPr>
            <a:xfrm flipH="1">
              <a:off x="11953868" y="1412927"/>
              <a:ext cx="30057" cy="4676356"/>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C8943FB-40D8-4F56-2411-B0AAA28148C7}"/>
                </a:ext>
              </a:extLst>
            </p:cNvPr>
            <p:cNvCxnSpPr>
              <a:cxnSpLocks/>
            </p:cNvCxnSpPr>
            <p:nvPr/>
          </p:nvCxnSpPr>
          <p:spPr>
            <a:xfrm flipH="1">
              <a:off x="10943355" y="6100954"/>
              <a:ext cx="1030023" cy="0"/>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D202EE8-798C-9312-4268-B03FB76675F1}"/>
                </a:ext>
              </a:extLst>
            </p:cNvPr>
            <p:cNvCxnSpPr>
              <a:cxnSpLocks/>
            </p:cNvCxnSpPr>
            <p:nvPr/>
          </p:nvCxnSpPr>
          <p:spPr>
            <a:xfrm flipH="1">
              <a:off x="10911017" y="1429967"/>
              <a:ext cx="1090483" cy="0"/>
            </a:xfrm>
            <a:prstGeom prst="line">
              <a:avLst/>
            </a:prstGeom>
            <a:ln w="38100">
              <a:solidFill>
                <a:srgbClr val="003C71"/>
              </a:solidFill>
            </a:ln>
          </p:spPr>
          <p:style>
            <a:lnRef idx="1">
              <a:schemeClr val="accent1"/>
            </a:lnRef>
            <a:fillRef idx="0">
              <a:schemeClr val="accent1"/>
            </a:fillRef>
            <a:effectRef idx="0">
              <a:schemeClr val="accent1"/>
            </a:effectRef>
            <a:fontRef idx="minor">
              <a:schemeClr val="tx1"/>
            </a:fontRef>
          </p:style>
        </p:cxnSp>
        <p:sp>
          <p:nvSpPr>
            <p:cNvPr id="133" name="Triangle 132">
              <a:extLst>
                <a:ext uri="{FF2B5EF4-FFF2-40B4-BE49-F238E27FC236}">
                  <a16:creationId xmlns:a16="http://schemas.microsoft.com/office/drawing/2014/main" id="{EFB496E6-28B9-09BA-2287-FA34DF9B6934}"/>
                </a:ext>
              </a:extLst>
            </p:cNvPr>
            <p:cNvSpPr/>
            <p:nvPr/>
          </p:nvSpPr>
          <p:spPr>
            <a:xfrm rot="16200000">
              <a:off x="10642792" y="1307587"/>
              <a:ext cx="323860" cy="248781"/>
            </a:xfrm>
            <a:prstGeom prst="triangl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9B905FD-4098-A55D-4965-8C75DCABAC22}"/>
              </a:ext>
            </a:extLst>
          </p:cNvPr>
          <p:cNvSpPr/>
          <p:nvPr/>
        </p:nvSpPr>
        <p:spPr>
          <a:xfrm>
            <a:off x="0" y="5641733"/>
            <a:ext cx="12192000" cy="45719"/>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19;g123ff7726a7_0_437">
            <a:extLst>
              <a:ext uri="{FF2B5EF4-FFF2-40B4-BE49-F238E27FC236}">
                <a16:creationId xmlns:a16="http://schemas.microsoft.com/office/drawing/2014/main" id="{33EE756B-462A-B735-C4A9-BBC7C63CD044}"/>
              </a:ext>
            </a:extLst>
          </p:cNvPr>
          <p:cNvSpPr/>
          <p:nvPr/>
        </p:nvSpPr>
        <p:spPr>
          <a:xfrm>
            <a:off x="-1142" y="5773449"/>
            <a:ext cx="12192000" cy="1088100"/>
          </a:xfrm>
          <a:prstGeom prst="rect">
            <a:avLst/>
          </a:prstGeom>
          <a:solidFill>
            <a:srgbClr val="86AAC7"/>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320;g123ff7726a7_0_437">
            <a:extLst>
              <a:ext uri="{FF2B5EF4-FFF2-40B4-BE49-F238E27FC236}">
                <a16:creationId xmlns:a16="http://schemas.microsoft.com/office/drawing/2014/main" id="{E8D9F85F-5568-3FCC-035B-D3212C7D0A58}"/>
              </a:ext>
            </a:extLst>
          </p:cNvPr>
          <p:cNvSpPr txBox="1"/>
          <p:nvPr/>
        </p:nvSpPr>
        <p:spPr>
          <a:xfrm>
            <a:off x="-21268" y="5940090"/>
            <a:ext cx="12192000" cy="902771"/>
          </a:xfrm>
          <a:prstGeom prst="rect">
            <a:avLst/>
          </a:prstGeom>
          <a:noFill/>
          <a:ln>
            <a:noFill/>
          </a:ln>
        </p:spPr>
        <p:txBody>
          <a:bodyPr spcFirstLastPara="1" wrap="square" lIns="91425" tIns="45700" rIns="91425" bIns="45700" anchor="t" anchorCtr="0">
            <a:spAutoFit/>
          </a:bodyPr>
          <a:lstStyle/>
          <a:p>
            <a:pPr marR="0" lvl="0" algn="ctr">
              <a:spcBef>
                <a:spcPts val="0"/>
              </a:spcBef>
              <a:spcAft>
                <a:spcPts val="1000"/>
              </a:spcAft>
              <a:buSzPts val="1000"/>
            </a:pPr>
            <a:r>
              <a:rPr lang="en-US" sz="1800" dirty="0">
                <a:solidFill>
                  <a:schemeClr val="bg1"/>
                </a:solidFill>
                <a:effectLst/>
                <a:latin typeface="Encode Sans" pitchFamily="2" charset="77"/>
                <a:ea typeface="Encode Sans" pitchFamily="2" charset="77"/>
                <a:cs typeface="Encode Sans" pitchFamily="2" charset="77"/>
              </a:rPr>
              <a:t>This is a </a:t>
            </a:r>
            <a:r>
              <a:rPr lang="en-US" sz="1800" b="1" dirty="0">
                <a:solidFill>
                  <a:srgbClr val="003C71"/>
                </a:solidFill>
                <a:effectLst/>
                <a:latin typeface="Encode Sans" pitchFamily="2" charset="77"/>
                <a:ea typeface="Encode Sans" pitchFamily="2" charset="77"/>
                <a:cs typeface="Encode Sans" pitchFamily="2" charset="77"/>
              </a:rPr>
              <a:t>historic</a:t>
            </a:r>
            <a:r>
              <a:rPr lang="en-US" sz="1800" dirty="0">
                <a:solidFill>
                  <a:srgbClr val="003C71"/>
                </a:solidFill>
                <a:effectLst/>
                <a:latin typeface="Encode Sans" pitchFamily="2" charset="77"/>
                <a:ea typeface="Encode Sans" pitchFamily="2" charset="77"/>
                <a:cs typeface="Encode Sans" pitchFamily="2" charset="77"/>
              </a:rPr>
              <a:t> </a:t>
            </a:r>
            <a:r>
              <a:rPr lang="en-US" sz="1800" b="1" dirty="0">
                <a:solidFill>
                  <a:srgbClr val="003C71"/>
                </a:solidFill>
                <a:effectLst/>
                <a:latin typeface="Encode Sans" pitchFamily="2" charset="77"/>
                <a:ea typeface="Encode Sans" pitchFamily="2" charset="77"/>
                <a:cs typeface="Encode Sans" pitchFamily="2" charset="77"/>
              </a:rPr>
              <a:t>opportunity</a:t>
            </a:r>
            <a:r>
              <a:rPr lang="en-US" sz="1800" dirty="0">
                <a:solidFill>
                  <a:srgbClr val="003C71"/>
                </a:solidFill>
                <a:effectLst/>
                <a:latin typeface="Encode Sans" pitchFamily="2" charset="77"/>
                <a:ea typeface="Encode Sans" pitchFamily="2" charset="77"/>
                <a:cs typeface="Encode Sans" pitchFamily="2" charset="77"/>
              </a:rPr>
              <a:t> </a:t>
            </a:r>
            <a:r>
              <a:rPr lang="en-US" sz="1800" dirty="0">
                <a:solidFill>
                  <a:schemeClr val="bg1"/>
                </a:solidFill>
                <a:effectLst/>
                <a:latin typeface="Encode Sans" pitchFamily="2" charset="77"/>
                <a:ea typeface="Encode Sans" pitchFamily="2" charset="77"/>
                <a:cs typeface="Encode Sans" pitchFamily="2" charset="77"/>
              </a:rPr>
              <a:t>to transition from a funding model that is static and merely redivides the same pie, </a:t>
            </a:r>
          </a:p>
          <a:p>
            <a:pPr marR="0" lvl="0" algn="ctr">
              <a:spcBef>
                <a:spcPts val="0"/>
              </a:spcBef>
              <a:spcAft>
                <a:spcPts val="1000"/>
              </a:spcAft>
              <a:buSzPts val="1000"/>
            </a:pPr>
            <a:r>
              <a:rPr lang="en-US" sz="1800" dirty="0">
                <a:solidFill>
                  <a:schemeClr val="bg1"/>
                </a:solidFill>
                <a:effectLst/>
                <a:latin typeface="Encode Sans" pitchFamily="2" charset="77"/>
                <a:ea typeface="Encode Sans" pitchFamily="2" charset="77"/>
                <a:cs typeface="Encode Sans" pitchFamily="2" charset="77"/>
              </a:rPr>
              <a:t>to one that provides colleges with predictable funding based on outcomes. </a:t>
            </a:r>
            <a:endParaRPr lang="en-US" sz="1800" dirty="0">
              <a:solidFill>
                <a:schemeClr val="bg1"/>
              </a:solidFill>
              <a:effectLst/>
              <a:latin typeface="Noto Sans Symbols"/>
              <a:ea typeface="Noto Sans Symbols"/>
              <a:cs typeface="Noto Sans Symbols"/>
            </a:endParaRPr>
          </a:p>
        </p:txBody>
      </p:sp>
    </p:spTree>
    <p:extLst>
      <p:ext uri="{BB962C8B-B14F-4D97-AF65-F5344CB8AC3E}">
        <p14:creationId xmlns:p14="http://schemas.microsoft.com/office/powerpoint/2010/main" val="3323230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1428</Words>
  <Application>Microsoft Office PowerPoint</Application>
  <PresentationFormat>Widescreen</PresentationFormat>
  <Paragraphs>149</Paragraphs>
  <Slides>17</Slides>
  <Notes>12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17</vt:i4>
      </vt:variant>
    </vt:vector>
  </HeadingPairs>
  <TitlesOfParts>
    <vt:vector size="35" baseType="lpstr">
      <vt:lpstr>Arial</vt:lpstr>
      <vt:lpstr>Calibri</vt:lpstr>
      <vt:lpstr>Calibri Light</vt:lpstr>
      <vt:lpstr>Encode Sans</vt:lpstr>
      <vt:lpstr>Encode Sans Black</vt:lpstr>
      <vt:lpstr>Encode Sans ExtraLight</vt:lpstr>
      <vt:lpstr>Encode Sans Light</vt:lpstr>
      <vt:lpstr>Encode Sans Medium</vt:lpstr>
      <vt:lpstr>Encode Sans SemiBold</vt:lpstr>
      <vt:lpstr>Encode Sans Thin</vt:lpstr>
      <vt:lpstr>Garamond</vt:lpstr>
      <vt:lpstr>Noto Sans Symbols</vt:lpstr>
      <vt:lpstr>Symbol</vt:lpstr>
      <vt:lpstr>Tahoma</vt:lpstr>
      <vt:lpstr>Times New Roman</vt:lpstr>
      <vt:lpstr>Zilla Slab</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Rodriguez</dc:creator>
  <cp:lastModifiedBy>Lindsey Vanek</cp:lastModifiedBy>
  <cp:revision>13</cp:revision>
  <cp:lastPrinted>2022-10-05T14:32:33Z</cp:lastPrinted>
  <dcterms:created xsi:type="dcterms:W3CDTF">2022-10-04T21:39:27Z</dcterms:created>
  <dcterms:modified xsi:type="dcterms:W3CDTF">2022-10-25T18:59:44Z</dcterms:modified>
</cp:coreProperties>
</file>