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1"/>
  </p:notesMasterIdLst>
  <p:handoutMasterIdLst>
    <p:handoutMasterId r:id="rId12"/>
  </p:handoutMasterIdLst>
  <p:sldIdLst>
    <p:sldId id="258" r:id="rId5"/>
    <p:sldId id="340" r:id="rId6"/>
    <p:sldId id="322" r:id="rId7"/>
    <p:sldId id="335" r:id="rId8"/>
    <p:sldId id="339" r:id="rId9"/>
    <p:sldId id="334" r:id="rId10"/>
  </p:sldIdLst>
  <p:sldSz cx="12192000" cy="6858000"/>
  <p:notesSz cx="7010400" cy="9296400"/>
  <p:embeddedFontLst>
    <p:embeddedFont>
      <p:font typeface="Avenir Next LT Pro" panose="020B0504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Speak Pro" panose="020B0504020101020102" pitchFamily="34" charset="0"/>
      <p:regular r:id="rId21"/>
      <p:bold r:id="rId22"/>
      <p:italic r:id="rId23"/>
      <p:boldItalic r:id="rId24"/>
    </p:embeddedFont>
    <p:embeddedFont>
      <p:font typeface="Vladimir Script" panose="03050402040407070305" pitchFamily="66"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11E"/>
    <a:srgbClr val="E07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082" autoAdjust="0"/>
  </p:normalViewPr>
  <p:slideViewPr>
    <p:cSldViewPr snapToGrid="0">
      <p:cViewPr varScale="1">
        <p:scale>
          <a:sx n="94" d="100"/>
          <a:sy n="94" d="100"/>
        </p:scale>
        <p:origin x="1164" y="84"/>
      </p:cViewPr>
      <p:guideLst/>
    </p:cSldViewPr>
  </p:slideViewPr>
  <p:outlineViewPr>
    <p:cViewPr>
      <p:scale>
        <a:sx n="33" d="100"/>
        <a:sy n="33" d="100"/>
      </p:scale>
      <p:origin x="0" y="-33540"/>
    </p:cViewPr>
  </p:outlineViewPr>
  <p:notesTextViewPr>
    <p:cViewPr>
      <p:scale>
        <a:sx n="3" d="2"/>
        <a:sy n="3" d="2"/>
      </p:scale>
      <p:origin x="0" y="0"/>
    </p:cViewPr>
  </p:notesTextViewPr>
  <p:notesViewPr>
    <p:cSldViewPr snapToGrid="0">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wichman\AppData\Local\Microsoft\Windows\INetCache\Content.Outlook\9Z90AVW7\TACC%20internal%20F21%20dual%20credi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wichman\AppData\Local\Microsoft\Windows\INetCache\Content.Outlook\9Z90AVW7\TACC%20internal%20F21%20dual%20credi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47217997343354E-2"/>
          <c:y val="3.4263218497893308E-2"/>
          <c:w val="0.933722309370704"/>
          <c:h val="0.79224870672087866"/>
        </c:manualLayout>
      </c:layout>
      <c:barChart>
        <c:barDir val="col"/>
        <c:grouping val="clustered"/>
        <c:varyColors val="0"/>
        <c:dLbls>
          <c:showLegendKey val="0"/>
          <c:showVal val="0"/>
          <c:showCatName val="0"/>
          <c:showSerName val="0"/>
          <c:showPercent val="0"/>
          <c:showBubbleSize val="0"/>
        </c:dLbls>
        <c:gapWidth val="219"/>
        <c:overlap val="-27"/>
        <c:axId val="740387584"/>
        <c:axId val="749978736"/>
      </c:barChart>
      <c:catAx>
        <c:axId val="74038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9978736"/>
        <c:crosses val="autoZero"/>
        <c:auto val="1"/>
        <c:lblAlgn val="ctr"/>
        <c:lblOffset val="100"/>
        <c:noMultiLvlLbl val="0"/>
      </c:catAx>
      <c:valAx>
        <c:axId val="7499787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38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47217997343354E-2"/>
          <c:y val="3.4263218497893308E-2"/>
          <c:w val="0.933722309370704"/>
          <c:h val="0.79224870672087866"/>
        </c:manualLayout>
      </c:layout>
      <c:barChart>
        <c:barDir val="col"/>
        <c:grouping val="clustered"/>
        <c:varyColors val="0"/>
        <c:dLbls>
          <c:showLegendKey val="0"/>
          <c:showVal val="0"/>
          <c:showCatName val="0"/>
          <c:showSerName val="0"/>
          <c:showPercent val="0"/>
          <c:showBubbleSize val="0"/>
        </c:dLbls>
        <c:gapWidth val="219"/>
        <c:overlap val="-27"/>
        <c:axId val="740387584"/>
        <c:axId val="749978736"/>
      </c:barChart>
      <c:catAx>
        <c:axId val="74038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9978736"/>
        <c:crosses val="autoZero"/>
        <c:auto val="1"/>
        <c:lblAlgn val="ctr"/>
        <c:lblOffset val="100"/>
        <c:noMultiLvlLbl val="0"/>
      </c:catAx>
      <c:valAx>
        <c:axId val="7499787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38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8C0DD2-AAFF-40FB-B1D5-B76D6B9F63F5}" type="datetimeFigureOut">
              <a:rPr lang="en-US" smtClean="0"/>
              <a:t>1/20/2023</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EAA7A3-4278-43C6-8774-F62FA0274339}" type="datetimeFigureOut">
              <a:rPr lang="en-US" smtClean="0"/>
              <a:t>1/20/2023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1</a:t>
            </a:fld>
            <a:endParaRPr lang="en-US" dirty="0"/>
          </a:p>
        </p:txBody>
      </p:sp>
    </p:spTree>
    <p:extLst>
      <p:ext uri="{BB962C8B-B14F-4D97-AF65-F5344CB8AC3E}">
        <p14:creationId xmlns:p14="http://schemas.microsoft.com/office/powerpoint/2010/main" val="273550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88th Texas Legislature 2023 Legislative Priorities Community College Finance Reform Support legislation developed from the final recommendations of the Texas Commission on Community College Finance. The new proposed model ties funding directly to measurable outcomes such as transfer rates, credentials of value, credentials in high-demand fields, and dual credit. Most notably, it moves away from a funding model that is static to one that is dynamic and provides colleges with predictable funding based on their own success. The recommendations also include additional funds for colleges to support low-income or academically unprepared students, and adult learners. Texas Education Opportunity Grants (TEOG) Texas Education Opportunity Grants are the state’s primary method for providing financial aid to community college students. However, colleges are required to provide matching funds to draw down this aid. TACC seeks to provide the same flexibility allowed for four-year universities to match the financial aid program for their students. Specifically, by allowing Pell Grants to count for that match with TEOG the way they do with TEXAS Grants. The Texas Association of Community Colleges (TACC) and the Community College Association of Texas Trustees (CCATT) support the following legislative priorities. Cybersecurity &amp; IT Modernization During the 87th Texas Legislature, HB 4018 was passed establishing a Joint Operations Committee (JOC) of the legislature to oversee state funding for IT modernization projects across state agencies and institutions of higher education. Community colleges submitted reports on their modernization strategies and timelines in the fall of 2022. TACC will advocate to utilize one-time funding to the extent it’s made available, to meet those needs for community colleges should funding be provided to other state agencies or institutions of higher education. Clinical Nursing Sites There is statewide demand for growing our nursing workforce. The Board of Nursing and has noted the lack of clinical nursing hours as a key constraint on the state’s nursing pipeline. TACC will seek to address the nursing shortage and ensure that availability for clinical nursing sites is prioritized for students from Texas community colleges through statutory authority via the Texas Higher Education Coordinating Board (THECB). Texas Transfer Framework For the past three years the Texas Higher Education Coordinating Board (THECB) has developed and implemented the new Texas Transfer Framework, to improve transferability and portability of credit hours between two-year and </a:t>
            </a:r>
            <a:r>
              <a:rPr lang="en-US" dirty="0" err="1"/>
              <a:t>fouryear</a:t>
            </a:r>
            <a:r>
              <a:rPr lang="en-US" dirty="0"/>
              <a:t> institutions, and revise the current Fields of Study curricula. However, the THECB lacks statutory authority to enforce articulated Fields of Study disciplines. TACC will advocate for additional statutory authority for the THECB to better implement Texas Transfer Framework.</a:t>
            </a:r>
          </a:p>
        </p:txBody>
      </p:sp>
      <p:sp>
        <p:nvSpPr>
          <p:cNvPr id="4" name="Slide Number Placeholder 3"/>
          <p:cNvSpPr>
            <a:spLocks noGrp="1"/>
          </p:cNvSpPr>
          <p:nvPr>
            <p:ph type="sldNum" sz="quarter" idx="5"/>
          </p:nvPr>
        </p:nvSpPr>
        <p:spPr/>
        <p:txBody>
          <a:bodyPr/>
          <a:lstStyle/>
          <a:p>
            <a:fld id="{0FBDF500-FE05-4D50-AB42-37EDEB80A66C}" type="slidenum">
              <a:rPr lang="en-US" smtClean="0"/>
              <a:t>2</a:t>
            </a:fld>
            <a:endParaRPr lang="en-US" dirty="0"/>
          </a:p>
        </p:txBody>
      </p:sp>
    </p:spTree>
    <p:extLst>
      <p:ext uri="{BB962C8B-B14F-4D97-AF65-F5344CB8AC3E}">
        <p14:creationId xmlns:p14="http://schemas.microsoft.com/office/powerpoint/2010/main" val="358362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BDF500-FE05-4D50-AB42-37EDEB80A66C}" type="slidenum">
              <a:rPr lang="en-US" smtClean="0"/>
              <a:t>3</a:t>
            </a:fld>
            <a:endParaRPr lang="en-US" dirty="0"/>
          </a:p>
        </p:txBody>
      </p:sp>
    </p:spTree>
    <p:extLst>
      <p:ext uri="{BB962C8B-B14F-4D97-AF65-F5344CB8AC3E}">
        <p14:creationId xmlns:p14="http://schemas.microsoft.com/office/powerpoint/2010/main" val="428430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 </a:t>
            </a:r>
            <a:r>
              <a:rPr lang="en-US" dirty="0"/>
              <a:t>Wash DC – Ashley Cruseturner, Jeremy Lehman, Andrew Clayton, Government and History, Presidential Scholars</a:t>
            </a:r>
          </a:p>
          <a:p>
            <a:r>
              <a:rPr lang="en-US" dirty="0"/>
              <a:t> </a:t>
            </a:r>
          </a:p>
          <a:p>
            <a:r>
              <a:rPr lang="en-US" dirty="0"/>
              <a:t>Trips in May 2023</a:t>
            </a:r>
          </a:p>
          <a:p>
            <a:pPr lvl="0"/>
            <a:r>
              <a:rPr lang="en-US" dirty="0"/>
              <a:t>Roatan, Honduras – Stephanie Randel, Biology</a:t>
            </a:r>
          </a:p>
          <a:p>
            <a:pPr lvl="0"/>
            <a:r>
              <a:rPr lang="en-US" dirty="0"/>
              <a:t>Rome, Italy – April Andreas and Laura Wright, Engineering</a:t>
            </a:r>
          </a:p>
          <a:p>
            <a:pPr lvl="0"/>
            <a:r>
              <a:rPr lang="en-US" dirty="0"/>
              <a:t>Southwest (Texas, New Mexico, Colorado, Utah, Arizona) – Elaine Fagner, Geology/Environmental Sciences</a:t>
            </a:r>
          </a:p>
          <a:p>
            <a:pPr lvl="0"/>
            <a:r>
              <a:rPr lang="en-US" dirty="0"/>
              <a:t>Barcelona, Monserrat in Spain; Paris and Beauvais, France- Bonnie Sneed, Choir</a:t>
            </a:r>
          </a:p>
          <a:p>
            <a:pPr lvl="0"/>
            <a:r>
              <a:rPr lang="en-US" dirty="0"/>
              <a:t>London, Paris and Munich - Mandy Morrison, Becky Parker, Kelly Parker, and Karen Crump , Music, Theater, Business and Hospitality</a:t>
            </a:r>
          </a:p>
          <a:p>
            <a:pPr lvl="0"/>
            <a:r>
              <a:rPr lang="en-US" dirty="0"/>
              <a:t>Brno and Czech Republic – Amy Antoninka and Jessica Zbeida, Presidential and Honors College Scholars</a:t>
            </a:r>
          </a:p>
          <a:p>
            <a:r>
              <a:rPr lang="en-US" dirty="0"/>
              <a:t> </a:t>
            </a:r>
          </a:p>
          <a:p>
            <a:endParaRPr lang="en-US" dirty="0"/>
          </a:p>
          <a:p>
            <a:r>
              <a:rPr lang="en-US" dirty="0"/>
              <a:t>1.1M included for their Health Professions Simulation Lab Yes sir. $1.1M included for their Health Professions Simulation Lab </a:t>
            </a:r>
            <a:endParaRPr lang="en-US" sz="1400" dirty="0"/>
          </a:p>
        </p:txBody>
      </p:sp>
      <p:sp>
        <p:nvSpPr>
          <p:cNvPr id="4" name="Slide Number Placeholder 3"/>
          <p:cNvSpPr>
            <a:spLocks noGrp="1"/>
          </p:cNvSpPr>
          <p:nvPr>
            <p:ph type="sldNum" sz="quarter" idx="5"/>
          </p:nvPr>
        </p:nvSpPr>
        <p:spPr/>
        <p:txBody>
          <a:bodyPr/>
          <a:lstStyle/>
          <a:p>
            <a:fld id="{0FBDF500-FE05-4D50-AB42-37EDEB80A66C}" type="slidenum">
              <a:rPr lang="en-US" smtClean="0"/>
              <a:t>4</a:t>
            </a:fld>
            <a:endParaRPr lang="en-US" dirty="0"/>
          </a:p>
        </p:txBody>
      </p:sp>
    </p:spTree>
    <p:extLst>
      <p:ext uri="{BB962C8B-B14F-4D97-AF65-F5344CB8AC3E}">
        <p14:creationId xmlns:p14="http://schemas.microsoft.com/office/powerpoint/2010/main" val="230876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 </a:t>
            </a:r>
            <a:r>
              <a:rPr lang="en-US" dirty="0"/>
              <a:t> What are other notable aspects of the final recommendations?</a:t>
            </a:r>
          </a:p>
          <a:p>
            <a:pPr lvl="0"/>
            <a:r>
              <a:rPr lang="en-US" dirty="0"/>
              <a:t>● Baseline operational support for colleges with low taxable valuations: a guaranteed yield for colleges</a:t>
            </a:r>
          </a:p>
          <a:p>
            <a:pPr lvl="0"/>
            <a:r>
              <a:rPr lang="en-US" dirty="0"/>
              <a:t>that struggle with needed revenue to support core operations through property tax collections and</a:t>
            </a:r>
          </a:p>
          <a:p>
            <a:pPr lvl="0"/>
            <a:r>
              <a:rPr lang="en-US" dirty="0"/>
              <a:t>tuition/fee revenues.</a:t>
            </a:r>
          </a:p>
          <a:p>
            <a:pPr lvl="0"/>
            <a:r>
              <a:rPr lang="en-US" dirty="0"/>
              <a:t>● Incentives for workforce education: seed grant funding for capacity building of new or expansion of</a:t>
            </a:r>
          </a:p>
          <a:p>
            <a:pPr lvl="0"/>
            <a:r>
              <a:rPr lang="en-US" dirty="0"/>
              <a:t>existing programs to meet regional and state workforce needs.</a:t>
            </a:r>
          </a:p>
          <a:p>
            <a:pPr lvl="0"/>
            <a:r>
              <a:rPr lang="en-US" dirty="0"/>
              <a:t>● Student characteristics matter: more funding for students who need additional resources to succeed,</a:t>
            </a:r>
          </a:p>
          <a:p>
            <a:pPr lvl="0"/>
            <a:r>
              <a:rPr lang="en-US" dirty="0"/>
              <a:t>such as economically and academically disadvantaged students, as well as adult learners.</a:t>
            </a:r>
          </a:p>
          <a:p>
            <a:pPr lvl="0"/>
            <a:endParaRPr lang="en-US" dirty="0"/>
          </a:p>
          <a:p>
            <a:pPr lvl="0"/>
            <a:r>
              <a:rPr lang="en-US" dirty="0"/>
              <a:t>● Increased access to financial aid: Texas Educational Opportunity Grant Program (TEOG), the state’s need-</a:t>
            </a:r>
          </a:p>
          <a:p>
            <a:pPr lvl="0"/>
            <a:r>
              <a:rPr lang="en-US" dirty="0"/>
              <a:t>based, financial aid program for community college students, currently provides enough funding for only</a:t>
            </a:r>
          </a:p>
          <a:p>
            <a:pPr lvl="0"/>
            <a:endParaRPr lang="en-US" dirty="0"/>
          </a:p>
          <a:p>
            <a:pPr lvl="0"/>
            <a:r>
              <a:rPr lang="en-US" dirty="0"/>
              <a:t>28% of eligible students. The recommendations increase the funding level to support at least 70% of</a:t>
            </a:r>
          </a:p>
          <a:p>
            <a:pPr lvl="0"/>
            <a:r>
              <a:rPr lang="en-US" dirty="0"/>
              <a:t>students who qualify for TEOG. The recommendations also include greater flexibility for using TEOG, such</a:t>
            </a:r>
          </a:p>
          <a:p>
            <a:pPr lvl="0"/>
            <a:r>
              <a:rPr lang="en-US" dirty="0"/>
              <a:t>as allowing their use for a wide variety of credentials of value, non-credit and short-term training programs,</a:t>
            </a:r>
          </a:p>
          <a:p>
            <a:pPr lvl="0"/>
            <a:r>
              <a:rPr lang="en-US" dirty="0"/>
              <a:t>and for non-traditional students.</a:t>
            </a:r>
          </a:p>
          <a:p>
            <a:pPr lvl="0"/>
            <a:r>
              <a:rPr lang="en-US" dirty="0"/>
              <a:t>● Dual credit financial aid: the recommendations also provide state support for dual credit tuition and fees</a:t>
            </a:r>
          </a:p>
          <a:p>
            <a:pPr lvl="0"/>
            <a:r>
              <a:rPr lang="en-US" dirty="0"/>
              <a:t>for students who qualify for free or reduced lunch programs.</a:t>
            </a:r>
            <a:endParaRPr lang="en-US" sz="1400" dirty="0"/>
          </a:p>
        </p:txBody>
      </p:sp>
      <p:sp>
        <p:nvSpPr>
          <p:cNvPr id="4" name="Slide Number Placeholder 3"/>
          <p:cNvSpPr>
            <a:spLocks noGrp="1"/>
          </p:cNvSpPr>
          <p:nvPr>
            <p:ph type="sldNum" sz="quarter" idx="5"/>
          </p:nvPr>
        </p:nvSpPr>
        <p:spPr/>
        <p:txBody>
          <a:bodyPr/>
          <a:lstStyle/>
          <a:p>
            <a:fld id="{0FBDF500-FE05-4D50-AB42-37EDEB80A66C}" type="slidenum">
              <a:rPr lang="en-US" smtClean="0"/>
              <a:t>5</a:t>
            </a:fld>
            <a:endParaRPr lang="en-US" dirty="0"/>
          </a:p>
        </p:txBody>
      </p:sp>
    </p:spTree>
    <p:extLst>
      <p:ext uri="{BB962C8B-B14F-4D97-AF65-F5344CB8AC3E}">
        <p14:creationId xmlns:p14="http://schemas.microsoft.com/office/powerpoint/2010/main" val="205924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BDF500-FE05-4D50-AB42-37EDEB80A66C}" type="slidenum">
              <a:rPr lang="en-US" smtClean="0"/>
              <a:t>6</a:t>
            </a:fld>
            <a:endParaRPr lang="en-US" dirty="0"/>
          </a:p>
        </p:txBody>
      </p:sp>
    </p:spTree>
    <p:extLst>
      <p:ext uri="{BB962C8B-B14F-4D97-AF65-F5344CB8AC3E}">
        <p14:creationId xmlns:p14="http://schemas.microsoft.com/office/powerpoint/2010/main" val="3918752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1/20/2023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1/20/2023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1/20/2023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1/20/2023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1/20/2023</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1/20/2023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1/20/2023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1/20/2023</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1/20/2023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1/20/2023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1/20/2023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1/20/2023</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1/20/2023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1/20/2023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1/20/2023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1/20/2023</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1/20/2023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1/20/2023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1/20/2023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1/20/2023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1/20/2023</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1/20/2023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1/20/2023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1/20/2023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1/20/2023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1/20/2023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1/20/2023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1/20/2023</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1/20/2023</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1/20/2023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1/20/2023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1/20/2023</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1/20/2023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1/20/2023</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1/20/2023</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1/20/2023</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0.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0.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12758" y="4830051"/>
            <a:ext cx="9747871" cy="915873"/>
          </a:xfrm>
        </p:spPr>
        <p:txBody>
          <a:bodyPr>
            <a:normAutofit fontScale="90000"/>
          </a:bodyPr>
          <a:lstStyle/>
          <a:p>
            <a:r>
              <a:rPr lang="en-US" dirty="0">
                <a:ln w="3175">
                  <a:solidFill>
                    <a:schemeClr val="tx2"/>
                  </a:solidFill>
                </a:ln>
                <a:latin typeface="Times New Roman" panose="02020603050405020304" pitchFamily="18" charset="0"/>
                <a:cs typeface="Times New Roman" panose="02020603050405020304" pitchFamily="18" charset="0"/>
              </a:rPr>
              <a:t>Legislative Update January 2023</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812758" y="5890438"/>
            <a:ext cx="9144000" cy="769588"/>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Texas Association of Community College</a:t>
            </a:r>
          </a:p>
          <a:p>
            <a:r>
              <a:rPr lang="en-US" dirty="0">
                <a:latin typeface="Times New Roman" panose="02020603050405020304" pitchFamily="18" charset="0"/>
                <a:cs typeface="Times New Roman" panose="02020603050405020304" pitchFamily="18" charset="0"/>
              </a:rPr>
              <a:t>Community College Association of Texas Trustees</a:t>
            </a:r>
          </a:p>
          <a:p>
            <a:endParaRPr lang="en-US" dirty="0">
              <a:latin typeface="Times New Roman" panose="02020603050405020304" pitchFamily="18" charset="0"/>
              <a:cs typeface="Times New Roman" panose="02020603050405020304" pitchFamily="18" charset="0"/>
            </a:endParaRPr>
          </a:p>
        </p:txBody>
      </p:sp>
      <p:pic>
        <p:nvPicPr>
          <p:cNvPr id="6" name="Picture 1">
            <a:extLst>
              <a:ext uri="{FF2B5EF4-FFF2-40B4-BE49-F238E27FC236}">
                <a16:creationId xmlns:a16="http://schemas.microsoft.com/office/drawing/2014/main" id="{4C58EDF4-F499-40F7-AF51-59A14019AD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5043" y="1145930"/>
            <a:ext cx="35052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06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CB5EBB-175B-4205-9EFF-D34A4ED1CD25}"/>
              </a:ext>
            </a:extLst>
          </p:cNvPr>
          <p:cNvSpPr>
            <a:spLocks noGrp="1"/>
          </p:cNvSpPr>
          <p:nvPr>
            <p:ph type="sldNum" sz="quarter" idx="12"/>
          </p:nvPr>
        </p:nvSpPr>
        <p:spPr/>
        <p:txBody>
          <a:bodyPr/>
          <a:lstStyle/>
          <a:p>
            <a:fld id="{95CBEC59-7FF9-4688-98DF-89832A0C9025}" type="slidenum">
              <a:rPr lang="en-US" smtClean="0"/>
              <a:t>2</a:t>
            </a:fld>
            <a:endParaRPr lang="en-US" dirty="0"/>
          </a:p>
        </p:txBody>
      </p:sp>
      <p:graphicFrame>
        <p:nvGraphicFramePr>
          <p:cNvPr id="10" name="Chart 9">
            <a:extLst>
              <a:ext uri="{FF2B5EF4-FFF2-40B4-BE49-F238E27FC236}">
                <a16:creationId xmlns:a16="http://schemas.microsoft.com/office/drawing/2014/main" id="{737D82E6-CA86-4E42-8E31-7DE6DBEB509B}"/>
              </a:ext>
            </a:extLst>
          </p:cNvPr>
          <p:cNvGraphicFramePr>
            <a:graphicFrameLocks/>
          </p:cNvGraphicFramePr>
          <p:nvPr>
            <p:extLst/>
          </p:nvPr>
        </p:nvGraphicFramePr>
        <p:xfrm>
          <a:off x="1025778" y="198408"/>
          <a:ext cx="9645097" cy="5615796"/>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B117A42D-8DEF-448B-A05B-A13D3B4C3043}"/>
              </a:ext>
            </a:extLst>
          </p:cNvPr>
          <p:cNvSpPr txBox="1"/>
          <p:nvPr/>
        </p:nvSpPr>
        <p:spPr>
          <a:xfrm>
            <a:off x="6532228" y="326919"/>
            <a:ext cx="5630067" cy="2554545"/>
          </a:xfrm>
          <a:prstGeom prst="rect">
            <a:avLst/>
          </a:prstGeom>
          <a:noFill/>
        </p:spPr>
        <p:txBody>
          <a:bodyPr wrap="none" rtlCol="0">
            <a:spAutoFit/>
          </a:bodyPr>
          <a:lstStyle/>
          <a:p>
            <a:r>
              <a:rPr lang="en-US" sz="6000" dirty="0">
                <a:solidFill>
                  <a:schemeClr val="tx2"/>
                </a:solidFill>
                <a:latin typeface="Times New Roman" panose="02020603050405020304" pitchFamily="18" charset="0"/>
                <a:cs typeface="Times New Roman" panose="02020603050405020304" pitchFamily="18" charset="0"/>
              </a:rPr>
              <a:t>88</a:t>
            </a:r>
            <a:r>
              <a:rPr lang="en-US" sz="6000" baseline="30000" dirty="0">
                <a:solidFill>
                  <a:schemeClr val="tx2"/>
                </a:solidFill>
                <a:latin typeface="Times New Roman" panose="02020603050405020304" pitchFamily="18" charset="0"/>
                <a:cs typeface="Times New Roman" panose="02020603050405020304" pitchFamily="18" charset="0"/>
              </a:rPr>
              <a:t>th</a:t>
            </a:r>
            <a:r>
              <a:rPr lang="en-US" sz="6000" dirty="0">
                <a:solidFill>
                  <a:schemeClr val="tx2"/>
                </a:solidFill>
                <a:latin typeface="Times New Roman" panose="02020603050405020304" pitchFamily="18" charset="0"/>
                <a:cs typeface="Times New Roman" panose="02020603050405020304" pitchFamily="18" charset="0"/>
              </a:rPr>
              <a:t> TEXAS</a:t>
            </a:r>
          </a:p>
          <a:p>
            <a:r>
              <a:rPr lang="en-US" sz="6000" dirty="0">
                <a:solidFill>
                  <a:schemeClr val="tx2"/>
                </a:solidFill>
                <a:latin typeface="Times New Roman" panose="02020603050405020304" pitchFamily="18" charset="0"/>
                <a:cs typeface="Times New Roman" panose="02020603050405020304" pitchFamily="18" charset="0"/>
              </a:rPr>
              <a:t>LEGISLATURE</a:t>
            </a:r>
          </a:p>
          <a:p>
            <a:r>
              <a:rPr lang="en-US" sz="4000" dirty="0">
                <a:solidFill>
                  <a:schemeClr val="tx2"/>
                </a:solidFill>
                <a:latin typeface="Times New Roman" panose="02020603050405020304" pitchFamily="18" charset="0"/>
                <a:cs typeface="Times New Roman" panose="02020603050405020304" pitchFamily="18" charset="0"/>
              </a:rPr>
              <a:t>2023 Legislative Priorities</a:t>
            </a:r>
          </a:p>
        </p:txBody>
      </p:sp>
      <p:sp>
        <p:nvSpPr>
          <p:cNvPr id="22" name="TextBox 21">
            <a:extLst>
              <a:ext uri="{FF2B5EF4-FFF2-40B4-BE49-F238E27FC236}">
                <a16:creationId xmlns:a16="http://schemas.microsoft.com/office/drawing/2014/main" id="{8E0012F8-6B40-42FC-9A35-26F7C1B25059}"/>
              </a:ext>
            </a:extLst>
          </p:cNvPr>
          <p:cNvSpPr txBox="1"/>
          <p:nvPr/>
        </p:nvSpPr>
        <p:spPr>
          <a:xfrm>
            <a:off x="6278627" y="3006306"/>
            <a:ext cx="5883668" cy="2739211"/>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accent1">
                    <a:lumMod val="75000"/>
                  </a:schemeClr>
                </a:solidFill>
                <a:latin typeface="Times New Roman" panose="02020603050405020304" pitchFamily="18" charset="0"/>
                <a:cs typeface="Times New Roman" panose="02020603050405020304" pitchFamily="18" charset="0"/>
              </a:rPr>
              <a:t>Finance Reform</a:t>
            </a:r>
          </a:p>
          <a:p>
            <a:pPr marL="457200" indent="-457200">
              <a:buFont typeface="Arial" panose="020B0604020202020204" pitchFamily="34" charset="0"/>
              <a:buChar char="•"/>
            </a:pPr>
            <a:r>
              <a:rPr lang="en-US" sz="2800" dirty="0">
                <a:solidFill>
                  <a:schemeClr val="accent1">
                    <a:lumMod val="75000"/>
                  </a:schemeClr>
                </a:solidFill>
                <a:latin typeface="Times New Roman" panose="02020603050405020304" pitchFamily="18" charset="0"/>
                <a:cs typeface="Times New Roman" panose="02020603050405020304" pitchFamily="18" charset="0"/>
              </a:rPr>
              <a:t>Texas Education Opportunity Grants </a:t>
            </a:r>
          </a:p>
          <a:p>
            <a:pPr marL="457200" indent="-457200">
              <a:buFont typeface="Arial" panose="020B0604020202020204" pitchFamily="34" charset="0"/>
              <a:buChar char="•"/>
            </a:pPr>
            <a:r>
              <a:rPr lang="en-US" sz="2800" dirty="0">
                <a:solidFill>
                  <a:schemeClr val="accent1">
                    <a:lumMod val="75000"/>
                  </a:schemeClr>
                </a:solidFill>
                <a:latin typeface="Times New Roman" panose="02020603050405020304" pitchFamily="18" charset="0"/>
                <a:cs typeface="Times New Roman" panose="02020603050405020304" pitchFamily="18" charset="0"/>
              </a:rPr>
              <a:t>Cybersecurity &amp; IT Modernization</a:t>
            </a:r>
          </a:p>
          <a:p>
            <a:pPr marL="457200" indent="-457200">
              <a:buFont typeface="Arial" panose="020B0604020202020204" pitchFamily="34" charset="0"/>
              <a:buChar char="•"/>
            </a:pPr>
            <a:r>
              <a:rPr lang="en-US" sz="2800" dirty="0">
                <a:solidFill>
                  <a:schemeClr val="accent1">
                    <a:lumMod val="75000"/>
                  </a:schemeClr>
                </a:solidFill>
                <a:latin typeface="Times New Roman" panose="02020603050405020304" pitchFamily="18" charset="0"/>
                <a:cs typeface="Times New Roman" panose="02020603050405020304" pitchFamily="18" charset="0"/>
              </a:rPr>
              <a:t>Clinical Nursing Sites</a:t>
            </a:r>
          </a:p>
          <a:p>
            <a:pPr marL="457200" indent="-457200">
              <a:buFont typeface="Arial" panose="020B0604020202020204" pitchFamily="34" charset="0"/>
              <a:buChar char="•"/>
            </a:pPr>
            <a:r>
              <a:rPr lang="en-US" sz="2800" dirty="0">
                <a:solidFill>
                  <a:schemeClr val="accent1">
                    <a:lumMod val="75000"/>
                  </a:schemeClr>
                </a:solidFill>
                <a:latin typeface="Times New Roman" panose="02020603050405020304" pitchFamily="18" charset="0"/>
                <a:cs typeface="Times New Roman" panose="02020603050405020304" pitchFamily="18" charset="0"/>
              </a:rPr>
              <a:t>Texas Transfer Framework</a:t>
            </a:r>
          </a:p>
          <a:p>
            <a:pPr marL="285750" indent="-285750">
              <a:buFont typeface="Wingdings" panose="05000000000000000000" pitchFamily="2" charset="2"/>
              <a:buChar char="q"/>
            </a:pPr>
            <a:endParaRPr lang="en-US" sz="3200" dirty="0">
              <a:latin typeface="Times New Roman" panose="02020603050405020304" pitchFamily="18" charset="0"/>
              <a:cs typeface="Times New Roman" panose="02020603050405020304" pitchFamily="18" charset="0"/>
            </a:endParaRPr>
          </a:p>
        </p:txBody>
      </p:sp>
      <p:pic>
        <p:nvPicPr>
          <p:cNvPr id="23" name="Picture 4" descr="Image result for 86th texas legislative session">
            <a:extLst>
              <a:ext uri="{FF2B5EF4-FFF2-40B4-BE49-F238E27FC236}">
                <a16:creationId xmlns:a16="http://schemas.microsoft.com/office/drawing/2014/main" id="{C086B62F-8975-4E0A-8CC0-75A7E84424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58" r="16845"/>
          <a:stretch/>
        </p:blipFill>
        <p:spPr bwMode="auto">
          <a:xfrm flipH="1">
            <a:off x="-246954" y="-127089"/>
            <a:ext cx="6831932" cy="62667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1" name="Picture 1">
            <a:extLst>
              <a:ext uri="{FF2B5EF4-FFF2-40B4-BE49-F238E27FC236}">
                <a16:creationId xmlns:a16="http://schemas.microsoft.com/office/drawing/2014/main" id="{74321328-A261-4A66-95E6-084B4FF175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41071" y="6182538"/>
            <a:ext cx="2370979" cy="62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44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CB5EBB-175B-4205-9EFF-D34A4ED1CD25}"/>
              </a:ext>
            </a:extLst>
          </p:cNvPr>
          <p:cNvSpPr>
            <a:spLocks noGrp="1"/>
          </p:cNvSpPr>
          <p:nvPr>
            <p:ph type="sldNum" sz="quarter" idx="12"/>
          </p:nvPr>
        </p:nvSpPr>
        <p:spPr/>
        <p:txBody>
          <a:bodyPr/>
          <a:lstStyle/>
          <a:p>
            <a:fld id="{95CBEC59-7FF9-4688-98DF-89832A0C9025}" type="slidenum">
              <a:rPr lang="en-US" smtClean="0"/>
              <a:t>3</a:t>
            </a:fld>
            <a:endParaRPr lang="en-US" dirty="0"/>
          </a:p>
        </p:txBody>
      </p:sp>
      <p:graphicFrame>
        <p:nvGraphicFramePr>
          <p:cNvPr id="10" name="Chart 9">
            <a:extLst>
              <a:ext uri="{FF2B5EF4-FFF2-40B4-BE49-F238E27FC236}">
                <a16:creationId xmlns:a16="http://schemas.microsoft.com/office/drawing/2014/main" id="{737D82E6-CA86-4E42-8E31-7DE6DBEB509B}"/>
              </a:ext>
            </a:extLst>
          </p:cNvPr>
          <p:cNvGraphicFramePr>
            <a:graphicFrameLocks/>
          </p:cNvGraphicFramePr>
          <p:nvPr>
            <p:extLst/>
          </p:nvPr>
        </p:nvGraphicFramePr>
        <p:xfrm>
          <a:off x="1025778" y="198408"/>
          <a:ext cx="9645097" cy="561579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7F88E570-6223-4EBF-8FB3-38DDD5DF9CE6}"/>
              </a:ext>
            </a:extLst>
          </p:cNvPr>
          <p:cNvSpPr txBox="1"/>
          <p:nvPr/>
        </p:nvSpPr>
        <p:spPr>
          <a:xfrm rot="20766642">
            <a:off x="6802277" y="1921251"/>
            <a:ext cx="4591321" cy="1246495"/>
          </a:xfrm>
          <a:prstGeom prst="rect">
            <a:avLst/>
          </a:prstGeom>
          <a:noFill/>
        </p:spPr>
        <p:txBody>
          <a:bodyPr wrap="square" rtlCol="0">
            <a:spAutoFit/>
          </a:bodyPr>
          <a:lstStyle/>
          <a:p>
            <a:r>
              <a:rPr lang="en-US" sz="7500" b="1" dirty="0">
                <a:solidFill>
                  <a:srgbClr val="C7011E"/>
                </a:solidFill>
                <a:latin typeface="Vladimir Script" panose="03050402040407070305" pitchFamily="66" charset="0"/>
              </a:rPr>
              <a:t>Update</a:t>
            </a:r>
          </a:p>
        </p:txBody>
      </p:sp>
      <p:sp>
        <p:nvSpPr>
          <p:cNvPr id="19" name="TextBox 18">
            <a:extLst>
              <a:ext uri="{FF2B5EF4-FFF2-40B4-BE49-F238E27FC236}">
                <a16:creationId xmlns:a16="http://schemas.microsoft.com/office/drawing/2014/main" id="{B117A42D-8DEF-448B-A05B-A13D3B4C3043}"/>
              </a:ext>
            </a:extLst>
          </p:cNvPr>
          <p:cNvSpPr txBox="1"/>
          <p:nvPr/>
        </p:nvSpPr>
        <p:spPr>
          <a:xfrm>
            <a:off x="6532228" y="326919"/>
            <a:ext cx="5313955" cy="1938992"/>
          </a:xfrm>
          <a:prstGeom prst="rect">
            <a:avLst/>
          </a:prstGeom>
          <a:noFill/>
        </p:spPr>
        <p:txBody>
          <a:bodyPr wrap="none" rtlCol="0">
            <a:spAutoFit/>
          </a:bodyPr>
          <a:lstStyle/>
          <a:p>
            <a:r>
              <a:rPr lang="en-US" sz="6000" dirty="0">
                <a:solidFill>
                  <a:schemeClr val="tx2"/>
                </a:solidFill>
                <a:latin typeface="Times New Roman" panose="02020603050405020304" pitchFamily="18" charset="0"/>
                <a:cs typeface="Times New Roman" panose="02020603050405020304" pitchFamily="18" charset="0"/>
              </a:rPr>
              <a:t>88</a:t>
            </a:r>
            <a:r>
              <a:rPr lang="en-US" sz="6000" baseline="30000" dirty="0">
                <a:solidFill>
                  <a:schemeClr val="tx2"/>
                </a:solidFill>
                <a:latin typeface="Times New Roman" panose="02020603050405020304" pitchFamily="18" charset="0"/>
                <a:cs typeface="Times New Roman" panose="02020603050405020304" pitchFamily="18" charset="0"/>
              </a:rPr>
              <a:t>th</a:t>
            </a:r>
            <a:r>
              <a:rPr lang="en-US" sz="6000" dirty="0">
                <a:solidFill>
                  <a:schemeClr val="tx2"/>
                </a:solidFill>
                <a:latin typeface="Times New Roman" panose="02020603050405020304" pitchFamily="18" charset="0"/>
                <a:cs typeface="Times New Roman" panose="02020603050405020304" pitchFamily="18" charset="0"/>
              </a:rPr>
              <a:t> TEXAS</a:t>
            </a:r>
          </a:p>
          <a:p>
            <a:r>
              <a:rPr lang="en-US" sz="6000" dirty="0">
                <a:solidFill>
                  <a:schemeClr val="tx2"/>
                </a:solidFill>
                <a:latin typeface="Times New Roman" panose="02020603050405020304" pitchFamily="18" charset="0"/>
                <a:cs typeface="Times New Roman" panose="02020603050405020304" pitchFamily="18" charset="0"/>
              </a:rPr>
              <a:t>LEGISLATURE</a:t>
            </a:r>
          </a:p>
        </p:txBody>
      </p:sp>
      <p:sp>
        <p:nvSpPr>
          <p:cNvPr id="22" name="TextBox 21">
            <a:extLst>
              <a:ext uri="{FF2B5EF4-FFF2-40B4-BE49-F238E27FC236}">
                <a16:creationId xmlns:a16="http://schemas.microsoft.com/office/drawing/2014/main" id="{8E0012F8-6B40-42FC-9A35-26F7C1B25059}"/>
              </a:ext>
            </a:extLst>
          </p:cNvPr>
          <p:cNvSpPr txBox="1"/>
          <p:nvPr/>
        </p:nvSpPr>
        <p:spPr>
          <a:xfrm>
            <a:off x="6450166" y="2826127"/>
            <a:ext cx="5493441" cy="3170099"/>
          </a:xfrm>
          <a:prstGeom prst="rect">
            <a:avLst/>
          </a:prstGeom>
          <a:noFill/>
        </p:spPr>
        <p:txBody>
          <a:bodyPr wrap="square" rtlCol="0">
            <a:spAutoFit/>
          </a:bodyPr>
          <a:lstStyle/>
          <a:p>
            <a:endParaRPr lang="en-US" sz="3200" dirty="0">
              <a:solidFill>
                <a:srgbClr val="003C7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solidFill>
                  <a:schemeClr val="accent1">
                    <a:lumMod val="75000"/>
                  </a:schemeClr>
                </a:solidFill>
                <a:latin typeface="Times New Roman" panose="02020603050405020304" pitchFamily="18" charset="0"/>
                <a:cs typeface="Times New Roman" panose="02020603050405020304" pitchFamily="18" charset="0"/>
              </a:rPr>
              <a:t>Community College Finance Commission</a:t>
            </a:r>
          </a:p>
          <a:p>
            <a:pPr marL="914400" lvl="1" indent="-4572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State Funding for Outcomes</a:t>
            </a:r>
          </a:p>
          <a:p>
            <a:pPr marL="914400" lvl="1" indent="-4572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Affordability for Students</a:t>
            </a:r>
          </a:p>
          <a:p>
            <a:pPr marL="914400" lvl="1" indent="-457200">
              <a:buFont typeface="Arial" panose="020B0604020202020204" pitchFamily="34" charset="0"/>
              <a:buChar char="•"/>
            </a:pPr>
            <a:r>
              <a:rPr lang="en-US" sz="2400" dirty="0">
                <a:solidFill>
                  <a:schemeClr val="accent1">
                    <a:lumMod val="75000"/>
                  </a:schemeClr>
                </a:solidFill>
                <a:latin typeface="Times New Roman" panose="02020603050405020304" pitchFamily="18" charset="0"/>
                <a:cs typeface="Times New Roman" panose="02020603050405020304" pitchFamily="18" charset="0"/>
              </a:rPr>
              <a:t>Investments in College Capacity</a:t>
            </a:r>
          </a:p>
          <a:p>
            <a:pPr marL="285750" indent="-285750">
              <a:buFont typeface="Wingdings" panose="05000000000000000000" pitchFamily="2" charset="2"/>
              <a:buChar char="q"/>
            </a:pPr>
            <a:endParaRPr lang="en-US" sz="3200" dirty="0">
              <a:latin typeface="Times New Roman" panose="02020603050405020304" pitchFamily="18" charset="0"/>
              <a:cs typeface="Times New Roman" panose="02020603050405020304" pitchFamily="18" charset="0"/>
            </a:endParaRPr>
          </a:p>
        </p:txBody>
      </p:sp>
      <p:pic>
        <p:nvPicPr>
          <p:cNvPr id="23" name="Picture 4" descr="Image result for 86th texas legislative session">
            <a:extLst>
              <a:ext uri="{FF2B5EF4-FFF2-40B4-BE49-F238E27FC236}">
                <a16:creationId xmlns:a16="http://schemas.microsoft.com/office/drawing/2014/main" id="{C086B62F-8975-4E0A-8CC0-75A7E84424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58" r="16845"/>
          <a:stretch/>
        </p:blipFill>
        <p:spPr bwMode="auto">
          <a:xfrm flipH="1">
            <a:off x="-246954" y="-127089"/>
            <a:ext cx="6831932" cy="62667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1" name="Picture 1">
            <a:extLst>
              <a:ext uri="{FF2B5EF4-FFF2-40B4-BE49-F238E27FC236}">
                <a16:creationId xmlns:a16="http://schemas.microsoft.com/office/drawing/2014/main" id="{74321328-A261-4A66-95E6-084B4FF175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41071" y="6182538"/>
            <a:ext cx="2370979" cy="62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24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a:ln w="3175">
                  <a:solidFill>
                    <a:schemeClr val="tx2"/>
                  </a:solidFill>
                </a:ln>
                <a:latin typeface="Times New Roman" panose="02020603050405020304" pitchFamily="18" charset="0"/>
                <a:cs typeface="Times New Roman" panose="02020603050405020304" pitchFamily="18" charset="0"/>
              </a:rPr>
              <a:t>Changes in Funding Model</a:t>
            </a:r>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
        <p:nvSpPr>
          <p:cNvPr id="29"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p:txBody>
          <a:bodyPr/>
          <a:lstStyle/>
          <a:p>
            <a:r>
              <a:rPr lang="en-US" dirty="0"/>
              <a:t>2023</a:t>
            </a:r>
          </a:p>
        </p:txBody>
      </p:sp>
      <p:sp>
        <p:nvSpPr>
          <p:cNvPr id="42" name="Title 1">
            <a:extLst>
              <a:ext uri="{FF2B5EF4-FFF2-40B4-BE49-F238E27FC236}">
                <a16:creationId xmlns:a16="http://schemas.microsoft.com/office/drawing/2014/main" id="{D117B2D1-CD16-4A9B-A856-908AF1AA305B}"/>
              </a:ext>
            </a:extLst>
          </p:cNvPr>
          <p:cNvSpPr txBox="1">
            <a:spLocks/>
          </p:cNvSpPr>
          <p:nvPr/>
        </p:nvSpPr>
        <p:spPr>
          <a:xfrm>
            <a:off x="1835278" y="5686311"/>
            <a:ext cx="2632385" cy="6970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000" b="1" kern="1200" dirty="0">
                <a:solidFill>
                  <a:schemeClr val="bg1"/>
                </a:solidFill>
                <a:latin typeface="+mj-lt"/>
                <a:ea typeface="+mj-ea"/>
                <a:cs typeface="+mj-cs"/>
              </a:defRPr>
            </a:lvl1pPr>
          </a:lstStyle>
          <a:p>
            <a:endParaRPr lang="en-US" sz="3000" dirty="0"/>
          </a:p>
        </p:txBody>
      </p:sp>
      <p:sp>
        <p:nvSpPr>
          <p:cNvPr id="6" name="Rectangle 5"/>
          <p:cNvSpPr/>
          <p:nvPr/>
        </p:nvSpPr>
        <p:spPr>
          <a:xfrm>
            <a:off x="918640" y="1659016"/>
            <a:ext cx="10765555" cy="4893647"/>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chemeClr val="tx2"/>
                </a:solidFill>
                <a:latin typeface="Times New Roman" panose="02020603050405020304" pitchFamily="18" charset="0"/>
                <a:cs typeface="Times New Roman" panose="02020603050405020304" pitchFamily="18" charset="0"/>
              </a:rPr>
              <a:t>Dynamic model primarily based upon student outcomes</a:t>
            </a:r>
          </a:p>
          <a:p>
            <a:pPr marL="285750" indent="-285750">
              <a:buFont typeface="Arial" panose="020B0604020202020204" pitchFamily="34" charset="0"/>
              <a:buChar char="•"/>
            </a:pPr>
            <a:r>
              <a:rPr lang="en-US" sz="2800" b="1" dirty="0">
                <a:solidFill>
                  <a:schemeClr val="tx2"/>
                </a:solidFill>
                <a:latin typeface="Times New Roman" panose="02020603050405020304" pitchFamily="18" charset="0"/>
                <a:cs typeface="Times New Roman" panose="02020603050405020304" pitchFamily="18" charset="0"/>
              </a:rPr>
              <a:t>Allows for future growth as outcomes are achieved:</a:t>
            </a:r>
          </a:p>
          <a:p>
            <a:pPr marL="342900" lvl="0" indent="-342900">
              <a:buFont typeface="Arial" panose="020B0604020202020204" pitchFamily="34" charset="0"/>
              <a:buChar char="•"/>
            </a:pPr>
            <a:endParaRPr lang="en-US" sz="2000" b="1" dirty="0">
              <a:solidFill>
                <a:schemeClr val="tx2"/>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Degrees,</a:t>
            </a:r>
          </a:p>
          <a:p>
            <a:pPr marL="800100" lvl="1" indent="-34290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Certificates,</a:t>
            </a:r>
          </a:p>
          <a:p>
            <a:pPr marL="800100" lvl="1" indent="-34290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Credentials from credit and non-credit programs</a:t>
            </a:r>
          </a:p>
          <a:p>
            <a:pPr marL="800100" lvl="1" indent="-34290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Credentials of value in high-demand fields,</a:t>
            </a:r>
          </a:p>
          <a:p>
            <a:pPr marL="800100" lvl="1" indent="-34290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Completion of dual credit courses toward an academic or workforce program,</a:t>
            </a:r>
          </a:p>
          <a:p>
            <a:pPr marL="800100" lvl="1" indent="-34290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Transfer to four-year universities</a:t>
            </a:r>
          </a:p>
          <a:p>
            <a:pPr marL="800100" lvl="1" indent="-342900">
              <a:buFont typeface="Arial" panose="020B0604020202020204" pitchFamily="34" charset="0"/>
              <a:buChar char="•"/>
            </a:pPr>
            <a:endParaRPr lang="en-US" sz="2400" b="1" i="1" dirty="0">
              <a:solidFill>
                <a:schemeClr val="tx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b="1" dirty="0">
                <a:solidFill>
                  <a:schemeClr val="tx2"/>
                </a:solidFill>
                <a:latin typeface="Times New Roman" panose="02020603050405020304" pitchFamily="18" charset="0"/>
                <a:cs typeface="Times New Roman" panose="02020603050405020304" pitchFamily="18" charset="0"/>
              </a:rPr>
              <a:t>Investment of additional $650m in next biennium</a:t>
            </a:r>
          </a:p>
          <a:p>
            <a:endParaRPr lang="en-US" sz="2000" b="1" dirty="0">
              <a:solidFill>
                <a:schemeClr val="tx2"/>
              </a:solidFill>
              <a:latin typeface="Times New Roman" panose="02020603050405020304" pitchFamily="18" charset="0"/>
              <a:cs typeface="Times New Roman" panose="02020603050405020304" pitchFamily="18" charset="0"/>
            </a:endParaRPr>
          </a:p>
          <a:p>
            <a:r>
              <a:rPr lang="en-US" sz="2000" b="1" u="sng" dirty="0">
                <a:solidFill>
                  <a:schemeClr val="tx2"/>
                </a:solidFill>
                <a:latin typeface="Times New Roman" panose="02020603050405020304" pitchFamily="18" charset="0"/>
                <a:cs typeface="Times New Roman" panose="02020603050405020304" pitchFamily="18" charset="0"/>
              </a:rPr>
              <a:t> </a:t>
            </a:r>
            <a:endParaRPr lang="en-US" sz="2000" b="1" dirty="0">
              <a:solidFill>
                <a:schemeClr val="tx2"/>
              </a:solidFill>
              <a:latin typeface="Times New Roman" panose="02020603050405020304" pitchFamily="18" charset="0"/>
              <a:cs typeface="Times New Roman" panose="02020603050405020304" pitchFamily="18" charset="0"/>
            </a:endParaRPr>
          </a:p>
        </p:txBody>
      </p:sp>
      <p:pic>
        <p:nvPicPr>
          <p:cNvPr id="8" name="Picture 1">
            <a:extLst>
              <a:ext uri="{FF2B5EF4-FFF2-40B4-BE49-F238E27FC236}">
                <a16:creationId xmlns:a16="http://schemas.microsoft.com/office/drawing/2014/main" id="{8C4D3589-0919-4692-B46F-FEAE4B5F60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9200" y="130294"/>
            <a:ext cx="35052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833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a:xfrm>
            <a:off x="928800" y="589875"/>
            <a:ext cx="10515600" cy="1325563"/>
          </a:xfrm>
        </p:spPr>
        <p:txBody>
          <a:bodyPr/>
          <a:lstStyle/>
          <a:p>
            <a:r>
              <a:rPr lang="en-US" dirty="0">
                <a:ln w="3175">
                  <a:solidFill>
                    <a:schemeClr val="tx2"/>
                  </a:solidFill>
                </a:ln>
                <a:latin typeface="Times New Roman" panose="02020603050405020304" pitchFamily="18" charset="0"/>
                <a:cs typeface="Times New Roman" panose="02020603050405020304" pitchFamily="18" charset="0"/>
              </a:rPr>
              <a:t>Other Notable Aspects of Recommendations</a:t>
            </a:r>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5</a:t>
            </a:fld>
            <a:endParaRPr lang="en-US" dirty="0"/>
          </a:p>
        </p:txBody>
      </p:sp>
      <p:sp>
        <p:nvSpPr>
          <p:cNvPr id="29" name="Text Placeholder 28">
            <a:extLst>
              <a:ext uri="{FF2B5EF4-FFF2-40B4-BE49-F238E27FC236}">
                <a16:creationId xmlns:a16="http://schemas.microsoft.com/office/drawing/2014/main" id="{5BD9075D-1F42-4726-8EC6-EE8B416392BD}"/>
              </a:ext>
            </a:extLst>
          </p:cNvPr>
          <p:cNvSpPr>
            <a:spLocks noGrp="1"/>
          </p:cNvSpPr>
          <p:nvPr>
            <p:ph type="body" sz="quarter" idx="14"/>
          </p:nvPr>
        </p:nvSpPr>
        <p:spPr/>
        <p:txBody>
          <a:bodyPr/>
          <a:lstStyle/>
          <a:p>
            <a:r>
              <a:rPr lang="en-US" dirty="0"/>
              <a:t>2023</a:t>
            </a:r>
          </a:p>
        </p:txBody>
      </p:sp>
      <p:sp>
        <p:nvSpPr>
          <p:cNvPr id="42" name="Title 1">
            <a:extLst>
              <a:ext uri="{FF2B5EF4-FFF2-40B4-BE49-F238E27FC236}">
                <a16:creationId xmlns:a16="http://schemas.microsoft.com/office/drawing/2014/main" id="{D117B2D1-CD16-4A9B-A856-908AF1AA305B}"/>
              </a:ext>
            </a:extLst>
          </p:cNvPr>
          <p:cNvSpPr txBox="1">
            <a:spLocks/>
          </p:cNvSpPr>
          <p:nvPr/>
        </p:nvSpPr>
        <p:spPr>
          <a:xfrm>
            <a:off x="1835278" y="5686311"/>
            <a:ext cx="2632385" cy="6970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4000" b="1" kern="1200" dirty="0">
                <a:solidFill>
                  <a:schemeClr val="bg1"/>
                </a:solidFill>
                <a:latin typeface="+mj-lt"/>
                <a:ea typeface="+mj-ea"/>
                <a:cs typeface="+mj-cs"/>
              </a:defRPr>
            </a:lvl1pPr>
          </a:lstStyle>
          <a:p>
            <a:endParaRPr lang="en-US" sz="3000" dirty="0"/>
          </a:p>
        </p:txBody>
      </p:sp>
      <p:sp>
        <p:nvSpPr>
          <p:cNvPr id="6" name="Rectangle 5"/>
          <p:cNvSpPr/>
          <p:nvPr/>
        </p:nvSpPr>
        <p:spPr>
          <a:xfrm>
            <a:off x="747600" y="1566952"/>
            <a:ext cx="11098960" cy="6555641"/>
          </a:xfrm>
          <a:prstGeom prst="rect">
            <a:avLst/>
          </a:prstGeom>
          <a:noFill/>
        </p:spPr>
        <p:txBody>
          <a:bodyPr wrap="square">
            <a:spAutoFit/>
          </a:bodyPr>
          <a:lstStyle/>
          <a:p>
            <a:pPr marL="285750" indent="-285750">
              <a:buFont typeface="Arial" panose="020B0604020202020204" pitchFamily="34" charset="0"/>
              <a:buChar char="•"/>
            </a:pPr>
            <a:r>
              <a:rPr lang="en-US" sz="2800" b="1" dirty="0">
                <a:solidFill>
                  <a:schemeClr val="tx2"/>
                </a:solidFill>
                <a:latin typeface="Times New Roman" panose="02020603050405020304" pitchFamily="18" charset="0"/>
                <a:cs typeface="Times New Roman" panose="02020603050405020304" pitchFamily="18" charset="0"/>
              </a:rPr>
              <a:t>Baseline operational support for colleges with low taxable valuations</a:t>
            </a:r>
          </a:p>
          <a:p>
            <a:pPr marL="742950" lvl="1" indent="-28575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Guaranteed yield for struggling colleges with property taxes and tuition/fees</a:t>
            </a:r>
          </a:p>
          <a:p>
            <a:pPr marL="285750" indent="-285750">
              <a:buFont typeface="Arial" panose="020B0604020202020204" pitchFamily="34" charset="0"/>
              <a:buChar char="•"/>
            </a:pPr>
            <a:r>
              <a:rPr lang="en-US" sz="2800" b="1" dirty="0">
                <a:solidFill>
                  <a:schemeClr val="tx2"/>
                </a:solidFill>
                <a:latin typeface="Times New Roman" panose="02020603050405020304" pitchFamily="18" charset="0"/>
                <a:cs typeface="Times New Roman" panose="02020603050405020304" pitchFamily="18" charset="0"/>
              </a:rPr>
              <a:t>Incentives for workforce education</a:t>
            </a:r>
          </a:p>
          <a:p>
            <a:pPr marL="742950" lvl="1" indent="-28575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Seed grant funding for capacity building of new programs or expansion</a:t>
            </a:r>
          </a:p>
          <a:p>
            <a:pPr marL="285750" indent="-285750">
              <a:buFont typeface="Arial" panose="020B0604020202020204" pitchFamily="34" charset="0"/>
              <a:buChar char="•"/>
            </a:pPr>
            <a:r>
              <a:rPr lang="en-US" sz="2800" b="1" dirty="0">
                <a:solidFill>
                  <a:schemeClr val="tx2"/>
                </a:solidFill>
                <a:latin typeface="Times New Roman" panose="02020603050405020304" pitchFamily="18" charset="0"/>
                <a:cs typeface="Times New Roman" panose="02020603050405020304" pitchFamily="18" charset="0"/>
              </a:rPr>
              <a:t>Student characteristics</a:t>
            </a:r>
          </a:p>
          <a:p>
            <a:pPr marL="742950" lvl="1" indent="-28575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More funding for economically and academically disadvantaged students and adult learners</a:t>
            </a:r>
          </a:p>
          <a:p>
            <a:pPr marL="285750" indent="-285750">
              <a:buFont typeface="Arial" panose="020B0604020202020204" pitchFamily="34" charset="0"/>
              <a:buChar char="•"/>
            </a:pPr>
            <a:r>
              <a:rPr lang="en-US" sz="2800" b="1" dirty="0">
                <a:solidFill>
                  <a:schemeClr val="tx2"/>
                </a:solidFill>
                <a:latin typeface="Times New Roman" panose="02020603050405020304" pitchFamily="18" charset="0"/>
                <a:cs typeface="Times New Roman" panose="02020603050405020304" pitchFamily="18" charset="0"/>
              </a:rPr>
              <a:t>Increased access to financial aid</a:t>
            </a:r>
          </a:p>
          <a:p>
            <a:pPr marL="742950" lvl="1" indent="-28575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Increased funding from 28% to 70% of students qualifying for TEOG (Texas Educational Opportunity Grant</a:t>
            </a:r>
          </a:p>
          <a:p>
            <a:pPr marL="285750" indent="-285750">
              <a:buFont typeface="Arial" panose="020B0604020202020204" pitchFamily="34" charset="0"/>
              <a:buChar char="•"/>
            </a:pPr>
            <a:r>
              <a:rPr lang="en-US" sz="2800" b="1" dirty="0">
                <a:solidFill>
                  <a:schemeClr val="tx2"/>
                </a:solidFill>
                <a:latin typeface="Times New Roman" panose="02020603050405020304" pitchFamily="18" charset="0"/>
                <a:cs typeface="Times New Roman" panose="02020603050405020304" pitchFamily="18" charset="0"/>
              </a:rPr>
              <a:t>Dual credit financial aid</a:t>
            </a:r>
          </a:p>
          <a:p>
            <a:pPr marL="742950" lvl="1" indent="-285750">
              <a:buFont typeface="Arial" panose="020B0604020202020204" pitchFamily="34" charset="0"/>
              <a:buChar char="•"/>
            </a:pPr>
            <a:r>
              <a:rPr lang="en-US" sz="2400" b="1" i="1" dirty="0">
                <a:solidFill>
                  <a:schemeClr val="tx2"/>
                </a:solidFill>
                <a:latin typeface="Times New Roman" panose="02020603050405020304" pitchFamily="18" charset="0"/>
                <a:cs typeface="Times New Roman" panose="02020603050405020304" pitchFamily="18" charset="0"/>
              </a:rPr>
              <a:t>Provision of state support for dual credit tuition and fees for students qualifying for free or reduced lunch program</a:t>
            </a:r>
          </a:p>
          <a:p>
            <a:pPr marL="342900" lvl="0" indent="-342900">
              <a:buFont typeface="Arial" panose="020B0604020202020204" pitchFamily="34" charset="0"/>
              <a:buChar char="•"/>
            </a:pPr>
            <a:endParaRPr lang="en-US" sz="2000" b="1" dirty="0">
              <a:solidFill>
                <a:schemeClr val="tx2"/>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b="1" dirty="0">
                <a:solidFill>
                  <a:schemeClr val="tx2"/>
                </a:solidFill>
                <a:latin typeface="Times New Roman" panose="02020603050405020304" pitchFamily="18" charset="0"/>
                <a:cs typeface="Times New Roman" panose="02020603050405020304" pitchFamily="18" charset="0"/>
              </a:rPr>
              <a:t> </a:t>
            </a:r>
          </a:p>
          <a:p>
            <a:endParaRPr lang="en-US" sz="2000" b="1" dirty="0">
              <a:solidFill>
                <a:schemeClr val="tx2"/>
              </a:solidFill>
              <a:latin typeface="Times New Roman" panose="02020603050405020304" pitchFamily="18" charset="0"/>
              <a:cs typeface="Times New Roman" panose="02020603050405020304" pitchFamily="18" charset="0"/>
            </a:endParaRPr>
          </a:p>
          <a:p>
            <a:r>
              <a:rPr lang="en-US" sz="2000" b="1" u="sng" dirty="0">
                <a:solidFill>
                  <a:schemeClr val="tx2"/>
                </a:solidFill>
                <a:latin typeface="Times New Roman" panose="02020603050405020304" pitchFamily="18" charset="0"/>
                <a:cs typeface="Times New Roman" panose="02020603050405020304" pitchFamily="18" charset="0"/>
              </a:rPr>
              <a:t> </a:t>
            </a:r>
            <a:endParaRPr lang="en-US" sz="2000" b="1" dirty="0">
              <a:solidFill>
                <a:schemeClr val="tx2"/>
              </a:solidFill>
              <a:latin typeface="Times New Roman" panose="02020603050405020304" pitchFamily="18" charset="0"/>
              <a:cs typeface="Times New Roman" panose="02020603050405020304" pitchFamily="18" charset="0"/>
            </a:endParaRPr>
          </a:p>
        </p:txBody>
      </p:sp>
      <p:pic>
        <p:nvPicPr>
          <p:cNvPr id="8" name="Picture 1">
            <a:extLst>
              <a:ext uri="{FF2B5EF4-FFF2-40B4-BE49-F238E27FC236}">
                <a16:creationId xmlns:a16="http://schemas.microsoft.com/office/drawing/2014/main" id="{8C4D3589-0919-4692-B46F-FEAE4B5F60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9200" y="130294"/>
            <a:ext cx="35052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03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CB5EBB-175B-4205-9EFF-D34A4ED1CD25}"/>
              </a:ext>
            </a:extLst>
          </p:cNvPr>
          <p:cNvSpPr>
            <a:spLocks noGrp="1"/>
          </p:cNvSpPr>
          <p:nvPr>
            <p:ph type="sldNum" sz="quarter" idx="12"/>
          </p:nvPr>
        </p:nvSpPr>
        <p:spPr/>
        <p:txBody>
          <a:bodyPr/>
          <a:lstStyle/>
          <a:p>
            <a:fld id="{95CBEC59-7FF9-4688-98DF-89832A0C9025}" type="slidenum">
              <a:rPr lang="en-US" smtClean="0"/>
              <a:t>6</a:t>
            </a:fld>
            <a:endParaRPr lang="en-US" dirty="0"/>
          </a:p>
        </p:txBody>
      </p:sp>
      <p:sp>
        <p:nvSpPr>
          <p:cNvPr id="15" name="TextBox 14">
            <a:extLst>
              <a:ext uri="{FF2B5EF4-FFF2-40B4-BE49-F238E27FC236}">
                <a16:creationId xmlns:a16="http://schemas.microsoft.com/office/drawing/2014/main" id="{BEFFEFD5-3773-4E8E-90EA-62274C25828B}"/>
              </a:ext>
            </a:extLst>
          </p:cNvPr>
          <p:cNvSpPr txBox="1"/>
          <p:nvPr/>
        </p:nvSpPr>
        <p:spPr>
          <a:xfrm>
            <a:off x="909182" y="356063"/>
            <a:ext cx="10373635" cy="1077218"/>
          </a:xfrm>
          <a:prstGeom prst="rect">
            <a:avLst/>
          </a:prstGeom>
          <a:noFill/>
        </p:spPr>
        <p:txBody>
          <a:bodyPr wrap="square" rtlCol="0">
            <a:spAutoFit/>
          </a:bodyPr>
          <a:lstStyle/>
          <a:p>
            <a:r>
              <a:rPr lang="en-US" sz="3200" dirty="0">
                <a:solidFill>
                  <a:schemeClr val="tx2"/>
                </a:solidFill>
                <a:latin typeface="Times New Roman" panose="02020603050405020304" pitchFamily="18" charset="0"/>
                <a:cs typeface="Times New Roman" panose="02020603050405020304" pitchFamily="18" charset="0"/>
              </a:rPr>
              <a:t>McLennan Community College</a:t>
            </a:r>
          </a:p>
          <a:p>
            <a:r>
              <a:rPr lang="en-US" sz="3200" dirty="0">
                <a:solidFill>
                  <a:schemeClr val="tx2"/>
                </a:solidFill>
                <a:latin typeface="Times New Roman" panose="02020603050405020304" pitchFamily="18" charset="0"/>
                <a:cs typeface="Times New Roman" panose="02020603050405020304" pitchFamily="18" charset="0"/>
              </a:rPr>
              <a:t>Revenue by Source</a:t>
            </a:r>
          </a:p>
        </p:txBody>
      </p:sp>
      <p:pic>
        <p:nvPicPr>
          <p:cNvPr id="8" name="Picture 1">
            <a:extLst>
              <a:ext uri="{FF2B5EF4-FFF2-40B4-BE49-F238E27FC236}">
                <a16:creationId xmlns:a16="http://schemas.microsoft.com/office/drawing/2014/main" id="{F9FA21EB-8E37-477F-B28C-1A231685DE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1071" y="6182538"/>
            <a:ext cx="2370979" cy="62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B009732-0278-4A4A-AF43-3698101ECE2A}"/>
              </a:ext>
            </a:extLst>
          </p:cNvPr>
          <p:cNvPicPr>
            <a:picLocks noChangeAspect="1"/>
          </p:cNvPicPr>
          <p:nvPr/>
        </p:nvPicPr>
        <p:blipFill rotWithShape="1">
          <a:blip r:embed="rId4"/>
          <a:srcRect l="3971" r="5765"/>
          <a:stretch/>
        </p:blipFill>
        <p:spPr>
          <a:xfrm>
            <a:off x="688489" y="1443613"/>
            <a:ext cx="11284421" cy="3343540"/>
          </a:xfrm>
          <a:prstGeom prst="rect">
            <a:avLst/>
          </a:prstGeom>
        </p:spPr>
      </p:pic>
    </p:spTree>
    <p:extLst>
      <p:ext uri="{BB962C8B-B14F-4D97-AF65-F5344CB8AC3E}">
        <p14:creationId xmlns:p14="http://schemas.microsoft.com/office/powerpoint/2010/main" val="604502667"/>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ADDFAD48350E44B6E11B276BA868AF" ma:contentTypeVersion="14" ma:contentTypeDescription="Create a new document." ma:contentTypeScope="" ma:versionID="04a94ae166fb7e4660c630c39cc30f29">
  <xsd:schema xmlns:xsd="http://www.w3.org/2001/XMLSchema" xmlns:xs="http://www.w3.org/2001/XMLSchema" xmlns:p="http://schemas.microsoft.com/office/2006/metadata/properties" xmlns:ns2="86aa409d-e8d9-40a5-b522-6b45a170d4bd" xmlns:ns3="http://schemas.microsoft.com/sharepoint/v4" targetNamespace="http://schemas.microsoft.com/office/2006/metadata/properties" ma:root="true" ma:fieldsID="5166192ded329771ef3257296d0db1a4" ns2:_="" ns3:_="">
    <xsd:import namespace="86aa409d-e8d9-40a5-b522-6b45a170d4bd"/>
    <xsd:import namespace="http://schemas.microsoft.com/sharepoint/v4"/>
    <xsd:element name="properties">
      <xsd:complexType>
        <xsd:sequence>
          <xsd:element name="documentManagement">
            <xsd:complexType>
              <xsd:all>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aa409d-e8d9-40a5-b522-6b45a170d4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2AFFF-C96F-4C05-9045-3240A5329ECA}">
  <ds:schemaRefs>
    <ds:schemaRef ds:uri="http://www.w3.org/XML/1998/namespace"/>
    <ds:schemaRef ds:uri="http://purl.org/dc/dcmityp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86aa409d-e8d9-40a5-b522-6b45a170d4bd"/>
    <ds:schemaRef ds:uri="http://purl.org/dc/terms/"/>
    <ds:schemaRef ds:uri="http://schemas.microsoft.com/office/infopath/2007/PartnerControls"/>
    <ds:schemaRef ds:uri="http://schemas.microsoft.com/sharepoint/v4"/>
  </ds:schemaRefs>
</ds:datastoreItem>
</file>

<file path=customXml/itemProps2.xml><?xml version="1.0" encoding="utf-8"?>
<ds:datastoreItem xmlns:ds="http://schemas.openxmlformats.org/officeDocument/2006/customXml" ds:itemID="{601E455C-B407-417C-8E7D-98B11C0A2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aa409d-e8d9-40a5-b522-6b45a170d4b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0</TotalTime>
  <Words>1069</Words>
  <Application>Microsoft Office PowerPoint</Application>
  <PresentationFormat>Widescreen</PresentationFormat>
  <Paragraphs>94</Paragraphs>
  <Slides>6</Slides>
  <Notes>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Wingdings</vt:lpstr>
      <vt:lpstr>Vladimir Script</vt:lpstr>
      <vt:lpstr>Arial</vt:lpstr>
      <vt:lpstr>Calibri</vt:lpstr>
      <vt:lpstr>Avenir Next LT Pro</vt:lpstr>
      <vt:lpstr>Times New Roman</vt:lpstr>
      <vt:lpstr>Speak Pro</vt:lpstr>
      <vt:lpstr>Office Theme</vt:lpstr>
      <vt:lpstr>Legislative Update January 2023</vt:lpstr>
      <vt:lpstr>PowerPoint Presentation</vt:lpstr>
      <vt:lpstr>PowerPoint Presentation</vt:lpstr>
      <vt:lpstr>Changes in Funding Model</vt:lpstr>
      <vt:lpstr>Other Notable Aspects of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Partnerships</dc:title>
  <dc:creator/>
  <cp:lastModifiedBy/>
  <cp:revision>3</cp:revision>
  <dcterms:created xsi:type="dcterms:W3CDTF">2022-09-22T13:52:52Z</dcterms:created>
  <dcterms:modified xsi:type="dcterms:W3CDTF">2023-01-20T18:02:54Z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0x010100A8ADDFAD48350E44B6E11B276BA868AF</vt:lpwstr>
  </property>
</Properties>
</file>