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75" r:id="rId2"/>
    <p:sldId id="298" r:id="rId3"/>
    <p:sldId id="264" r:id="rId4"/>
    <p:sldId id="302" r:id="rId5"/>
    <p:sldId id="268" r:id="rId6"/>
    <p:sldId id="258" r:id="rId7"/>
    <p:sldId id="257" r:id="rId8"/>
    <p:sldId id="273" r:id="rId9"/>
    <p:sldId id="304" r:id="rId10"/>
    <p:sldId id="299" r:id="rId11"/>
    <p:sldId id="301" r:id="rId12"/>
    <p:sldId id="303" r:id="rId13"/>
  </p:sldIdLst>
  <p:sldSz cx="9144000" cy="5143500" type="screen16x9"/>
  <p:notesSz cx="6858000" cy="9144000"/>
  <p:embeddedFontLst>
    <p:embeddedFont>
      <p:font typeface="Arvo" panose="020B0604020202020204" charset="0"/>
      <p:regular r:id="rId15"/>
      <p:bold r:id="rId16"/>
      <p:italic r:id="rId17"/>
      <p:boldItalic r:id="rId18"/>
    </p:embeddedFont>
    <p:embeddedFont>
      <p:font typeface="Bahnschrift" panose="020B0502040204020203" pitchFamily="34" charset="0"/>
      <p:regular r:id="rId19"/>
      <p:bold r:id="rId20"/>
    </p:embeddedFont>
    <p:embeddedFont>
      <p:font typeface="Oswald SemiBold" panose="020B0604020202020204" charset="0"/>
      <p:bold r:id="rId21"/>
    </p:embeddedFont>
    <p:embeddedFont>
      <p:font typeface="Roboto Condensed" panose="020B0604020202020204" charset="0"/>
      <p:regular r:id="rId22"/>
      <p:bold r:id="rId23"/>
      <p:italic r:id="rId24"/>
      <p:boldItalic r:id="rId25"/>
    </p:embeddedFont>
    <p:embeddedFont>
      <p:font typeface="Roboto Condensed Light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045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021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2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T5: (1)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5705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35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95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B00103-C560-4390-AA69-C0F0BA4B2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184" y="496185"/>
            <a:ext cx="4950168" cy="3625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0BE76C-5054-45BF-9089-4E39B51172B0}"/>
              </a:ext>
            </a:extLst>
          </p:cNvPr>
          <p:cNvSpPr txBox="1"/>
          <p:nvPr/>
        </p:nvSpPr>
        <p:spPr>
          <a:xfrm>
            <a:off x="2441937" y="4385705"/>
            <a:ext cx="374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Year-1 Update</a:t>
            </a:r>
          </a:p>
          <a:p>
            <a:pPr algn="ctr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Presented by Dr. Amber Bracken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7022293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FEEDBACK FROM SACSCOC</a:t>
            </a:r>
            <a:endParaRPr sz="3600"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300942" y="1334889"/>
            <a:ext cx="3654899" cy="3650409"/>
          </a:xfrm>
          <a:prstGeom prst="rect">
            <a:avLst/>
          </a:prstGeom>
          <a:ln w="38100"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u="sng" dirty="0">
                <a:solidFill>
                  <a:srgbClr val="FF9800"/>
                </a:solidFill>
              </a:rPr>
              <a:t>STRENGTHS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100" dirty="0"/>
              <a:t>Research-based &amp; well supported 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100" dirty="0"/>
              <a:t>Builds upon LEAP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100" dirty="0"/>
              <a:t>Supports Strategic Plan &amp; core values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100" dirty="0"/>
              <a:t>Adequate human &amp; financial capital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100" dirty="0"/>
              <a:t>Admins are committed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sz="21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3F8AC3-2402-47A4-8F52-8045F723C0D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06779" y="1334889"/>
            <a:ext cx="4114800" cy="3617211"/>
          </a:xfrm>
          <a:ln w="38100">
            <a:solidFill>
              <a:schemeClr val="accent4"/>
            </a:solidFill>
          </a:ln>
        </p:spPr>
        <p:txBody>
          <a:bodyPr/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3200" b="1" u="sng" dirty="0">
                <a:solidFill>
                  <a:srgbClr val="FF9800"/>
                </a:solidFill>
              </a:rPr>
              <a:t>CONCERNS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100" dirty="0"/>
              <a:t>Goals too similar to Title V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100" dirty="0"/>
              <a:t>Assessment plan needed refining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100" dirty="0"/>
              <a:t>More evidence of broad support needed, particularly among students &amp; community 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100" dirty="0"/>
              <a:t>Heavy dependence upon students / Need for clear training &amp;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456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ADDRESSING CONCERNS</a:t>
            </a:r>
            <a:endParaRPr sz="3600"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726514" y="1379988"/>
            <a:ext cx="2716961" cy="1721922"/>
          </a:xfrm>
          <a:prstGeom prst="rect">
            <a:avLst/>
          </a:prstGeom>
          <a:ln w="12700"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/>
              <a:t>Goals</a:t>
            </a:r>
            <a:endParaRPr sz="2400" b="1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/>
              <a:t>Revised to narrow focus &amp; reduce overlap with Title V</a:t>
            </a:r>
            <a:endParaRPr dirty="0"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726515" y="3179407"/>
            <a:ext cx="2716960" cy="1772694"/>
          </a:xfrm>
          <a:prstGeom prst="rect">
            <a:avLst/>
          </a:prstGeom>
          <a:ln w="12700"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/>
              <a:t>Evidence of Support</a:t>
            </a:r>
            <a:endParaRPr sz="2400" b="1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/>
              <a:t>Surveyed FTIC students &amp; Workforce/CTE Advisory Councils </a:t>
            </a:r>
            <a:endParaRPr dirty="0"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3567677" y="3179407"/>
            <a:ext cx="2899345" cy="1772694"/>
          </a:xfrm>
          <a:prstGeom prst="rect">
            <a:avLst/>
          </a:prstGeom>
          <a:ln w="12700"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/>
              <a:t>Training &amp; Support</a:t>
            </a:r>
            <a:endParaRPr sz="2400" b="1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/>
              <a:t>Developed standardized trainings, clear guidelines, and strengths-based curriculum</a:t>
            </a:r>
            <a:endParaRPr dirty="0"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286;p19">
            <a:extLst>
              <a:ext uri="{FF2B5EF4-FFF2-40B4-BE49-F238E27FC236}">
                <a16:creationId xmlns:a16="http://schemas.microsoft.com/office/drawing/2014/main" id="{A2B01BE7-FBE0-4BA6-8A2F-FBBFD6B831A6}"/>
              </a:ext>
            </a:extLst>
          </p:cNvPr>
          <p:cNvSpPr txBox="1">
            <a:spLocks/>
          </p:cNvSpPr>
          <p:nvPr/>
        </p:nvSpPr>
        <p:spPr>
          <a:xfrm>
            <a:off x="3567677" y="1379988"/>
            <a:ext cx="2899344" cy="172192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Font typeface="Roboto Condensed Light"/>
              <a:buNone/>
            </a:pPr>
            <a:r>
              <a:rPr lang="en-US" sz="2400" b="1" dirty="0"/>
              <a:t>Assessment Plan</a:t>
            </a:r>
          </a:p>
          <a:p>
            <a:pPr marL="0" indent="0">
              <a:spcBef>
                <a:spcPts val="1000"/>
              </a:spcBef>
              <a:buFont typeface="Roboto Condensed Light"/>
              <a:buNone/>
            </a:pPr>
            <a:r>
              <a:rPr lang="en-US" dirty="0"/>
              <a:t>Assess at course level, measure sense of belonging, &amp; utilize qualitative assessments</a:t>
            </a:r>
          </a:p>
        </p:txBody>
      </p:sp>
    </p:spTree>
    <p:extLst>
      <p:ext uri="{BB962C8B-B14F-4D97-AF65-F5344CB8AC3E}">
        <p14:creationId xmlns:p14="http://schemas.microsoft.com/office/powerpoint/2010/main" val="2405870825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777B-E44F-4005-BB93-307FC819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ASSESSING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EC363-F62B-45F9-A773-0237E0253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786" y="1408718"/>
            <a:ext cx="8313656" cy="3227782"/>
          </a:xfrm>
        </p:spPr>
        <p:txBody>
          <a:bodyPr/>
          <a:lstStyle/>
          <a:p>
            <a:pPr marL="114300" indent="0">
              <a:buNone/>
            </a:pPr>
            <a:r>
              <a:rPr lang="en-US" sz="3000" b="1" u="sng" dirty="0">
                <a:solidFill>
                  <a:schemeClr val="accent5"/>
                </a:solidFill>
              </a:rPr>
              <a:t>SACSCOC OBJECTIVES MET IN YEAR 1:</a:t>
            </a:r>
            <a:endParaRPr lang="en-US" sz="2200" dirty="0"/>
          </a:p>
          <a:p>
            <a:r>
              <a:rPr lang="en-US" sz="2200" dirty="0"/>
              <a:t>Submit the QEP (September 2021) </a:t>
            </a:r>
          </a:p>
          <a:p>
            <a:r>
              <a:rPr lang="en-US" sz="2200" dirty="0"/>
              <a:t>Complete the on-site review of the QEP (November 2021) </a:t>
            </a:r>
          </a:p>
          <a:p>
            <a:r>
              <a:rPr lang="en-US" sz="2200" dirty="0"/>
              <a:t>Make revisions to proposed Quality Enhancement Plan (Spring 2022)</a:t>
            </a:r>
          </a:p>
          <a:p>
            <a:r>
              <a:rPr lang="en-US" sz="2200" dirty="0"/>
              <a:t>Receive approval of the QEP (Summer 2022) </a:t>
            </a:r>
          </a:p>
          <a:p>
            <a:endParaRPr lang="en-US" sz="2200" dirty="0"/>
          </a:p>
          <a:p>
            <a:endParaRPr lang="en-US" sz="22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29934-2013-426A-9555-7BD7F820A1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8110992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RE-CAP </a:t>
            </a:r>
            <a:endParaRPr sz="4000"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536369"/>
            <a:ext cx="8429274" cy="2813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57150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What is a QEP?</a:t>
            </a:r>
          </a:p>
          <a:p>
            <a:pPr marL="571500" indent="-571500"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LEAP (2012-16)</a:t>
            </a:r>
          </a:p>
          <a:p>
            <a:pPr marL="571500" lvl="0" indent="-571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Title V Grant (2020-25)</a:t>
            </a:r>
          </a:p>
          <a:p>
            <a:pPr marL="571500" lvl="0" indent="-571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PASS (2022-27)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318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PASS PLAN</a:t>
            </a:r>
            <a:endParaRPr sz="3600" dirty="0"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216568" y="1598657"/>
            <a:ext cx="9657848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3000" b="1" u="sng" dirty="0">
                <a:solidFill>
                  <a:srgbClr val="FF9800"/>
                </a:solidFill>
                <a:latin typeface="Bahnschrift" panose="020B0502040204020203" pitchFamily="34" charset="0"/>
              </a:rPr>
              <a:t>GOAL 1: </a:t>
            </a:r>
            <a:r>
              <a:rPr lang="en-US" sz="2600" b="1" dirty="0"/>
              <a:t>Provide FTIC students with peer-led academic support </a:t>
            </a:r>
          </a:p>
          <a:p>
            <a:r>
              <a:rPr lang="en-US" dirty="0"/>
              <a:t>Objective 1a: Standardize training and evaluation of tutors, LF mentors, and SILs </a:t>
            </a:r>
          </a:p>
          <a:p>
            <a:r>
              <a:rPr lang="en-US" dirty="0"/>
              <a:t>Objective 1b: Integrate and promote peer-led academic support programs campus-wide 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sz="3000" b="1" u="sng" dirty="0">
                <a:solidFill>
                  <a:srgbClr val="FF9800"/>
                </a:solidFill>
                <a:latin typeface="Bahnschrift" panose="020B0502040204020203" pitchFamily="34" charset="0"/>
              </a:rPr>
              <a:t>GOAL 2: </a:t>
            </a:r>
            <a:r>
              <a:rPr lang="en-US" sz="2600" b="1" dirty="0"/>
              <a:t>Bolster peer social support for FTIC students </a:t>
            </a:r>
          </a:p>
          <a:p>
            <a:r>
              <a:rPr lang="en-US" dirty="0"/>
              <a:t>Objective 2a: Foster relationships among students and mentors in LF sections </a:t>
            </a:r>
          </a:p>
          <a:p>
            <a:r>
              <a:rPr lang="en-US" dirty="0"/>
              <a:t>Objective 2b: Integrate and promote peer social support programs </a:t>
            </a:r>
            <a:endParaRPr lang="en-US" sz="3600" b="1" u="sng" dirty="0">
              <a:solidFill>
                <a:srgbClr val="FF9800"/>
              </a:solidFill>
              <a:latin typeface="Bahnschrift" panose="020B0502040204020203" pitchFamily="34" charset="0"/>
            </a:endParaRPr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777B-E44F-4005-BB93-307FC819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ASSESSING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EC363-F62B-45F9-A773-0237E0253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786" y="1408718"/>
            <a:ext cx="8313656" cy="3227782"/>
          </a:xfrm>
        </p:spPr>
        <p:txBody>
          <a:bodyPr/>
          <a:lstStyle/>
          <a:p>
            <a:pPr marL="114300" indent="0">
              <a:buNone/>
            </a:pPr>
            <a:r>
              <a:rPr lang="en-US" sz="3000" b="1" u="sng" dirty="0">
                <a:solidFill>
                  <a:schemeClr val="accent5"/>
                </a:solidFill>
              </a:rPr>
              <a:t>OBJECTIVES MET IN YEAR 1</a:t>
            </a:r>
            <a:endParaRPr lang="en-US" sz="2200" dirty="0"/>
          </a:p>
          <a:p>
            <a:r>
              <a:rPr lang="en-US" sz="2200" dirty="0"/>
              <a:t>Standardize training of peer leaders</a:t>
            </a:r>
          </a:p>
          <a:p>
            <a:r>
              <a:rPr lang="en-US" sz="2200" dirty="0"/>
              <a:t>Develop peer leadership curriculum</a:t>
            </a:r>
          </a:p>
          <a:p>
            <a:r>
              <a:rPr lang="en-US" sz="2200" dirty="0"/>
              <a:t>Expand numbers of peer leaders &amp; peer leader-supported classes</a:t>
            </a:r>
          </a:p>
          <a:p>
            <a:pPr marL="114300" indent="0">
              <a:buNone/>
            </a:pPr>
            <a:endParaRPr lang="en-US" sz="2200" dirty="0"/>
          </a:p>
          <a:p>
            <a:endParaRPr lang="en-US" sz="22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29934-2013-426A-9555-7BD7F820A1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459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      SI GROWTH BY SEMESTER</a:t>
            </a:r>
            <a:endParaRPr sz="2600" dirty="0"/>
          </a:p>
        </p:txBody>
      </p:sp>
      <p:graphicFrame>
        <p:nvGraphicFramePr>
          <p:cNvPr id="342" name="Google Shape;342;p23"/>
          <p:cNvGraphicFramePr/>
          <p:nvPr>
            <p:extLst>
              <p:ext uri="{D42A27DB-BD31-4B8C-83A1-F6EECF244321}">
                <p14:modId xmlns:p14="http://schemas.microsoft.com/office/powerpoint/2010/main" val="1353604091"/>
              </p:ext>
            </p:extLst>
          </p:nvPr>
        </p:nvGraphicFramePr>
        <p:xfrm>
          <a:off x="0" y="1273547"/>
          <a:ext cx="6689560" cy="3862460"/>
        </p:xfrm>
        <a:graphic>
          <a:graphicData uri="http://schemas.openxmlformats.org/drawingml/2006/table">
            <a:tbl>
              <a:tblPr>
                <a:noFill/>
                <a:tableStyleId>{E27665BA-8202-44FC-AD62-C9F0E3EA811A}</a:tableStyleId>
              </a:tblPr>
              <a:tblGrid>
                <a:gridCol w="167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2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sng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SEMESTER</a:t>
                      </a:r>
                      <a:endParaRPr sz="2000" b="1" u="sng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sng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FALL 2021</a:t>
                      </a:r>
                      <a:endParaRPr sz="2000" b="1" u="sng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sng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SPRING 2022</a:t>
                      </a:r>
                      <a:endParaRPr sz="2000" b="1" u="sng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sng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FALL 2022</a:t>
                      </a:r>
                      <a:endParaRPr sz="2000" b="1" u="sng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2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SI Leaders</a:t>
                      </a:r>
                      <a:endParaRPr sz="2000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9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8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14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</a:t>
                      </a:r>
                      <a:r>
                        <a:rPr lang="en-US" sz="2000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ourse</a:t>
                      </a:r>
                      <a:r>
                        <a:rPr lang="en-US" sz="2000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Offerings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8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11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17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2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Course Sections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14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14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43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2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Unique Users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115</a:t>
                      </a:r>
                      <a:endParaRPr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200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421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434562"/>
                  </a:ext>
                </a:extLst>
              </a:tr>
              <a:tr h="5922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Contact Hours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470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1,000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1,704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76232"/>
                  </a:ext>
                </a:extLst>
              </a:tr>
            </a:tbl>
          </a:graphicData>
        </a:graphic>
      </p:graphicFrame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Google Shape;122;p14">
            <a:extLst>
              <a:ext uri="{FF2B5EF4-FFF2-40B4-BE49-F238E27FC236}">
                <a16:creationId xmlns:a16="http://schemas.microsoft.com/office/drawing/2014/main" id="{84596680-C982-4616-80B8-AB5D7EE7D8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127" t="13857" r="1436"/>
          <a:stretch/>
        </p:blipFill>
        <p:spPr>
          <a:xfrm>
            <a:off x="6601326" y="1273547"/>
            <a:ext cx="2504074" cy="268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5149514" y="386013"/>
            <a:ext cx="4092455" cy="17967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ln>
                  <a:gradFill>
                    <a:gsLst>
                      <a:gs pos="0">
                        <a:schemeClr val="accent5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latin typeface="Oswald SemiBold" pitchFamily="2" charset="0"/>
              </a:rPr>
              <a:t>Peer Mentorship </a:t>
            </a:r>
            <a:r>
              <a:rPr lang="en-US" sz="4200" u="sng" dirty="0">
                <a:ln>
                  <a:gradFill>
                    <a:gsLst>
                      <a:gs pos="0">
                        <a:schemeClr val="accent5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latin typeface="Oswald SemiBold" pitchFamily="2" charset="0"/>
              </a:rPr>
              <a:t>Growth by Year</a:t>
            </a:r>
            <a:endParaRPr sz="4200" u="sng" dirty="0">
              <a:ln>
                <a:gradFill>
                  <a:gsLst>
                    <a:gs pos="0">
                      <a:schemeClr val="accent5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bg1"/>
              </a:solidFill>
              <a:latin typeface="Oswald SemiBold" pitchFamily="2" charset="0"/>
            </a:endParaRPr>
          </a:p>
        </p:txBody>
      </p:sp>
      <p:pic>
        <p:nvPicPr>
          <p:cNvPr id="6" name="Picture 2" descr="May be an image of 6 people, people sitting and indoor">
            <a:extLst>
              <a:ext uri="{FF2B5EF4-FFF2-40B4-BE49-F238E27FC236}">
                <a16:creationId xmlns:a16="http://schemas.microsoft.com/office/drawing/2014/main" id="{630442BE-D19B-47B9-AD95-C59EF83D6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5127" b="13450"/>
          <a:stretch/>
        </p:blipFill>
        <p:spPr bwMode="auto">
          <a:xfrm>
            <a:off x="-1" y="-1"/>
            <a:ext cx="5149515" cy="2853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4" descr="May be an image of 10 people, people standing, outdoors and tree">
            <a:extLst>
              <a:ext uri="{FF2B5EF4-FFF2-40B4-BE49-F238E27FC236}">
                <a16:creationId xmlns:a16="http://schemas.microsoft.com/office/drawing/2014/main" id="{425CC6F3-2403-435B-8CF0-8D4A44968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30097" r="7778" b="12317"/>
          <a:stretch/>
        </p:blipFill>
        <p:spPr bwMode="auto">
          <a:xfrm>
            <a:off x="0" y="2568742"/>
            <a:ext cx="5149516" cy="2552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DF5F3C-031F-4845-8100-FF0172C9C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68668"/>
              </p:ext>
            </p:extLst>
          </p:nvPr>
        </p:nvGraphicFramePr>
        <p:xfrm>
          <a:off x="5418161" y="2275691"/>
          <a:ext cx="3633540" cy="1947966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1211180">
                  <a:extLst>
                    <a:ext uri="{9D8B030D-6E8A-4147-A177-3AD203B41FA5}">
                      <a16:colId xmlns:a16="http://schemas.microsoft.com/office/drawing/2014/main" val="2682653901"/>
                    </a:ext>
                  </a:extLst>
                </a:gridCol>
                <a:gridCol w="1211180">
                  <a:extLst>
                    <a:ext uri="{9D8B030D-6E8A-4147-A177-3AD203B41FA5}">
                      <a16:colId xmlns:a16="http://schemas.microsoft.com/office/drawing/2014/main" val="577750878"/>
                    </a:ext>
                  </a:extLst>
                </a:gridCol>
                <a:gridCol w="1211180">
                  <a:extLst>
                    <a:ext uri="{9D8B030D-6E8A-4147-A177-3AD203B41FA5}">
                      <a16:colId xmlns:a16="http://schemas.microsoft.com/office/drawing/2014/main" val="1262174058"/>
                    </a:ext>
                  </a:extLst>
                </a:gridCol>
              </a:tblGrid>
              <a:tr h="649322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/>
                        <a:t>YEAR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/>
                        <a:t>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/>
                        <a:t>TWO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2596"/>
                  </a:ext>
                </a:extLst>
              </a:tr>
              <a:tr h="649322">
                <a:tc>
                  <a:txBody>
                    <a:bodyPr/>
                    <a:lstStyle/>
                    <a:p>
                      <a:r>
                        <a:rPr lang="en-US" sz="1800" dirty="0"/>
                        <a:t>Peer</a:t>
                      </a:r>
                    </a:p>
                    <a:p>
                      <a:r>
                        <a:rPr lang="en-US" sz="1800" dirty="0"/>
                        <a:t>Mentors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65236"/>
                  </a:ext>
                </a:extLst>
              </a:tr>
              <a:tr h="649322">
                <a:tc>
                  <a:txBody>
                    <a:bodyPr/>
                    <a:lstStyle/>
                    <a:p>
                      <a:r>
                        <a:rPr lang="en-US" sz="1800" dirty="0"/>
                        <a:t>Classes </a:t>
                      </a:r>
                    </a:p>
                    <a:p>
                      <a:r>
                        <a:rPr lang="en-US" sz="1800" dirty="0"/>
                        <a:t>Served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445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49292" y="385665"/>
            <a:ext cx="725200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CHALLENGES IDENTIFIED IN YEAR 1</a:t>
            </a:r>
            <a:endParaRPr sz="3000" dirty="0"/>
          </a:p>
        </p:txBody>
      </p:sp>
      <p:sp>
        <p:nvSpPr>
          <p:cNvPr id="191" name="Google Shape;191;p12"/>
          <p:cNvSpPr txBox="1">
            <a:spLocks noGrp="1"/>
          </p:cNvSpPr>
          <p:nvPr>
            <p:ph type="body" idx="2"/>
          </p:nvPr>
        </p:nvSpPr>
        <p:spPr>
          <a:xfrm>
            <a:off x="124682" y="1245456"/>
            <a:ext cx="9306143" cy="35123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sz="3200" i="1" dirty="0">
              <a:solidFill>
                <a:schemeClr val="accent6"/>
              </a:solidFill>
            </a:endParaRPr>
          </a:p>
          <a:p>
            <a:pPr marL="171450" indent="-171450">
              <a:spcBef>
                <a:spcPts val="0"/>
              </a:spcBef>
            </a:pPr>
            <a:r>
              <a:rPr lang="en-US" sz="3200" dirty="0">
                <a:solidFill>
                  <a:schemeClr val="accent6"/>
                </a:solidFill>
              </a:rPr>
              <a:t>  Requiring attendance/participation</a:t>
            </a:r>
          </a:p>
          <a:p>
            <a:pPr marL="171450" indent="-171450">
              <a:spcBef>
                <a:spcPts val="0"/>
              </a:spcBef>
            </a:pPr>
            <a:r>
              <a:rPr lang="en-US" sz="3200" dirty="0">
                <a:solidFill>
                  <a:schemeClr val="accent6"/>
                </a:solidFill>
              </a:rPr>
              <a:t>  Mid-year loss of peer leaders</a:t>
            </a:r>
          </a:p>
          <a:p>
            <a:pPr marL="171450" indent="-171450">
              <a:spcBef>
                <a:spcPts val="0"/>
              </a:spcBef>
            </a:pPr>
            <a:r>
              <a:rPr lang="en-US" sz="3200" dirty="0">
                <a:solidFill>
                  <a:schemeClr val="accent6"/>
                </a:solidFill>
              </a:rPr>
              <a:t>  Need for permanent, designated meeting areas</a:t>
            </a:r>
          </a:p>
          <a:p>
            <a:pPr marL="171450" indent="-171450">
              <a:spcBef>
                <a:spcPts val="0"/>
              </a:spcBef>
            </a:pPr>
            <a:r>
              <a:rPr lang="en-US" sz="3200" dirty="0">
                <a:solidFill>
                  <a:schemeClr val="accent6"/>
                </a:solidFill>
              </a:rPr>
              <a:t>  Awareness &amp; participation</a:t>
            </a:r>
          </a:p>
          <a:p>
            <a:pPr marL="171450" indent="-171450">
              <a:spcBef>
                <a:spcPts val="0"/>
              </a:spcBef>
            </a:pPr>
            <a:r>
              <a:rPr lang="en-US" sz="3200" dirty="0">
                <a:solidFill>
                  <a:schemeClr val="accent6"/>
                </a:solidFill>
              </a:rPr>
              <a:t>  Data analysis/controlling for variables</a:t>
            </a:r>
          </a:p>
          <a:p>
            <a:pPr marL="171450" indent="-171450">
              <a:spcBef>
                <a:spcPts val="0"/>
              </a:spcBef>
            </a:pPr>
            <a:endParaRPr lang="en-US" sz="3600" dirty="0">
              <a:solidFill>
                <a:schemeClr val="accent6"/>
              </a:solidFill>
            </a:endParaRPr>
          </a:p>
          <a:p>
            <a:pPr marL="171450" indent="-171450">
              <a:spcBef>
                <a:spcPts val="0"/>
              </a:spcBef>
            </a:pPr>
            <a:endParaRPr sz="1000" i="1" dirty="0">
              <a:solidFill>
                <a:schemeClr val="accent6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 txBox="1">
            <a:spLocks noGrp="1"/>
          </p:cNvSpPr>
          <p:nvPr>
            <p:ph type="title"/>
          </p:nvPr>
        </p:nvSpPr>
        <p:spPr>
          <a:xfrm>
            <a:off x="559672" y="338137"/>
            <a:ext cx="802465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YEAR 2 PLANS &amp; RECOMMENDATIONS</a:t>
            </a:r>
            <a:endParaRPr sz="3000" dirty="0"/>
          </a:p>
        </p:txBody>
      </p:sp>
      <p:sp>
        <p:nvSpPr>
          <p:cNvPr id="443" name="Google Shape;443;p28"/>
          <p:cNvSpPr txBox="1">
            <a:spLocks noGrp="1"/>
          </p:cNvSpPr>
          <p:nvPr>
            <p:ph type="body" idx="1"/>
          </p:nvPr>
        </p:nvSpPr>
        <p:spPr>
          <a:xfrm>
            <a:off x="264191" y="1195976"/>
            <a:ext cx="3144638" cy="1263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6"/>
                </a:solidFill>
              </a:rPr>
              <a:t>Increase Awareness &amp; Participation</a:t>
            </a:r>
            <a:endParaRPr sz="2800" b="1" dirty="0">
              <a:solidFill>
                <a:schemeClr val="accent6"/>
              </a:solidFill>
            </a:endParaRPr>
          </a:p>
        </p:txBody>
      </p:sp>
      <p:grpSp>
        <p:nvGrpSpPr>
          <p:cNvPr id="450" name="Google Shape;450;p28"/>
          <p:cNvGrpSpPr/>
          <p:nvPr/>
        </p:nvGrpSpPr>
        <p:grpSpPr>
          <a:xfrm>
            <a:off x="305070" y="605926"/>
            <a:ext cx="323793" cy="339493"/>
            <a:chOff x="5961125" y="1623900"/>
            <a:chExt cx="427450" cy="448175"/>
          </a:xfrm>
        </p:grpSpPr>
        <p:sp>
          <p:nvSpPr>
            <p:cNvPr id="451" name="Google Shape;451;p2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443;p28">
            <a:extLst>
              <a:ext uri="{FF2B5EF4-FFF2-40B4-BE49-F238E27FC236}">
                <a16:creationId xmlns:a16="http://schemas.microsoft.com/office/drawing/2014/main" id="{89067330-A91C-467A-837A-EF12102C0EFE}"/>
              </a:ext>
            </a:extLst>
          </p:cNvPr>
          <p:cNvSpPr txBox="1">
            <a:spLocks/>
          </p:cNvSpPr>
          <p:nvPr/>
        </p:nvSpPr>
        <p:spPr>
          <a:xfrm>
            <a:off x="3649750" y="1104337"/>
            <a:ext cx="3988179" cy="126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Font typeface="Roboto Condensed Light"/>
              <a:buNone/>
            </a:pPr>
            <a:r>
              <a:rPr lang="en-US" sz="2800" b="1" dirty="0">
                <a:solidFill>
                  <a:schemeClr val="accent6"/>
                </a:solidFill>
              </a:rPr>
              <a:t>Assess &amp; Plan for  Improvements in Year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EFC64-1105-4667-AE61-0CA52867CDDC}"/>
              </a:ext>
            </a:extLst>
          </p:cNvPr>
          <p:cNvSpPr txBox="1"/>
          <p:nvPr/>
        </p:nvSpPr>
        <p:spPr>
          <a:xfrm>
            <a:off x="190231" y="2343150"/>
            <a:ext cx="373288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Conference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PASS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Advertise to students &amp; solicit faculty &amp; staff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Focus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PD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4ED70F-31FF-4EDC-A514-39E8B1A59647}"/>
              </a:ext>
            </a:extLst>
          </p:cNvPr>
          <p:cNvSpPr txBox="1"/>
          <p:nvPr/>
        </p:nvSpPr>
        <p:spPr>
          <a:xfrm>
            <a:off x="3687629" y="2288363"/>
            <a:ext cx="5039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Implement &amp; evaluate standardized trainings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Implement &amp; evaluate peer leadership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Assess impact of peer leadership on student sense of belonging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Continue increasing numbers of student &amp; faculty participating in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96F5-6328-4EA2-9FBC-CA9E6EF3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800" y="1805550"/>
            <a:ext cx="5258400" cy="76620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accent6"/>
                </a:solidFill>
              </a:rPr>
              <a:t>QUESTIONS</a:t>
            </a:r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DC4AFF1A-54AA-465C-9427-DE6FA7C31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9035" y="2911385"/>
            <a:ext cx="1725930" cy="17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9713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447</Words>
  <Application>Microsoft Office PowerPoint</Application>
  <PresentationFormat>On-screen Show (16:9)</PresentationFormat>
  <Paragraphs>112</Paragraphs>
  <Slides>12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Bahnschrift</vt:lpstr>
      <vt:lpstr>Roboto Condensed</vt:lpstr>
      <vt:lpstr>Oswald SemiBold</vt:lpstr>
      <vt:lpstr>Roboto Condensed Light</vt:lpstr>
      <vt:lpstr>Arvo</vt:lpstr>
      <vt:lpstr>Wingdings</vt:lpstr>
      <vt:lpstr>Salerio template</vt:lpstr>
      <vt:lpstr>PowerPoint Presentation</vt:lpstr>
      <vt:lpstr>RE-CAP </vt:lpstr>
      <vt:lpstr>PASS PLAN</vt:lpstr>
      <vt:lpstr>ASSESSING PROGRESS</vt:lpstr>
      <vt:lpstr>      SI GROWTH BY SEMESTER</vt:lpstr>
      <vt:lpstr>Peer Mentorship Growth by Year</vt:lpstr>
      <vt:lpstr>CHALLENGES IDENTIFIED IN YEAR 1</vt:lpstr>
      <vt:lpstr>YEAR 2 PLANS &amp; RECOMMENDATIONS</vt:lpstr>
      <vt:lpstr>QUESTIONS</vt:lpstr>
      <vt:lpstr>FEEDBACK FROM SACSCOC</vt:lpstr>
      <vt:lpstr>ADDRESSING CONCERNS</vt:lpstr>
      <vt:lpstr>ASSESSING 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Amber Bracken</dc:creator>
  <cp:lastModifiedBy>Fred Hills</cp:lastModifiedBy>
  <cp:revision>28</cp:revision>
  <dcterms:modified xsi:type="dcterms:W3CDTF">2023-02-28T14:27:10Z</dcterms:modified>
</cp:coreProperties>
</file>