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312" r:id="rId3"/>
    <p:sldId id="314" r:id="rId4"/>
    <p:sldId id="316" r:id="rId5"/>
    <p:sldId id="315" r:id="rId6"/>
    <p:sldId id="311" r:id="rId7"/>
  </p:sldIdLst>
  <p:sldSz cx="12192000" cy="6858000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5200"/>
    <a:srgbClr val="003C71"/>
    <a:srgbClr val="FFFF99"/>
    <a:srgbClr val="FFFF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9388" autoAdjust="0"/>
  </p:normalViewPr>
  <p:slideViewPr>
    <p:cSldViewPr snapToGrid="0">
      <p:cViewPr varScale="1">
        <p:scale>
          <a:sx n="99" d="100"/>
          <a:sy n="99" d="100"/>
        </p:scale>
        <p:origin x="9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mcc-homes.mclennan.edu\iedata\Presentations\2022-23\data\Reten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mcc-homes.mclennan.edu\iedata\Presentations\2022-23\data\Retenti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mcc-homes.mclennan.edu\iedata\Presentations\2022-23\data\Retenti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mcc-homes.mclennan.edu\iedata\Presentations\2022-23\data\Retention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mcc-homes.mclennan.edu\iedata\Presentations\2022-23\data\Retention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mcc-homes.mclennan.edu\iedata\Presentations\2022-23\data\Retention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mcc-homes.mclennan.edu\iedata\Presentations\2022-23\data\Retention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overall!$B$1</c:f>
              <c:strCache>
                <c:ptCount val="1"/>
                <c:pt idx="0">
                  <c:v>Fall 2018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overall!$A$2</c:f>
              <c:strCache>
                <c:ptCount val="1"/>
                <c:pt idx="0">
                  <c:v>Fall to Fall Retention</c:v>
                </c:pt>
              </c:strCache>
            </c:strRef>
          </c:cat>
          <c:val>
            <c:numRef>
              <c:f>overall!$B$2</c:f>
              <c:numCache>
                <c:formatCode>0.0%</c:formatCode>
                <c:ptCount val="1"/>
                <c:pt idx="0">
                  <c:v>0.57899999999999996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6-44E3-BC21-101803C3A37D}"/>
            </c:ext>
          </c:extLst>
        </c:ser>
        <c:ser>
          <c:idx val="1"/>
          <c:order val="1"/>
          <c:tx>
            <c:strRef>
              <c:f>overall!$C$1</c:f>
              <c:strCache>
                <c:ptCount val="1"/>
                <c:pt idx="0">
                  <c:v>Fall 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overall!$A$2</c:f>
              <c:strCache>
                <c:ptCount val="1"/>
                <c:pt idx="0">
                  <c:v>Fall to Fall Retention</c:v>
                </c:pt>
              </c:strCache>
            </c:strRef>
          </c:cat>
          <c:val>
            <c:numRef>
              <c:f>overall!$C$2</c:f>
              <c:numCache>
                <c:formatCode>0.0%</c:formatCode>
                <c:ptCount val="1"/>
                <c:pt idx="0">
                  <c:v>0.56200000000000006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56-44E3-BC21-101803C3A37D}"/>
            </c:ext>
          </c:extLst>
        </c:ser>
        <c:ser>
          <c:idx val="2"/>
          <c:order val="2"/>
          <c:tx>
            <c:strRef>
              <c:f>overall!$D$1</c:f>
              <c:strCache>
                <c:ptCount val="1"/>
                <c:pt idx="0">
                  <c:v>Fall 2020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110000"/>
                    <a:satMod val="105000"/>
                    <a:tint val="67000"/>
                  </a:schemeClr>
                </a:gs>
                <a:gs pos="50000">
                  <a:schemeClr val="accent3">
                    <a:lumMod val="105000"/>
                    <a:satMod val="103000"/>
                    <a:tint val="73000"/>
                  </a:schemeClr>
                </a:gs>
                <a:gs pos="100000">
                  <a:schemeClr val="accent3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overall!$A$2</c:f>
              <c:strCache>
                <c:ptCount val="1"/>
                <c:pt idx="0">
                  <c:v>Fall to Fall Retention</c:v>
                </c:pt>
              </c:strCache>
            </c:strRef>
          </c:cat>
          <c:val>
            <c:numRef>
              <c:f>overall!$D$2</c:f>
              <c:numCache>
                <c:formatCode>0.0%</c:formatCode>
                <c:ptCount val="1"/>
                <c:pt idx="0">
                  <c:v>0.60899999999999999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56-44E3-BC21-101803C3A37D}"/>
            </c:ext>
          </c:extLst>
        </c:ser>
        <c:ser>
          <c:idx val="3"/>
          <c:order val="3"/>
          <c:tx>
            <c:strRef>
              <c:f>overall!$E$1</c:f>
              <c:strCache>
                <c:ptCount val="1"/>
                <c:pt idx="0">
                  <c:v>Fall 2021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110000"/>
                    <a:satMod val="105000"/>
                    <a:tint val="67000"/>
                  </a:schemeClr>
                </a:gs>
                <a:gs pos="50000">
                  <a:schemeClr val="accent4">
                    <a:lumMod val="105000"/>
                    <a:satMod val="103000"/>
                    <a:tint val="73000"/>
                  </a:schemeClr>
                </a:gs>
                <a:gs pos="100000">
                  <a:schemeClr val="accent4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overall!$A$2</c:f>
              <c:strCache>
                <c:ptCount val="1"/>
                <c:pt idx="0">
                  <c:v>Fall to Fall Retention</c:v>
                </c:pt>
              </c:strCache>
            </c:strRef>
          </c:cat>
          <c:val>
            <c:numRef>
              <c:f>overall!$E$2</c:f>
              <c:numCache>
                <c:formatCode>0.0%</c:formatCode>
                <c:ptCount val="1"/>
                <c:pt idx="0">
                  <c:v>0.623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B56-44E3-BC21-101803C3A37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24658648"/>
        <c:axId val="224658256"/>
      </c:barChart>
      <c:catAx>
        <c:axId val="2246586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24658256"/>
        <c:crosses val="autoZero"/>
        <c:auto val="1"/>
        <c:lblAlgn val="ctr"/>
        <c:lblOffset val="100"/>
        <c:noMultiLvlLbl val="0"/>
      </c:catAx>
      <c:valAx>
        <c:axId val="22465825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4658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gender!$A$2</c:f>
              <c:strCache>
                <c:ptCount val="1"/>
                <c:pt idx="0">
                  <c:v>Male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gender!$B$1:$E$1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gender!$B$2:$E$2</c:f>
              <c:numCache>
                <c:formatCode>0.0%</c:formatCode>
                <c:ptCount val="4"/>
                <c:pt idx="0">
                  <c:v>0.56000000000000005</c:v>
                </c:pt>
                <c:pt idx="1">
                  <c:v>0.50900000000000001</c:v>
                </c:pt>
                <c:pt idx="2">
                  <c:v>0.57799999999999996</c:v>
                </c:pt>
                <c:pt idx="3">
                  <c:v>0.624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14-4E6F-BCD1-B11AA0B5F23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216325263"/>
        <c:axId val="1216323183"/>
      </c:lineChart>
      <c:catAx>
        <c:axId val="1216325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6323183"/>
        <c:crosses val="autoZero"/>
        <c:auto val="1"/>
        <c:lblAlgn val="ctr"/>
        <c:lblOffset val="100"/>
        <c:noMultiLvlLbl val="0"/>
      </c:catAx>
      <c:valAx>
        <c:axId val="1216323183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63252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gender!$A$3</c:f>
              <c:strCache>
                <c:ptCount val="1"/>
                <c:pt idx="0">
                  <c:v>Female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gender!$B$1:$E$1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gender!$B$3:$E$3</c:f>
              <c:numCache>
                <c:formatCode>0.0%</c:formatCode>
                <c:ptCount val="4"/>
                <c:pt idx="0">
                  <c:v>0.58899999999999997</c:v>
                </c:pt>
                <c:pt idx="1">
                  <c:v>0.59299999999999997</c:v>
                </c:pt>
                <c:pt idx="2">
                  <c:v>0.626</c:v>
                </c:pt>
                <c:pt idx="3">
                  <c:v>0.623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E74-4515-ABEB-44430743F79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216325263"/>
        <c:axId val="1216323183"/>
      </c:lineChart>
      <c:catAx>
        <c:axId val="1216325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6323183"/>
        <c:crosses val="autoZero"/>
        <c:auto val="1"/>
        <c:lblAlgn val="ctr"/>
        <c:lblOffset val="100"/>
        <c:noMultiLvlLbl val="0"/>
      </c:catAx>
      <c:valAx>
        <c:axId val="1216323183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12163252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ethnicity!$A$2</c:f>
              <c:strCache>
                <c:ptCount val="1"/>
                <c:pt idx="0">
                  <c:v>African-American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ethnicity!$B$1:$E$1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ethnicity!$B$2:$E$2</c:f>
              <c:numCache>
                <c:formatCode>0.0%</c:formatCode>
                <c:ptCount val="4"/>
                <c:pt idx="0">
                  <c:v>0.443</c:v>
                </c:pt>
                <c:pt idx="1">
                  <c:v>0.38300000000000001</c:v>
                </c:pt>
                <c:pt idx="2">
                  <c:v>0.45</c:v>
                </c:pt>
                <c:pt idx="3">
                  <c:v>0.372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10-429E-B381-B52B908FD0C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50823343"/>
        <c:axId val="850839151"/>
      </c:lineChart>
      <c:catAx>
        <c:axId val="850823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0839151"/>
        <c:crosses val="autoZero"/>
        <c:auto val="1"/>
        <c:lblAlgn val="ctr"/>
        <c:lblOffset val="100"/>
        <c:noMultiLvlLbl val="0"/>
      </c:catAx>
      <c:valAx>
        <c:axId val="850839151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08233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ethnicity!$A$3</c:f>
              <c:strCache>
                <c:ptCount val="1"/>
                <c:pt idx="0">
                  <c:v>Hispanic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ethnicity!$B$1:$E$1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ethnicity!$B$3:$E$3</c:f>
              <c:numCache>
                <c:formatCode>0.0%</c:formatCode>
                <c:ptCount val="4"/>
                <c:pt idx="0">
                  <c:v>0.58399999999999996</c:v>
                </c:pt>
                <c:pt idx="1">
                  <c:v>0.56799999999999995</c:v>
                </c:pt>
                <c:pt idx="2">
                  <c:v>0.66200000000000003</c:v>
                </c:pt>
                <c:pt idx="3">
                  <c:v>0.64400000000000002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6F9-4018-9321-B6FC507ED2D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50823343"/>
        <c:axId val="850839151"/>
      </c:lineChart>
      <c:catAx>
        <c:axId val="850823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0839151"/>
        <c:crosses val="autoZero"/>
        <c:auto val="1"/>
        <c:lblAlgn val="ctr"/>
        <c:lblOffset val="100"/>
        <c:noMultiLvlLbl val="0"/>
      </c:catAx>
      <c:valAx>
        <c:axId val="850839151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8508233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ethnicity!$A$4</c:f>
              <c:strCache>
                <c:ptCount val="1"/>
                <c:pt idx="0">
                  <c:v>White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ethnicity!$B$1:$E$1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ethnicity!$B$4:$E$4</c:f>
              <c:numCache>
                <c:formatCode>0.0%</c:formatCode>
                <c:ptCount val="4"/>
                <c:pt idx="0">
                  <c:v>0.63300000000000001</c:v>
                </c:pt>
                <c:pt idx="1">
                  <c:v>0.61499999999999999</c:v>
                </c:pt>
                <c:pt idx="2">
                  <c:v>0.60499999999999998</c:v>
                </c:pt>
                <c:pt idx="3">
                  <c:v>0.67600000000000005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21D-40B8-8079-528FB05EDFE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50823343"/>
        <c:axId val="850839151"/>
      </c:lineChart>
      <c:catAx>
        <c:axId val="850823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0839151"/>
        <c:crosses val="autoZero"/>
        <c:auto val="1"/>
        <c:lblAlgn val="ctr"/>
        <c:lblOffset val="100"/>
        <c:noMultiLvlLbl val="0"/>
      </c:catAx>
      <c:valAx>
        <c:axId val="850839151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8508233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gradTransRate!$A$2</c:f>
              <c:strCache>
                <c:ptCount val="1"/>
                <c:pt idx="0">
                  <c:v>3 Year Graduation Rate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gradTransRate!$G$1:$K$1</c:f>
              <c:strCache>
                <c:ptCount val="5"/>
                <c:pt idx="0">
                  <c:v>Fall 2015</c:v>
                </c:pt>
                <c:pt idx="1">
                  <c:v>Fall 2016</c:v>
                </c:pt>
                <c:pt idx="2">
                  <c:v>Fall 2017</c:v>
                </c:pt>
                <c:pt idx="3">
                  <c:v>Fall 2018*</c:v>
                </c:pt>
                <c:pt idx="4">
                  <c:v>Fall 2019*</c:v>
                </c:pt>
              </c:strCache>
            </c:strRef>
          </c:cat>
          <c:val>
            <c:numRef>
              <c:f>gradTransRate!$G$2:$K$2</c:f>
              <c:numCache>
                <c:formatCode>0.0%</c:formatCode>
                <c:ptCount val="5"/>
                <c:pt idx="0">
                  <c:v>0.20899999999999999</c:v>
                </c:pt>
                <c:pt idx="1">
                  <c:v>0.20600000000000002</c:v>
                </c:pt>
                <c:pt idx="2">
                  <c:v>0.222</c:v>
                </c:pt>
                <c:pt idx="3">
                  <c:v>0.23899999999999999</c:v>
                </c:pt>
                <c:pt idx="4">
                  <c:v>0.251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19-4A26-8A94-18560FD0C273}"/>
            </c:ext>
          </c:extLst>
        </c:ser>
        <c:ser>
          <c:idx val="1"/>
          <c:order val="1"/>
          <c:tx>
            <c:strRef>
              <c:f>gradTransRate!$A$3</c:f>
              <c:strCache>
                <c:ptCount val="1"/>
                <c:pt idx="0">
                  <c:v>3 Year Transfer Rate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gradTransRate!$G$1:$K$1</c:f>
              <c:strCache>
                <c:ptCount val="5"/>
                <c:pt idx="0">
                  <c:v>Fall 2015</c:v>
                </c:pt>
                <c:pt idx="1">
                  <c:v>Fall 2016</c:v>
                </c:pt>
                <c:pt idx="2">
                  <c:v>Fall 2017</c:v>
                </c:pt>
                <c:pt idx="3">
                  <c:v>Fall 2018*</c:v>
                </c:pt>
                <c:pt idx="4">
                  <c:v>Fall 2019*</c:v>
                </c:pt>
              </c:strCache>
            </c:strRef>
          </c:cat>
          <c:val>
            <c:numRef>
              <c:f>gradTransRate!$G$3:$K$3</c:f>
              <c:numCache>
                <c:formatCode>0.0%</c:formatCode>
                <c:ptCount val="5"/>
                <c:pt idx="0">
                  <c:v>0.151</c:v>
                </c:pt>
                <c:pt idx="1">
                  <c:v>0.13600000000000001</c:v>
                </c:pt>
                <c:pt idx="2">
                  <c:v>0.11199999999999999</c:v>
                </c:pt>
                <c:pt idx="3">
                  <c:v>0.16700000000000001</c:v>
                </c:pt>
                <c:pt idx="4">
                  <c:v>0.13900000000000001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19-4A26-8A94-18560FD0C2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99401496"/>
        <c:axId val="499401888"/>
      </c:barChart>
      <c:lineChart>
        <c:grouping val="standard"/>
        <c:varyColors val="0"/>
        <c:ser>
          <c:idx val="2"/>
          <c:order val="2"/>
          <c:tx>
            <c:strRef>
              <c:f>gradTransRate!$A$4</c:f>
              <c:strCache>
                <c:ptCount val="1"/>
              </c:strCache>
            </c:strRef>
          </c:tx>
          <c:spPr>
            <a:ln w="15875" cap="rnd">
              <a:noFill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gradTransRate!$G$1:$K$1</c:f>
              <c:strCache>
                <c:ptCount val="5"/>
                <c:pt idx="0">
                  <c:v>Fall 2015</c:v>
                </c:pt>
                <c:pt idx="1">
                  <c:v>Fall 2016</c:v>
                </c:pt>
                <c:pt idx="2">
                  <c:v>Fall 2017</c:v>
                </c:pt>
                <c:pt idx="3">
                  <c:v>Fall 2018*</c:v>
                </c:pt>
                <c:pt idx="4">
                  <c:v>Fall 2019*</c:v>
                </c:pt>
              </c:strCache>
            </c:strRef>
          </c:cat>
          <c:val>
            <c:numRef>
              <c:f>gradTransRate!$G$4:$K$4</c:f>
              <c:numCache>
                <c:formatCode>0.0%</c:formatCode>
                <c:ptCount val="5"/>
                <c:pt idx="0">
                  <c:v>0.36</c:v>
                </c:pt>
                <c:pt idx="1">
                  <c:v>0.34200000000000003</c:v>
                </c:pt>
                <c:pt idx="2">
                  <c:v>0.33399999999999996</c:v>
                </c:pt>
                <c:pt idx="3">
                  <c:v>0.40600000000000003</c:v>
                </c:pt>
                <c:pt idx="4">
                  <c:v>0.39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A19-4A26-8A94-18560FD0C2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9401496"/>
        <c:axId val="499401888"/>
      </c:lineChart>
      <c:catAx>
        <c:axId val="499401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9401888"/>
        <c:crosses val="autoZero"/>
        <c:auto val="1"/>
        <c:lblAlgn val="ctr"/>
        <c:lblOffset val="100"/>
        <c:noMultiLvlLbl val="0"/>
      </c:catAx>
      <c:valAx>
        <c:axId val="49940188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9401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291D8389-3DA1-449C-A621-A8ECDAB68D4C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5F206275-3017-4603-8E93-D33CCB8F40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441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B047E-2F36-4593-88E5-A22409F7595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BC200-2F78-4CE9-AC0B-128EAD6BE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002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Remember FTIC students are those who have graduated high school, so these figures to not include dual credit students.</a:t>
            </a:r>
          </a:p>
          <a:p>
            <a:r>
              <a:rPr lang="en-US" dirty="0"/>
              <a:t>These rates will be different than prior presentations; we are using the Federal definition for retention rates.</a:t>
            </a:r>
          </a:p>
          <a:p>
            <a:r>
              <a:rPr lang="en-US" dirty="0"/>
              <a:t>Cohort – (Grads + Transfers)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1BC200-2F78-4CE9-AC0B-128EAD6BE3D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12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rates will be different than prior presentations; we are now using the Federal definition for retention rates.</a:t>
            </a:r>
          </a:p>
          <a:p>
            <a:r>
              <a:rPr lang="en-US" dirty="0"/>
              <a:t>Cohort – (Grads + Transfers)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1BC200-2F78-4CE9-AC0B-128EAD6BE3D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65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1BC200-2F78-4CE9-AC0B-128EAD6BE3D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292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Average completion of a 2 year degree is now 3.5 years</a:t>
            </a:r>
          </a:p>
          <a:p>
            <a:r>
              <a:rPr lang="en-US" dirty="0"/>
              <a:t>When looking at this data it is important to note COVID is seen in data for Fall 2017 – Fall 2019 cohorts</a:t>
            </a:r>
          </a:p>
          <a:p>
            <a:r>
              <a:rPr lang="en-US" dirty="0"/>
              <a:t>Fall 2017 it was their last year/semester</a:t>
            </a:r>
          </a:p>
          <a:p>
            <a:r>
              <a:rPr lang="en-US" dirty="0"/>
              <a:t>Fall 2018 – they were half way through</a:t>
            </a:r>
          </a:p>
          <a:p>
            <a:r>
              <a:rPr lang="en-US" dirty="0"/>
              <a:t>Fall 2019 – they were one year into college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1BC200-2F78-4CE9-AC0B-128EAD6BE3D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06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88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168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60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18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397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38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747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801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853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FD2340F-07CF-47B3-83B7-E7DA14C95AC8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117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340F-07CF-47B3-83B7-E7DA14C95AC8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11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FD2340F-07CF-47B3-83B7-E7DA14C95AC8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F4AA949-D245-4EA4-B437-A655734B5C7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63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428DFAC8-5BA5-4533-97E4-B8368CF0D67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3557" y="46998"/>
            <a:ext cx="6600680" cy="4400453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6" name="Text Placeholder 2"/>
          <p:cNvSpPr txBox="1">
            <a:spLocks/>
          </p:cNvSpPr>
          <p:nvPr/>
        </p:nvSpPr>
        <p:spPr>
          <a:xfrm>
            <a:off x="690620" y="4532670"/>
            <a:ext cx="10519954" cy="8971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b="1" dirty="0">
                <a:solidFill>
                  <a:srgbClr val="003C71"/>
                </a:solidFill>
                <a:latin typeface="+mj-lt"/>
                <a:cs typeface="Times New Roman" panose="02020603050405020304" pitchFamily="18" charset="0"/>
              </a:rPr>
              <a:t>Student Retention &amp; Graduation Update</a:t>
            </a:r>
            <a:endParaRPr lang="en-US" sz="4400" b="1" dirty="0">
              <a:solidFill>
                <a:srgbClr val="003C7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3184797" y="5429773"/>
            <a:ext cx="5531601" cy="8582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March 2023</a:t>
            </a:r>
            <a:endParaRPr lang="en-US" sz="4400" dirty="0">
              <a:solidFill>
                <a:srgbClr val="003C7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8309" y="4333039"/>
            <a:ext cx="11051177" cy="114412"/>
          </a:xfrm>
          <a:prstGeom prst="rect">
            <a:avLst/>
          </a:prstGeom>
          <a:solidFill>
            <a:srgbClr val="FF52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AB8B1E-1EB2-4170-81F1-344354AD5497}"/>
              </a:ext>
            </a:extLst>
          </p:cNvPr>
          <p:cNvSpPr/>
          <p:nvPr/>
        </p:nvSpPr>
        <p:spPr>
          <a:xfrm rot="16200000">
            <a:off x="-504661" y="6253745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08F93A5-7EE5-4F5D-A484-92669159EF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91704" y="6333115"/>
            <a:ext cx="2195361" cy="524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609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6200000">
            <a:off x="-504661" y="6253745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08E47B2-FB91-4D95-8935-89499AFC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10173903" cy="1450757"/>
          </a:xfrm>
        </p:spPr>
        <p:txBody>
          <a:bodyPr/>
          <a:lstStyle/>
          <a:p>
            <a:r>
              <a:rPr lang="en-US" dirty="0"/>
              <a:t>First Time in College First Year </a:t>
            </a:r>
            <a:br>
              <a:rPr lang="en-US" dirty="0"/>
            </a:br>
            <a:r>
              <a:rPr lang="en-US" dirty="0"/>
              <a:t>Student Retention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A6C9F7-FBA6-4F84-80D1-98B532DE67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91704" y="6333115"/>
            <a:ext cx="2195361" cy="524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A7C28E7-C917-4662-8D2C-206F5C1AB32F}"/>
              </a:ext>
            </a:extLst>
          </p:cNvPr>
          <p:cNvSpPr txBox="1"/>
          <p:nvPr/>
        </p:nvSpPr>
        <p:spPr>
          <a:xfrm>
            <a:off x="7212432" y="6410891"/>
            <a:ext cx="4058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MCC Institutional Research Retention Files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6044099"/>
              </p:ext>
            </p:extLst>
          </p:nvPr>
        </p:nvGraphicFramePr>
        <p:xfrm>
          <a:off x="1003233" y="2125275"/>
          <a:ext cx="10344952" cy="3983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15457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6200000">
            <a:off x="-504661" y="6253745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08E47B2-FB91-4D95-8935-89499AFC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10173903" cy="1450757"/>
          </a:xfrm>
        </p:spPr>
        <p:txBody>
          <a:bodyPr/>
          <a:lstStyle/>
          <a:p>
            <a:r>
              <a:rPr lang="en-US" dirty="0"/>
              <a:t>First Time in College First Year </a:t>
            </a:r>
            <a:br>
              <a:rPr lang="en-US" dirty="0"/>
            </a:br>
            <a:r>
              <a:rPr lang="en-US" dirty="0"/>
              <a:t>Student Retention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A6C9F7-FBA6-4F84-80D1-98B532DE67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91704" y="6333115"/>
            <a:ext cx="2195361" cy="524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A7C28E7-C917-4662-8D2C-206F5C1AB32F}"/>
              </a:ext>
            </a:extLst>
          </p:cNvPr>
          <p:cNvSpPr txBox="1"/>
          <p:nvPr/>
        </p:nvSpPr>
        <p:spPr>
          <a:xfrm>
            <a:off x="7212432" y="6410891"/>
            <a:ext cx="4058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MCC Institutional Research Retention Files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17A1699-385C-4E8E-AEEB-CADEAA94B1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7633519"/>
              </p:ext>
            </p:extLst>
          </p:nvPr>
        </p:nvGraphicFramePr>
        <p:xfrm>
          <a:off x="347912" y="2161524"/>
          <a:ext cx="6037903" cy="3747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25B3317D-BE4D-4C9A-82DB-D961061649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8764501"/>
              </p:ext>
            </p:extLst>
          </p:nvPr>
        </p:nvGraphicFramePr>
        <p:xfrm>
          <a:off x="6197980" y="2175808"/>
          <a:ext cx="5646108" cy="3733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056553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6200000">
            <a:off x="-504661" y="6253745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08E47B2-FB91-4D95-8935-89499AFC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10173903" cy="1450757"/>
          </a:xfrm>
        </p:spPr>
        <p:txBody>
          <a:bodyPr/>
          <a:lstStyle/>
          <a:p>
            <a:r>
              <a:rPr lang="en-US" dirty="0"/>
              <a:t>First Time in College First Year </a:t>
            </a:r>
            <a:br>
              <a:rPr lang="en-US" dirty="0"/>
            </a:br>
            <a:r>
              <a:rPr lang="en-US" dirty="0"/>
              <a:t>Student Retention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A6C9F7-FBA6-4F84-80D1-98B532DE67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91704" y="6333115"/>
            <a:ext cx="2195361" cy="524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A7C28E7-C917-4662-8D2C-206F5C1AB32F}"/>
              </a:ext>
            </a:extLst>
          </p:cNvPr>
          <p:cNvSpPr txBox="1"/>
          <p:nvPr/>
        </p:nvSpPr>
        <p:spPr>
          <a:xfrm>
            <a:off x="7212432" y="6410891"/>
            <a:ext cx="4058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MCC Institutional Research Retention Files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E18DCDDD-B945-4EF3-A076-1677ADE501F5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99594" y="2171154"/>
          <a:ext cx="4104918" cy="3910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BF7CB0EE-BACA-4215-AE7B-A4AE981B4E15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4051168" y="2197782"/>
          <a:ext cx="4089663" cy="3913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78DFC11E-C7EF-4C64-87E2-99997E421DBF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7987490" y="2197782"/>
          <a:ext cx="4091357" cy="3913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213167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6200000">
            <a:off x="-504661" y="6253745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08E47B2-FB91-4D95-8935-89499AFC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10173903" cy="1450757"/>
          </a:xfrm>
        </p:spPr>
        <p:txBody>
          <a:bodyPr/>
          <a:lstStyle/>
          <a:p>
            <a:r>
              <a:rPr lang="en-US" dirty="0"/>
              <a:t>First Time in College</a:t>
            </a:r>
            <a:br>
              <a:rPr lang="en-US" dirty="0"/>
            </a:br>
            <a:r>
              <a:rPr lang="en-US" dirty="0"/>
              <a:t>Three Year Graduation Rates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A6C9F7-FBA6-4F84-80D1-98B532DE67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91704" y="6333115"/>
            <a:ext cx="2195361" cy="524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A7C28E7-C917-4662-8D2C-206F5C1AB32F}"/>
              </a:ext>
            </a:extLst>
          </p:cNvPr>
          <p:cNvSpPr txBox="1"/>
          <p:nvPr/>
        </p:nvSpPr>
        <p:spPr>
          <a:xfrm>
            <a:off x="7212432" y="6410891"/>
            <a:ext cx="4058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MCC Institutional Research Retention Files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C7AF1ED-3391-4633-A699-B0EF9F90AADB}"/>
              </a:ext>
            </a:extLst>
          </p:cNvPr>
          <p:cNvSpPr txBox="1"/>
          <p:nvPr/>
        </p:nvSpPr>
        <p:spPr>
          <a:xfrm>
            <a:off x="2387065" y="6424331"/>
            <a:ext cx="4315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*FTIC Cohort data calculated by Census Data</a:t>
            </a:r>
          </a:p>
        </p:txBody>
      </p:sp>
      <p:graphicFrame>
        <p:nvGraphicFramePr>
          <p:cNvPr id="15" name="Content Placeholder 5">
            <a:extLst>
              <a:ext uri="{FF2B5EF4-FFF2-40B4-BE49-F238E27FC236}">
                <a16:creationId xmlns:a16="http://schemas.microsoft.com/office/drawing/2014/main" id="{040C73AB-F8CC-482C-93B9-CF4F1D13C4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3159156"/>
              </p:ext>
            </p:extLst>
          </p:nvPr>
        </p:nvGraphicFramePr>
        <p:xfrm>
          <a:off x="479558" y="1913860"/>
          <a:ext cx="10933498" cy="4234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23481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nterview Questions to Ask the Hiring Manager | JRoss Recruiters">
            <a:extLst>
              <a:ext uri="{FF2B5EF4-FFF2-40B4-BE49-F238E27FC236}">
                <a16:creationId xmlns:a16="http://schemas.microsoft.com/office/drawing/2014/main" id="{2ABC05F9-89D4-446E-B336-CE807CEB0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8989" y="408745"/>
            <a:ext cx="10234022" cy="575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6797423-FA38-4FB0-A8B1-F519BD841424}"/>
              </a:ext>
            </a:extLst>
          </p:cNvPr>
          <p:cNvSpPr/>
          <p:nvPr/>
        </p:nvSpPr>
        <p:spPr>
          <a:xfrm rot="16200000">
            <a:off x="-504661" y="6253745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92888C-240A-489B-B158-B5B5730F4B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91704" y="6333115"/>
            <a:ext cx="2195361" cy="524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389655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8626</TotalTime>
  <Words>226</Words>
  <Application>Microsoft Office PowerPoint</Application>
  <PresentationFormat>Widescreen</PresentationFormat>
  <Paragraphs>30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Franklin Gothic Book</vt:lpstr>
      <vt:lpstr>Times New Roman</vt:lpstr>
      <vt:lpstr>Retrospect</vt:lpstr>
      <vt:lpstr>PowerPoint Presentation</vt:lpstr>
      <vt:lpstr>First Time in College First Year  Student Retention</vt:lpstr>
      <vt:lpstr>First Time in College First Year  Student Retention</vt:lpstr>
      <vt:lpstr>First Time in College First Year  Student Retention</vt:lpstr>
      <vt:lpstr>First Time in College Three Year Graduation Rates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Benson</dc:creator>
  <cp:lastModifiedBy>Laura Wichman</cp:lastModifiedBy>
  <cp:revision>425</cp:revision>
  <cp:lastPrinted>2018-07-30T16:18:50Z</cp:lastPrinted>
  <dcterms:created xsi:type="dcterms:W3CDTF">2018-07-26T20:10:18Z</dcterms:created>
  <dcterms:modified xsi:type="dcterms:W3CDTF">2023-03-24T13:37:35Z</dcterms:modified>
</cp:coreProperties>
</file>