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dp" ContentType="image/vnd.ms-photo"/>
  <Default Extension="tiff" ContentType="image/tiff"/>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12" r:id="rId4"/>
  </p:sldMasterIdLst>
  <p:notesMasterIdLst>
    <p:notesMasterId r:id="rId25"/>
  </p:notesMasterIdLst>
  <p:sldIdLst>
    <p:sldId id="256" r:id="rId5"/>
    <p:sldId id="268" r:id="rId6"/>
    <p:sldId id="257" r:id="rId7"/>
    <p:sldId id="301" r:id="rId8"/>
    <p:sldId id="276" r:id="rId9"/>
    <p:sldId id="262" r:id="rId10"/>
    <p:sldId id="300" r:id="rId11"/>
    <p:sldId id="269" r:id="rId12"/>
    <p:sldId id="263" r:id="rId13"/>
    <p:sldId id="265" r:id="rId14"/>
    <p:sldId id="264" r:id="rId15"/>
    <p:sldId id="266" r:id="rId16"/>
    <p:sldId id="267" r:id="rId17"/>
    <p:sldId id="271" r:id="rId18"/>
    <p:sldId id="272" r:id="rId19"/>
    <p:sldId id="261" r:id="rId20"/>
    <p:sldId id="296" r:id="rId21"/>
    <p:sldId id="278" r:id="rId22"/>
    <p:sldId id="297" r:id="rId23"/>
    <p:sldId id="279" r:id="rId24"/>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4C7E7"/>
    <a:srgbClr val="4472C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87" autoAdjust="0"/>
    <p:restoredTop sz="88304" autoAdjust="0"/>
  </p:normalViewPr>
  <p:slideViewPr>
    <p:cSldViewPr snapToGrid="0">
      <p:cViewPr varScale="1">
        <p:scale>
          <a:sx n="101" d="100"/>
          <a:sy n="101" d="100"/>
        </p:scale>
        <p:origin x="936" y="78"/>
      </p:cViewPr>
      <p:guideLst/>
    </p:cSldViewPr>
  </p:slideViewPr>
  <p:notesTextViewPr>
    <p:cViewPr>
      <p:scale>
        <a:sx n="1" d="1"/>
        <a:sy n="1" d="1"/>
      </p:scale>
      <p:origin x="0" y="0"/>
    </p:cViewPr>
  </p:notesTextViewPr>
  <p:notesViewPr>
    <p:cSldViewPr snapToGrid="0">
      <p:cViewPr varScale="1">
        <p:scale>
          <a:sx n="88" d="100"/>
          <a:sy n="88" d="100"/>
        </p:scale>
        <p:origin x="3822" y="66"/>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7B2E0D7F-8F34-4521-AF52-C56BC284AAB2}" type="datetimeFigureOut">
              <a:rPr lang="en-US" smtClean="0"/>
              <a:t>4/25/2023</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82C71A24-15A5-4C6C-B1E8-2801A249F56F}" type="slidenum">
              <a:rPr lang="en-US" smtClean="0"/>
              <a:t>‹#›</a:t>
            </a:fld>
            <a:endParaRPr lang="en-US"/>
          </a:p>
        </p:txBody>
      </p:sp>
    </p:spTree>
    <p:extLst>
      <p:ext uri="{BB962C8B-B14F-4D97-AF65-F5344CB8AC3E}">
        <p14:creationId xmlns:p14="http://schemas.microsoft.com/office/powerpoint/2010/main" val="103601614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2C71A24-15A5-4C6C-B1E8-2801A249F56F}" type="slidenum">
              <a:rPr lang="en-US" smtClean="0"/>
              <a:t>1</a:t>
            </a:fld>
            <a:endParaRPr lang="en-US" dirty="0"/>
          </a:p>
        </p:txBody>
      </p:sp>
    </p:spTree>
    <p:extLst>
      <p:ext uri="{BB962C8B-B14F-4D97-AF65-F5344CB8AC3E}">
        <p14:creationId xmlns:p14="http://schemas.microsoft.com/office/powerpoint/2010/main" val="281998459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82C71A24-15A5-4C6C-B1E8-2801A249F56F}" type="slidenum">
              <a:rPr lang="en-US" smtClean="0"/>
              <a:t>10</a:t>
            </a:fld>
            <a:endParaRPr lang="en-US" dirty="0"/>
          </a:p>
        </p:txBody>
      </p:sp>
    </p:spTree>
    <p:extLst>
      <p:ext uri="{BB962C8B-B14F-4D97-AF65-F5344CB8AC3E}">
        <p14:creationId xmlns:p14="http://schemas.microsoft.com/office/powerpoint/2010/main" val="412189516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82C71A24-15A5-4C6C-B1E8-2801A249F56F}" type="slidenum">
              <a:rPr lang="en-US" smtClean="0"/>
              <a:t>11</a:t>
            </a:fld>
            <a:endParaRPr lang="en-US" dirty="0"/>
          </a:p>
        </p:txBody>
      </p:sp>
    </p:spTree>
    <p:extLst>
      <p:ext uri="{BB962C8B-B14F-4D97-AF65-F5344CB8AC3E}">
        <p14:creationId xmlns:p14="http://schemas.microsoft.com/office/powerpoint/2010/main" val="116826139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82C71A24-15A5-4C6C-B1E8-2801A249F56F}" type="slidenum">
              <a:rPr lang="en-US" smtClean="0"/>
              <a:t>12</a:t>
            </a:fld>
            <a:endParaRPr lang="en-US" dirty="0"/>
          </a:p>
        </p:txBody>
      </p:sp>
    </p:spTree>
    <p:extLst>
      <p:ext uri="{BB962C8B-B14F-4D97-AF65-F5344CB8AC3E}">
        <p14:creationId xmlns:p14="http://schemas.microsoft.com/office/powerpoint/2010/main" val="107194565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82C71A24-15A5-4C6C-B1E8-2801A249F56F}" type="slidenum">
              <a:rPr lang="en-US" smtClean="0"/>
              <a:t>13</a:t>
            </a:fld>
            <a:endParaRPr lang="en-US" dirty="0"/>
          </a:p>
        </p:txBody>
      </p:sp>
    </p:spTree>
    <p:extLst>
      <p:ext uri="{BB962C8B-B14F-4D97-AF65-F5344CB8AC3E}">
        <p14:creationId xmlns:p14="http://schemas.microsoft.com/office/powerpoint/2010/main" val="149205890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Vet Tech is not a CE option.  Vet Assistant might be., but we are unsure about eligibility for certification.  Our current graduates have a pathway to become certified with additional hands on experience (through TVMA). </a:t>
            </a:r>
          </a:p>
        </p:txBody>
      </p:sp>
      <p:sp>
        <p:nvSpPr>
          <p:cNvPr id="4" name="Slide Number Placeholder 3"/>
          <p:cNvSpPr>
            <a:spLocks noGrp="1"/>
          </p:cNvSpPr>
          <p:nvPr>
            <p:ph type="sldNum" sz="quarter" idx="5"/>
          </p:nvPr>
        </p:nvSpPr>
        <p:spPr/>
        <p:txBody>
          <a:bodyPr/>
          <a:lstStyle/>
          <a:p>
            <a:fld id="{82C71A24-15A5-4C6C-B1E8-2801A249F56F}" type="slidenum">
              <a:rPr lang="en-US" smtClean="0"/>
              <a:t>16</a:t>
            </a:fld>
            <a:endParaRPr lang="en-US"/>
          </a:p>
        </p:txBody>
      </p:sp>
    </p:spTree>
    <p:extLst>
      <p:ext uri="{BB962C8B-B14F-4D97-AF65-F5344CB8AC3E}">
        <p14:creationId xmlns:p14="http://schemas.microsoft.com/office/powerpoint/2010/main" val="360225443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Vet Tech is not a CE option.  Vet Assistant might be., but we are unsure about eligibility for certification.  Our current graduates have a pathway to become certified with additional hands on experience (through TVMA). </a:t>
            </a:r>
          </a:p>
        </p:txBody>
      </p:sp>
      <p:sp>
        <p:nvSpPr>
          <p:cNvPr id="4" name="Slide Number Placeholder 3"/>
          <p:cNvSpPr>
            <a:spLocks noGrp="1"/>
          </p:cNvSpPr>
          <p:nvPr>
            <p:ph type="sldNum" sz="quarter" idx="5"/>
          </p:nvPr>
        </p:nvSpPr>
        <p:spPr/>
        <p:txBody>
          <a:bodyPr/>
          <a:lstStyle/>
          <a:p>
            <a:fld id="{82C71A24-15A5-4C6C-B1E8-2801A249F56F}" type="slidenum">
              <a:rPr lang="en-US" smtClean="0"/>
              <a:t>17</a:t>
            </a:fld>
            <a:endParaRPr lang="en-US"/>
          </a:p>
        </p:txBody>
      </p:sp>
    </p:spTree>
    <p:extLst>
      <p:ext uri="{BB962C8B-B14F-4D97-AF65-F5344CB8AC3E}">
        <p14:creationId xmlns:p14="http://schemas.microsoft.com/office/powerpoint/2010/main" val="163516195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Vet Tech is not a CE option.  Vet Assistant might be., but we are unsure about eligibility for certification.  Our current graduates have a pathway to become certified with additional hands on experience (through TVMA). </a:t>
            </a:r>
          </a:p>
        </p:txBody>
      </p:sp>
      <p:sp>
        <p:nvSpPr>
          <p:cNvPr id="4" name="Slide Number Placeholder 3"/>
          <p:cNvSpPr>
            <a:spLocks noGrp="1"/>
          </p:cNvSpPr>
          <p:nvPr>
            <p:ph type="sldNum" sz="quarter" idx="5"/>
          </p:nvPr>
        </p:nvSpPr>
        <p:spPr/>
        <p:txBody>
          <a:bodyPr/>
          <a:lstStyle/>
          <a:p>
            <a:fld id="{82C71A24-15A5-4C6C-B1E8-2801A249F56F}" type="slidenum">
              <a:rPr lang="en-US" smtClean="0"/>
              <a:t>19</a:t>
            </a:fld>
            <a:endParaRPr lang="en-US"/>
          </a:p>
        </p:txBody>
      </p:sp>
    </p:spTree>
    <p:extLst>
      <p:ext uri="{BB962C8B-B14F-4D97-AF65-F5344CB8AC3E}">
        <p14:creationId xmlns:p14="http://schemas.microsoft.com/office/powerpoint/2010/main" val="335390225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2C71A24-15A5-4C6C-B1E8-2801A249F56F}" type="slidenum">
              <a:rPr lang="en-US" smtClean="0"/>
              <a:t>20</a:t>
            </a:fld>
            <a:endParaRPr lang="en-US"/>
          </a:p>
        </p:txBody>
      </p:sp>
    </p:spTree>
    <p:extLst>
      <p:ext uri="{BB962C8B-B14F-4D97-AF65-F5344CB8AC3E}">
        <p14:creationId xmlns:p14="http://schemas.microsoft.com/office/powerpoint/2010/main" val="13603292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82C71A24-15A5-4C6C-B1E8-2801A249F56F}" type="slidenum">
              <a:rPr lang="en-US" smtClean="0"/>
              <a:t>2</a:t>
            </a:fld>
            <a:endParaRPr lang="en-US" dirty="0"/>
          </a:p>
        </p:txBody>
      </p:sp>
    </p:spTree>
    <p:extLst>
      <p:ext uri="{BB962C8B-B14F-4D97-AF65-F5344CB8AC3E}">
        <p14:creationId xmlns:p14="http://schemas.microsoft.com/office/powerpoint/2010/main" val="273731388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2C71A24-15A5-4C6C-B1E8-2801A249F56F}" type="slidenum">
              <a:rPr lang="en-US" smtClean="0"/>
              <a:t>3</a:t>
            </a:fld>
            <a:endParaRPr lang="en-US" dirty="0"/>
          </a:p>
        </p:txBody>
      </p:sp>
    </p:spTree>
    <p:extLst>
      <p:ext uri="{BB962C8B-B14F-4D97-AF65-F5344CB8AC3E}">
        <p14:creationId xmlns:p14="http://schemas.microsoft.com/office/powerpoint/2010/main" val="357358388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2C71A24-15A5-4C6C-B1E8-2801A249F56F}" type="slidenum">
              <a:rPr lang="en-US" smtClean="0"/>
              <a:t>4</a:t>
            </a:fld>
            <a:endParaRPr lang="en-US" dirty="0"/>
          </a:p>
        </p:txBody>
      </p:sp>
    </p:spTree>
    <p:extLst>
      <p:ext uri="{BB962C8B-B14F-4D97-AF65-F5344CB8AC3E}">
        <p14:creationId xmlns:p14="http://schemas.microsoft.com/office/powerpoint/2010/main" val="309090700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2 other quotes coming for this slide</a:t>
            </a:r>
          </a:p>
        </p:txBody>
      </p:sp>
      <p:sp>
        <p:nvSpPr>
          <p:cNvPr id="4" name="Slide Number Placeholder 3"/>
          <p:cNvSpPr>
            <a:spLocks noGrp="1"/>
          </p:cNvSpPr>
          <p:nvPr>
            <p:ph type="sldNum" sz="quarter" idx="5"/>
          </p:nvPr>
        </p:nvSpPr>
        <p:spPr/>
        <p:txBody>
          <a:bodyPr/>
          <a:lstStyle/>
          <a:p>
            <a:fld id="{82C71A24-15A5-4C6C-B1E8-2801A249F56F}" type="slidenum">
              <a:rPr lang="en-US" smtClean="0"/>
              <a:t>5</a:t>
            </a:fld>
            <a:endParaRPr lang="en-US" dirty="0"/>
          </a:p>
        </p:txBody>
      </p:sp>
    </p:spTree>
    <p:extLst>
      <p:ext uri="{BB962C8B-B14F-4D97-AF65-F5344CB8AC3E}">
        <p14:creationId xmlns:p14="http://schemas.microsoft.com/office/powerpoint/2010/main" val="83702354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4708" indent="-174708">
              <a:buFont typeface="Arial" panose="020B0604020202020204" pitchFamily="34" charset="0"/>
              <a:buChar char="•"/>
            </a:pPr>
            <a:r>
              <a:rPr lang="en-US" dirty="0"/>
              <a:t>The Vet Tech hospital could serve as an evacuation facility for areas affected by disasters. There is FEMA funding available to help with this. We would need a generator for the hospital side.</a:t>
            </a:r>
          </a:p>
          <a:p>
            <a:pPr marL="174708" indent="-174708">
              <a:buFont typeface="Arial" panose="020B0604020202020204" pitchFamily="34" charset="0"/>
              <a:buChar char="•"/>
            </a:pPr>
            <a:r>
              <a:rPr lang="en-US" dirty="0"/>
              <a:t>Collaboration with ESEC programs to provide animal emergency care coursework.  </a:t>
            </a:r>
          </a:p>
          <a:p>
            <a:pPr marL="174708" indent="-174708">
              <a:buFont typeface="Arial" panose="020B0604020202020204" pitchFamily="34" charset="0"/>
              <a:buChar char="•"/>
            </a:pPr>
            <a:r>
              <a:rPr lang="en-US" dirty="0"/>
              <a:t>Develop community garden, small farming plots. These could supplement </a:t>
            </a:r>
            <a:r>
              <a:rPr lang="en-US" dirty="0" err="1"/>
              <a:t>Paulann’s</a:t>
            </a:r>
            <a:r>
              <a:rPr lang="en-US" dirty="0"/>
              <a:t> pantry with fresh produce. </a:t>
            </a:r>
          </a:p>
          <a:p>
            <a:pPr marL="174708" indent="-174708">
              <a:buFont typeface="Arial" panose="020B0604020202020204" pitchFamily="34" charset="0"/>
              <a:buChar char="•"/>
            </a:pPr>
            <a:r>
              <a:rPr lang="en-US" dirty="0"/>
              <a:t>Space for native plant nursery. </a:t>
            </a:r>
          </a:p>
          <a:p>
            <a:pPr marL="174708" indent="-174708">
              <a:buFont typeface="Arial" panose="020B0604020202020204" pitchFamily="34" charset="0"/>
              <a:buChar char="•"/>
            </a:pPr>
            <a:r>
              <a:rPr lang="en-US" dirty="0"/>
              <a:t>Courses in organic gardening, backyard chickens, sustainable and environmentally friendly gardening, backyard farming.</a:t>
            </a:r>
          </a:p>
          <a:p>
            <a:pPr marL="174708" indent="-174708">
              <a:buFont typeface="Arial" panose="020B0604020202020204" pitchFamily="34" charset="0"/>
              <a:buChar char="•"/>
            </a:pPr>
            <a:r>
              <a:rPr lang="en-US" dirty="0"/>
              <a:t>Level 1 equine course</a:t>
            </a:r>
          </a:p>
          <a:p>
            <a:pPr marL="174708" indent="-174708">
              <a:buFont typeface="Arial" panose="020B0604020202020204" pitchFamily="34" charset="0"/>
              <a:buChar char="•"/>
            </a:pPr>
            <a:r>
              <a:rPr lang="en-US" dirty="0"/>
              <a:t>Possibility for competitive teams—equestrian, rodeo.</a:t>
            </a:r>
          </a:p>
          <a:p>
            <a:pPr marL="174708" indent="-174708">
              <a:buFont typeface="Arial" panose="020B0604020202020204" pitchFamily="34" charset="0"/>
              <a:buChar char="•"/>
            </a:pPr>
            <a:r>
              <a:rPr lang="en-US" dirty="0"/>
              <a:t>Opportunity to revitalize the agriculture program. Our students who transfer from MCC to TAMU have been very successful and recruiters are seeking them for their programs. Agronomy, Range Land Ecology Management, are two programs needing transfer students. </a:t>
            </a:r>
          </a:p>
          <a:p>
            <a:endParaRPr lang="en-US" dirty="0"/>
          </a:p>
        </p:txBody>
      </p:sp>
      <p:sp>
        <p:nvSpPr>
          <p:cNvPr id="4" name="Slide Number Placeholder 3"/>
          <p:cNvSpPr>
            <a:spLocks noGrp="1"/>
          </p:cNvSpPr>
          <p:nvPr>
            <p:ph type="sldNum" sz="quarter" idx="10"/>
          </p:nvPr>
        </p:nvSpPr>
        <p:spPr/>
        <p:txBody>
          <a:bodyPr/>
          <a:lstStyle/>
          <a:p>
            <a:fld id="{82C71A24-15A5-4C6C-B1E8-2801A249F56F}" type="slidenum">
              <a:rPr lang="en-US" smtClean="0"/>
              <a:t>6</a:t>
            </a:fld>
            <a:endParaRPr lang="en-US"/>
          </a:p>
        </p:txBody>
      </p:sp>
    </p:spTree>
    <p:extLst>
      <p:ext uri="{BB962C8B-B14F-4D97-AF65-F5344CB8AC3E}">
        <p14:creationId xmlns:p14="http://schemas.microsoft.com/office/powerpoint/2010/main" val="353220658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2C71A24-15A5-4C6C-B1E8-2801A249F56F}" type="slidenum">
              <a:rPr lang="en-US" smtClean="0"/>
              <a:t>7</a:t>
            </a:fld>
            <a:endParaRPr lang="en-US" dirty="0"/>
          </a:p>
        </p:txBody>
      </p:sp>
    </p:spTree>
    <p:extLst>
      <p:ext uri="{BB962C8B-B14F-4D97-AF65-F5344CB8AC3E}">
        <p14:creationId xmlns:p14="http://schemas.microsoft.com/office/powerpoint/2010/main" val="41574399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82C71A24-15A5-4C6C-B1E8-2801A249F56F}" type="slidenum">
              <a:rPr lang="en-US" smtClean="0"/>
              <a:t>8</a:t>
            </a:fld>
            <a:endParaRPr lang="en-US" dirty="0"/>
          </a:p>
        </p:txBody>
      </p:sp>
    </p:spTree>
    <p:extLst>
      <p:ext uri="{BB962C8B-B14F-4D97-AF65-F5344CB8AC3E}">
        <p14:creationId xmlns:p14="http://schemas.microsoft.com/office/powerpoint/2010/main" val="60643357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82C71A24-15A5-4C6C-B1E8-2801A249F56F}" type="slidenum">
              <a:rPr lang="en-US" smtClean="0"/>
              <a:t>9</a:t>
            </a:fld>
            <a:endParaRPr lang="en-US" dirty="0"/>
          </a:p>
        </p:txBody>
      </p:sp>
    </p:spTree>
    <p:extLst>
      <p:ext uri="{BB962C8B-B14F-4D97-AF65-F5344CB8AC3E}">
        <p14:creationId xmlns:p14="http://schemas.microsoft.com/office/powerpoint/2010/main" val="379298222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5EE079-E734-436C-A9A1-133804F0824A}"/>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5DBC4EE0-8E96-4CE5-A0B2-008EB5890D3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980342BE-151D-4D1F-BA95-89A6E1D833D1}"/>
              </a:ext>
            </a:extLst>
          </p:cNvPr>
          <p:cNvSpPr>
            <a:spLocks noGrp="1"/>
          </p:cNvSpPr>
          <p:nvPr>
            <p:ph type="dt" sz="half" idx="10"/>
          </p:nvPr>
        </p:nvSpPr>
        <p:spPr/>
        <p:txBody>
          <a:bodyPr/>
          <a:lstStyle/>
          <a:p>
            <a:fld id="{E09FFF8F-4E79-49F7-B33D-568941BAD7B4}" type="datetime1">
              <a:rPr lang="en-US" smtClean="0"/>
              <a:t>4/25/2023</a:t>
            </a:fld>
            <a:endParaRPr lang="en-US"/>
          </a:p>
        </p:txBody>
      </p:sp>
      <p:sp>
        <p:nvSpPr>
          <p:cNvPr id="5" name="Footer Placeholder 4">
            <a:extLst>
              <a:ext uri="{FF2B5EF4-FFF2-40B4-BE49-F238E27FC236}">
                <a16:creationId xmlns:a16="http://schemas.microsoft.com/office/drawing/2014/main" id="{4B56CBDC-64E7-4342-9122-3820061A576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5194671-48B8-493D-A328-6A09CB258154}"/>
              </a:ext>
            </a:extLst>
          </p:cNvPr>
          <p:cNvSpPr>
            <a:spLocks noGrp="1"/>
          </p:cNvSpPr>
          <p:nvPr>
            <p:ph type="sldNum" sz="quarter" idx="12"/>
          </p:nvPr>
        </p:nvSpPr>
        <p:spPr/>
        <p:txBody>
          <a:bodyPr/>
          <a:lstStyle/>
          <a:p>
            <a:fld id="{B9B74A0C-5D4C-4B74-B0AC-01147970902C}" type="slidenum">
              <a:rPr lang="en-US" smtClean="0"/>
              <a:t>‹#›</a:t>
            </a:fld>
            <a:endParaRPr lang="en-US"/>
          </a:p>
        </p:txBody>
      </p:sp>
    </p:spTree>
    <p:extLst>
      <p:ext uri="{BB962C8B-B14F-4D97-AF65-F5344CB8AC3E}">
        <p14:creationId xmlns:p14="http://schemas.microsoft.com/office/powerpoint/2010/main" val="55229439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D09031-72CA-4D07-8AFD-14963CA345AF}"/>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45F28076-6E33-4418-B2A7-00A4DEBB7D7C}"/>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3FE2EED-5407-403F-8EF1-DAC28A294F75}"/>
              </a:ext>
            </a:extLst>
          </p:cNvPr>
          <p:cNvSpPr>
            <a:spLocks noGrp="1"/>
          </p:cNvSpPr>
          <p:nvPr>
            <p:ph type="dt" sz="half" idx="10"/>
          </p:nvPr>
        </p:nvSpPr>
        <p:spPr/>
        <p:txBody>
          <a:bodyPr/>
          <a:lstStyle/>
          <a:p>
            <a:fld id="{B5CB039C-9746-42A1-BB29-65E0E034537A}" type="datetime1">
              <a:rPr lang="en-US" smtClean="0"/>
              <a:t>4/25/2023</a:t>
            </a:fld>
            <a:endParaRPr lang="en-US"/>
          </a:p>
        </p:txBody>
      </p:sp>
      <p:sp>
        <p:nvSpPr>
          <p:cNvPr id="5" name="Footer Placeholder 4">
            <a:extLst>
              <a:ext uri="{FF2B5EF4-FFF2-40B4-BE49-F238E27FC236}">
                <a16:creationId xmlns:a16="http://schemas.microsoft.com/office/drawing/2014/main" id="{FEBAFD0A-8995-4318-AB9F-103585F9053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BF02FB8-9A49-4134-871C-79F62107D4BE}"/>
              </a:ext>
            </a:extLst>
          </p:cNvPr>
          <p:cNvSpPr>
            <a:spLocks noGrp="1"/>
          </p:cNvSpPr>
          <p:nvPr>
            <p:ph type="sldNum" sz="quarter" idx="12"/>
          </p:nvPr>
        </p:nvSpPr>
        <p:spPr/>
        <p:txBody>
          <a:bodyPr/>
          <a:lstStyle/>
          <a:p>
            <a:fld id="{B9B74A0C-5D4C-4B74-B0AC-01147970902C}" type="slidenum">
              <a:rPr lang="en-US" smtClean="0"/>
              <a:t>‹#›</a:t>
            </a:fld>
            <a:endParaRPr lang="en-US"/>
          </a:p>
        </p:txBody>
      </p:sp>
    </p:spTree>
    <p:extLst>
      <p:ext uri="{BB962C8B-B14F-4D97-AF65-F5344CB8AC3E}">
        <p14:creationId xmlns:p14="http://schemas.microsoft.com/office/powerpoint/2010/main" val="215754860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6B5BEBA-CB31-4597-B1E5-22CE010F2A5F}"/>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E0D2FF52-2B19-47B8-A0EE-FCEB966E0A97}"/>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08A6BE7-AC81-4771-B6C4-A7149D082A45}"/>
              </a:ext>
            </a:extLst>
          </p:cNvPr>
          <p:cNvSpPr>
            <a:spLocks noGrp="1"/>
          </p:cNvSpPr>
          <p:nvPr>
            <p:ph type="dt" sz="half" idx="10"/>
          </p:nvPr>
        </p:nvSpPr>
        <p:spPr/>
        <p:txBody>
          <a:bodyPr/>
          <a:lstStyle/>
          <a:p>
            <a:fld id="{C3CA48CB-CAD8-4C94-B02A-3C1FDE6BE074}" type="datetime1">
              <a:rPr lang="en-US" smtClean="0"/>
              <a:t>4/25/2023</a:t>
            </a:fld>
            <a:endParaRPr lang="en-US"/>
          </a:p>
        </p:txBody>
      </p:sp>
      <p:sp>
        <p:nvSpPr>
          <p:cNvPr id="5" name="Footer Placeholder 4">
            <a:extLst>
              <a:ext uri="{FF2B5EF4-FFF2-40B4-BE49-F238E27FC236}">
                <a16:creationId xmlns:a16="http://schemas.microsoft.com/office/drawing/2014/main" id="{125DCF8E-CD15-43BF-8D03-3645F0D0D06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C328F0D-6803-47CE-9C54-6561418EA981}"/>
              </a:ext>
            </a:extLst>
          </p:cNvPr>
          <p:cNvSpPr>
            <a:spLocks noGrp="1"/>
          </p:cNvSpPr>
          <p:nvPr>
            <p:ph type="sldNum" sz="quarter" idx="12"/>
          </p:nvPr>
        </p:nvSpPr>
        <p:spPr/>
        <p:txBody>
          <a:bodyPr/>
          <a:lstStyle/>
          <a:p>
            <a:fld id="{B9B74A0C-5D4C-4B74-B0AC-01147970902C}" type="slidenum">
              <a:rPr lang="en-US" smtClean="0"/>
              <a:t>‹#›</a:t>
            </a:fld>
            <a:endParaRPr lang="en-US"/>
          </a:p>
        </p:txBody>
      </p:sp>
    </p:spTree>
    <p:extLst>
      <p:ext uri="{BB962C8B-B14F-4D97-AF65-F5344CB8AC3E}">
        <p14:creationId xmlns:p14="http://schemas.microsoft.com/office/powerpoint/2010/main" val="3697394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AE3122-C2AF-4814-A9A0-833CA5E4932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A479277-6410-458E-84CF-37A677E2CC04}"/>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77802AB-F796-495D-B1B1-48A1688BDAC8}"/>
              </a:ext>
            </a:extLst>
          </p:cNvPr>
          <p:cNvSpPr>
            <a:spLocks noGrp="1"/>
          </p:cNvSpPr>
          <p:nvPr>
            <p:ph type="dt" sz="half" idx="10"/>
          </p:nvPr>
        </p:nvSpPr>
        <p:spPr/>
        <p:txBody>
          <a:bodyPr/>
          <a:lstStyle/>
          <a:p>
            <a:fld id="{5555C34B-650E-4D7E-9D49-618F3CC8B798}" type="datetime1">
              <a:rPr lang="en-US" smtClean="0"/>
              <a:t>4/25/2023</a:t>
            </a:fld>
            <a:endParaRPr lang="en-US"/>
          </a:p>
        </p:txBody>
      </p:sp>
      <p:sp>
        <p:nvSpPr>
          <p:cNvPr id="5" name="Footer Placeholder 4">
            <a:extLst>
              <a:ext uri="{FF2B5EF4-FFF2-40B4-BE49-F238E27FC236}">
                <a16:creationId xmlns:a16="http://schemas.microsoft.com/office/drawing/2014/main" id="{7B42B87B-D6C4-4C24-B4C6-F245EEF4D32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14D46F8-8D70-469F-A4CE-6CFBAEF9E800}"/>
              </a:ext>
            </a:extLst>
          </p:cNvPr>
          <p:cNvSpPr>
            <a:spLocks noGrp="1"/>
          </p:cNvSpPr>
          <p:nvPr>
            <p:ph type="sldNum" sz="quarter" idx="12"/>
          </p:nvPr>
        </p:nvSpPr>
        <p:spPr/>
        <p:txBody>
          <a:bodyPr/>
          <a:lstStyle/>
          <a:p>
            <a:fld id="{B9B74A0C-5D4C-4B74-B0AC-01147970902C}" type="slidenum">
              <a:rPr lang="en-US" smtClean="0"/>
              <a:t>‹#›</a:t>
            </a:fld>
            <a:endParaRPr lang="en-US"/>
          </a:p>
        </p:txBody>
      </p:sp>
    </p:spTree>
    <p:extLst>
      <p:ext uri="{BB962C8B-B14F-4D97-AF65-F5344CB8AC3E}">
        <p14:creationId xmlns:p14="http://schemas.microsoft.com/office/powerpoint/2010/main" val="287002557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9D83A7-827D-4CE9-B81C-5A2679EEBDB1}"/>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E7B08B38-0B26-49AE-8497-C1E78FAEF81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C8849CB8-0F4E-4901-B8C4-A573DB1653FE}"/>
              </a:ext>
            </a:extLst>
          </p:cNvPr>
          <p:cNvSpPr>
            <a:spLocks noGrp="1"/>
          </p:cNvSpPr>
          <p:nvPr>
            <p:ph type="dt" sz="half" idx="10"/>
          </p:nvPr>
        </p:nvSpPr>
        <p:spPr/>
        <p:txBody>
          <a:bodyPr/>
          <a:lstStyle/>
          <a:p>
            <a:fld id="{DD9E6AE5-98AA-447E-8612-16348F4C64BB}" type="datetime1">
              <a:rPr lang="en-US" smtClean="0"/>
              <a:t>4/25/2023</a:t>
            </a:fld>
            <a:endParaRPr lang="en-US"/>
          </a:p>
        </p:txBody>
      </p:sp>
      <p:sp>
        <p:nvSpPr>
          <p:cNvPr id="5" name="Footer Placeholder 4">
            <a:extLst>
              <a:ext uri="{FF2B5EF4-FFF2-40B4-BE49-F238E27FC236}">
                <a16:creationId xmlns:a16="http://schemas.microsoft.com/office/drawing/2014/main" id="{FE16980D-27F9-4B99-B2B2-923AB228657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B9632A1-3A27-4072-89BD-133EFF59E1EA}"/>
              </a:ext>
            </a:extLst>
          </p:cNvPr>
          <p:cNvSpPr>
            <a:spLocks noGrp="1"/>
          </p:cNvSpPr>
          <p:nvPr>
            <p:ph type="sldNum" sz="quarter" idx="12"/>
          </p:nvPr>
        </p:nvSpPr>
        <p:spPr/>
        <p:txBody>
          <a:bodyPr/>
          <a:lstStyle/>
          <a:p>
            <a:fld id="{B9B74A0C-5D4C-4B74-B0AC-01147970902C}" type="slidenum">
              <a:rPr lang="en-US" smtClean="0"/>
              <a:t>‹#›</a:t>
            </a:fld>
            <a:endParaRPr lang="en-US"/>
          </a:p>
        </p:txBody>
      </p:sp>
    </p:spTree>
    <p:extLst>
      <p:ext uri="{BB962C8B-B14F-4D97-AF65-F5344CB8AC3E}">
        <p14:creationId xmlns:p14="http://schemas.microsoft.com/office/powerpoint/2010/main" val="404966486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574F94-8354-446B-91F9-307498D5501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6507E73-5D04-4F9B-8A72-D5E7354FA638}"/>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0CDB0B8D-E25E-4465-8622-7573E7604F29}"/>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49B36133-AA7A-486F-AD11-22E89CA70CD2}"/>
              </a:ext>
            </a:extLst>
          </p:cNvPr>
          <p:cNvSpPr>
            <a:spLocks noGrp="1"/>
          </p:cNvSpPr>
          <p:nvPr>
            <p:ph type="dt" sz="half" idx="10"/>
          </p:nvPr>
        </p:nvSpPr>
        <p:spPr/>
        <p:txBody>
          <a:bodyPr/>
          <a:lstStyle/>
          <a:p>
            <a:fld id="{9CE98C75-BF16-4721-8B98-E3EC3E8CCC9C}" type="datetime1">
              <a:rPr lang="en-US" smtClean="0"/>
              <a:t>4/25/2023</a:t>
            </a:fld>
            <a:endParaRPr lang="en-US"/>
          </a:p>
        </p:txBody>
      </p:sp>
      <p:sp>
        <p:nvSpPr>
          <p:cNvPr id="6" name="Footer Placeholder 5">
            <a:extLst>
              <a:ext uri="{FF2B5EF4-FFF2-40B4-BE49-F238E27FC236}">
                <a16:creationId xmlns:a16="http://schemas.microsoft.com/office/drawing/2014/main" id="{887375FF-976A-4A0A-9507-3C6C4B60744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E80D7D5-ED9B-4D86-883D-2A7DF02DE32F}"/>
              </a:ext>
            </a:extLst>
          </p:cNvPr>
          <p:cNvSpPr>
            <a:spLocks noGrp="1"/>
          </p:cNvSpPr>
          <p:nvPr>
            <p:ph type="sldNum" sz="quarter" idx="12"/>
          </p:nvPr>
        </p:nvSpPr>
        <p:spPr/>
        <p:txBody>
          <a:bodyPr/>
          <a:lstStyle/>
          <a:p>
            <a:fld id="{B9B74A0C-5D4C-4B74-B0AC-01147970902C}" type="slidenum">
              <a:rPr lang="en-US" smtClean="0"/>
              <a:t>‹#›</a:t>
            </a:fld>
            <a:endParaRPr lang="en-US"/>
          </a:p>
        </p:txBody>
      </p:sp>
    </p:spTree>
    <p:extLst>
      <p:ext uri="{BB962C8B-B14F-4D97-AF65-F5344CB8AC3E}">
        <p14:creationId xmlns:p14="http://schemas.microsoft.com/office/powerpoint/2010/main" val="152475710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43D448-8E8D-468D-A676-9B76E1DEDA46}"/>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6EA83D18-68C3-42B9-939A-03D7E4E07B9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02477EB0-C335-491F-B78E-568C7E1B7D5D}"/>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3E6EC40E-D971-4C4E-96E4-AC88689FABE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FBB3C590-93FC-4CAE-A281-2F0FC543750F}"/>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6E8CEE74-8C22-4D67-961F-6748160506B8}"/>
              </a:ext>
            </a:extLst>
          </p:cNvPr>
          <p:cNvSpPr>
            <a:spLocks noGrp="1"/>
          </p:cNvSpPr>
          <p:nvPr>
            <p:ph type="dt" sz="half" idx="10"/>
          </p:nvPr>
        </p:nvSpPr>
        <p:spPr/>
        <p:txBody>
          <a:bodyPr/>
          <a:lstStyle/>
          <a:p>
            <a:fld id="{A563A390-B7CF-4E57-B1C8-9CCCFBB5C70C}" type="datetime1">
              <a:rPr lang="en-US" smtClean="0"/>
              <a:t>4/25/2023</a:t>
            </a:fld>
            <a:endParaRPr lang="en-US"/>
          </a:p>
        </p:txBody>
      </p:sp>
      <p:sp>
        <p:nvSpPr>
          <p:cNvPr id="8" name="Footer Placeholder 7">
            <a:extLst>
              <a:ext uri="{FF2B5EF4-FFF2-40B4-BE49-F238E27FC236}">
                <a16:creationId xmlns:a16="http://schemas.microsoft.com/office/drawing/2014/main" id="{54EA13C4-14C0-4691-933E-328F7F288C49}"/>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ECFD59C5-8C50-4F6C-8B4B-D3C8B7A0CD68}"/>
              </a:ext>
            </a:extLst>
          </p:cNvPr>
          <p:cNvSpPr>
            <a:spLocks noGrp="1"/>
          </p:cNvSpPr>
          <p:nvPr>
            <p:ph type="sldNum" sz="quarter" idx="12"/>
          </p:nvPr>
        </p:nvSpPr>
        <p:spPr/>
        <p:txBody>
          <a:bodyPr/>
          <a:lstStyle/>
          <a:p>
            <a:fld id="{B9B74A0C-5D4C-4B74-B0AC-01147970902C}" type="slidenum">
              <a:rPr lang="en-US" smtClean="0"/>
              <a:t>‹#›</a:t>
            </a:fld>
            <a:endParaRPr lang="en-US"/>
          </a:p>
        </p:txBody>
      </p:sp>
    </p:spTree>
    <p:extLst>
      <p:ext uri="{BB962C8B-B14F-4D97-AF65-F5344CB8AC3E}">
        <p14:creationId xmlns:p14="http://schemas.microsoft.com/office/powerpoint/2010/main" val="22003073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60F364-9307-4097-A448-46FE0229CDC7}"/>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E775B21E-307D-477D-90D0-4A8A3D1E9316}"/>
              </a:ext>
            </a:extLst>
          </p:cNvPr>
          <p:cNvSpPr>
            <a:spLocks noGrp="1"/>
          </p:cNvSpPr>
          <p:nvPr>
            <p:ph type="dt" sz="half" idx="10"/>
          </p:nvPr>
        </p:nvSpPr>
        <p:spPr/>
        <p:txBody>
          <a:bodyPr/>
          <a:lstStyle/>
          <a:p>
            <a:fld id="{5FFADD3E-E510-4CBF-BA26-567ED047C6C4}" type="datetime1">
              <a:rPr lang="en-US" smtClean="0"/>
              <a:t>4/25/2023</a:t>
            </a:fld>
            <a:endParaRPr lang="en-US"/>
          </a:p>
        </p:txBody>
      </p:sp>
      <p:sp>
        <p:nvSpPr>
          <p:cNvPr id="4" name="Footer Placeholder 3">
            <a:extLst>
              <a:ext uri="{FF2B5EF4-FFF2-40B4-BE49-F238E27FC236}">
                <a16:creationId xmlns:a16="http://schemas.microsoft.com/office/drawing/2014/main" id="{C35FD596-535D-4333-8D73-16AE337830EE}"/>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02487A84-C1F6-4C64-A116-0AF33748CBC8}"/>
              </a:ext>
            </a:extLst>
          </p:cNvPr>
          <p:cNvSpPr>
            <a:spLocks noGrp="1"/>
          </p:cNvSpPr>
          <p:nvPr>
            <p:ph type="sldNum" sz="quarter" idx="12"/>
          </p:nvPr>
        </p:nvSpPr>
        <p:spPr/>
        <p:txBody>
          <a:bodyPr/>
          <a:lstStyle/>
          <a:p>
            <a:fld id="{B9B74A0C-5D4C-4B74-B0AC-01147970902C}" type="slidenum">
              <a:rPr lang="en-US" smtClean="0"/>
              <a:t>‹#›</a:t>
            </a:fld>
            <a:endParaRPr lang="en-US"/>
          </a:p>
        </p:txBody>
      </p:sp>
    </p:spTree>
    <p:extLst>
      <p:ext uri="{BB962C8B-B14F-4D97-AF65-F5344CB8AC3E}">
        <p14:creationId xmlns:p14="http://schemas.microsoft.com/office/powerpoint/2010/main" val="405137320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DCD35BF-C376-4EA1-A950-071FED1B82B2}"/>
              </a:ext>
            </a:extLst>
          </p:cNvPr>
          <p:cNvSpPr>
            <a:spLocks noGrp="1"/>
          </p:cNvSpPr>
          <p:nvPr>
            <p:ph type="dt" sz="half" idx="10"/>
          </p:nvPr>
        </p:nvSpPr>
        <p:spPr/>
        <p:txBody>
          <a:bodyPr/>
          <a:lstStyle/>
          <a:p>
            <a:fld id="{1300C4EC-4705-4AB9-954C-99BD9247A8DC}" type="datetime1">
              <a:rPr lang="en-US" smtClean="0"/>
              <a:t>4/25/2023</a:t>
            </a:fld>
            <a:endParaRPr lang="en-US"/>
          </a:p>
        </p:txBody>
      </p:sp>
      <p:sp>
        <p:nvSpPr>
          <p:cNvPr id="3" name="Footer Placeholder 2">
            <a:extLst>
              <a:ext uri="{FF2B5EF4-FFF2-40B4-BE49-F238E27FC236}">
                <a16:creationId xmlns:a16="http://schemas.microsoft.com/office/drawing/2014/main" id="{D93CBEDA-79C0-405C-9D4C-20F7FE7B912C}"/>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567188A4-E5C0-4D6E-9A61-DFF41A5C6A75}"/>
              </a:ext>
            </a:extLst>
          </p:cNvPr>
          <p:cNvSpPr>
            <a:spLocks noGrp="1"/>
          </p:cNvSpPr>
          <p:nvPr>
            <p:ph type="sldNum" sz="quarter" idx="12"/>
          </p:nvPr>
        </p:nvSpPr>
        <p:spPr/>
        <p:txBody>
          <a:bodyPr/>
          <a:lstStyle/>
          <a:p>
            <a:fld id="{B9B74A0C-5D4C-4B74-B0AC-01147970902C}" type="slidenum">
              <a:rPr lang="en-US" smtClean="0"/>
              <a:t>‹#›</a:t>
            </a:fld>
            <a:endParaRPr lang="en-US"/>
          </a:p>
        </p:txBody>
      </p:sp>
    </p:spTree>
    <p:extLst>
      <p:ext uri="{BB962C8B-B14F-4D97-AF65-F5344CB8AC3E}">
        <p14:creationId xmlns:p14="http://schemas.microsoft.com/office/powerpoint/2010/main" val="256057827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49B782-27B1-4260-8C3C-62FFAC57E9C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BB69F8F6-5BA1-4B2B-B131-68EE29522ED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2F5DCF53-CD67-46EB-B06A-78A5966181D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4F336E8B-8650-4C56-BD87-5B6D5D357805}"/>
              </a:ext>
            </a:extLst>
          </p:cNvPr>
          <p:cNvSpPr>
            <a:spLocks noGrp="1"/>
          </p:cNvSpPr>
          <p:nvPr>
            <p:ph type="dt" sz="half" idx="10"/>
          </p:nvPr>
        </p:nvSpPr>
        <p:spPr/>
        <p:txBody>
          <a:bodyPr/>
          <a:lstStyle/>
          <a:p>
            <a:fld id="{0FE69FA2-AC59-43A6-8323-44E870FA53A1}" type="datetime1">
              <a:rPr lang="en-US" smtClean="0"/>
              <a:t>4/25/2023</a:t>
            </a:fld>
            <a:endParaRPr lang="en-US"/>
          </a:p>
        </p:txBody>
      </p:sp>
      <p:sp>
        <p:nvSpPr>
          <p:cNvPr id="6" name="Footer Placeholder 5">
            <a:extLst>
              <a:ext uri="{FF2B5EF4-FFF2-40B4-BE49-F238E27FC236}">
                <a16:creationId xmlns:a16="http://schemas.microsoft.com/office/drawing/2014/main" id="{0BEE0732-0CF1-4CD8-9BDC-8BB3E763E2C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F6C292C-58AC-4FCD-BCBA-00B174A27BBD}"/>
              </a:ext>
            </a:extLst>
          </p:cNvPr>
          <p:cNvSpPr>
            <a:spLocks noGrp="1"/>
          </p:cNvSpPr>
          <p:nvPr>
            <p:ph type="sldNum" sz="quarter" idx="12"/>
          </p:nvPr>
        </p:nvSpPr>
        <p:spPr/>
        <p:txBody>
          <a:bodyPr/>
          <a:lstStyle/>
          <a:p>
            <a:fld id="{B9B74A0C-5D4C-4B74-B0AC-01147970902C}" type="slidenum">
              <a:rPr lang="en-US" smtClean="0"/>
              <a:t>‹#›</a:t>
            </a:fld>
            <a:endParaRPr lang="en-US"/>
          </a:p>
        </p:txBody>
      </p:sp>
    </p:spTree>
    <p:extLst>
      <p:ext uri="{BB962C8B-B14F-4D97-AF65-F5344CB8AC3E}">
        <p14:creationId xmlns:p14="http://schemas.microsoft.com/office/powerpoint/2010/main" val="5096829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F9B1C4-A098-4C30-A770-4DB23A706F1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72E365BC-34BA-4D06-977C-512F5FCAE53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8B94B032-59A0-41DE-BF7C-F48A346FCDC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D7710010-49BF-41CE-94FB-3AD37B2DC611}"/>
              </a:ext>
            </a:extLst>
          </p:cNvPr>
          <p:cNvSpPr>
            <a:spLocks noGrp="1"/>
          </p:cNvSpPr>
          <p:nvPr>
            <p:ph type="dt" sz="half" idx="10"/>
          </p:nvPr>
        </p:nvSpPr>
        <p:spPr/>
        <p:txBody>
          <a:bodyPr/>
          <a:lstStyle/>
          <a:p>
            <a:fld id="{1BB0E9FA-D7B6-41EA-88A9-99DC4E20679C}" type="datetime1">
              <a:rPr lang="en-US" smtClean="0"/>
              <a:t>4/25/2023</a:t>
            </a:fld>
            <a:endParaRPr lang="en-US"/>
          </a:p>
        </p:txBody>
      </p:sp>
      <p:sp>
        <p:nvSpPr>
          <p:cNvPr id="6" name="Footer Placeholder 5">
            <a:extLst>
              <a:ext uri="{FF2B5EF4-FFF2-40B4-BE49-F238E27FC236}">
                <a16:creationId xmlns:a16="http://schemas.microsoft.com/office/drawing/2014/main" id="{6DB5A3D5-D5ED-4FEC-8FAF-3175AA44EC1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6D615D0-F003-4FEA-BB22-BEA58169CBD8}"/>
              </a:ext>
            </a:extLst>
          </p:cNvPr>
          <p:cNvSpPr>
            <a:spLocks noGrp="1"/>
          </p:cNvSpPr>
          <p:nvPr>
            <p:ph type="sldNum" sz="quarter" idx="12"/>
          </p:nvPr>
        </p:nvSpPr>
        <p:spPr/>
        <p:txBody>
          <a:bodyPr/>
          <a:lstStyle/>
          <a:p>
            <a:fld id="{B9B74A0C-5D4C-4B74-B0AC-01147970902C}" type="slidenum">
              <a:rPr lang="en-US" smtClean="0"/>
              <a:t>‹#›</a:t>
            </a:fld>
            <a:endParaRPr lang="en-US"/>
          </a:p>
        </p:txBody>
      </p:sp>
    </p:spTree>
    <p:extLst>
      <p:ext uri="{BB962C8B-B14F-4D97-AF65-F5344CB8AC3E}">
        <p14:creationId xmlns:p14="http://schemas.microsoft.com/office/powerpoint/2010/main" val="59506393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31E3DAE-05AB-448D-AC61-4814DB22AA7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C810A6A1-20F4-4973-991B-FB894EFF47B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B5F3BF2-6523-4B0D-8712-BC12CF440FB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158D9DA-1785-4A90-9CCB-6ABACB1F7CEC}" type="datetime1">
              <a:rPr lang="en-US" smtClean="0"/>
              <a:t>4/25/2023</a:t>
            </a:fld>
            <a:endParaRPr lang="en-US"/>
          </a:p>
        </p:txBody>
      </p:sp>
      <p:sp>
        <p:nvSpPr>
          <p:cNvPr id="5" name="Footer Placeholder 4">
            <a:extLst>
              <a:ext uri="{FF2B5EF4-FFF2-40B4-BE49-F238E27FC236}">
                <a16:creationId xmlns:a16="http://schemas.microsoft.com/office/drawing/2014/main" id="{17428054-DB50-4F65-B5C4-1E0227768C2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FBD8340E-DE46-414C-A612-9FA76FFABCC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9B74A0C-5D4C-4B74-B0AC-01147970902C}" type="slidenum">
              <a:rPr lang="en-US" smtClean="0"/>
              <a:t>‹#›</a:t>
            </a:fld>
            <a:endParaRPr lang="en-US"/>
          </a:p>
        </p:txBody>
      </p:sp>
    </p:spTree>
    <p:extLst>
      <p:ext uri="{BB962C8B-B14F-4D97-AF65-F5344CB8AC3E}">
        <p14:creationId xmlns:p14="http://schemas.microsoft.com/office/powerpoint/2010/main" val="363308321"/>
      </p:ext>
    </p:extLst>
  </p:cSld>
  <p:clrMap bg1="lt1" tx1="dk1" bg2="lt2" tx2="dk2" accent1="accent1" accent2="accent2" accent3="accent3" accent4="accent4" accent5="accent5" accent6="accent6" hlink="hlink" folHlink="folHlink"/>
  <p:sldLayoutIdLst>
    <p:sldLayoutId id="2147483713" r:id="rId1"/>
    <p:sldLayoutId id="2147483714" r:id="rId2"/>
    <p:sldLayoutId id="2147483715" r:id="rId3"/>
    <p:sldLayoutId id="2147483716" r:id="rId4"/>
    <p:sldLayoutId id="2147483717" r:id="rId5"/>
    <p:sldLayoutId id="2147483718" r:id="rId6"/>
    <p:sldLayoutId id="2147483719" r:id="rId7"/>
    <p:sldLayoutId id="2147483720" r:id="rId8"/>
    <p:sldLayoutId id="2147483721" r:id="rId9"/>
    <p:sldLayoutId id="2147483722" r:id="rId10"/>
    <p:sldLayoutId id="2147483723" r:id="rId11"/>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jpeg"/><Relationship Id="rId4" Type="http://schemas.openxmlformats.org/officeDocument/2006/relationships/image" Target="../media/image2.tiff"/></Relationships>
</file>

<file path=ppt/slides/_rels/slide10.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image" Target="../media/image23.jpeg"/><Relationship Id="rId4" Type="http://schemas.microsoft.com/office/2007/relationships/hdphoto" Target="../media/hdphoto2.wdp"/></Relationships>
</file>

<file path=ppt/slides/_rels/slide1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image" Target="../media/image23.jpeg"/><Relationship Id="rId4" Type="http://schemas.microsoft.com/office/2007/relationships/hdphoto" Target="../media/hdphoto2.wdp"/></Relationships>
</file>

<file path=ppt/slides/_rels/slide18.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2.xml"/><Relationship Id="rId4" Type="http://schemas.openxmlformats.org/officeDocument/2006/relationships/image" Target="../media/image26.jpeg"/></Relationships>
</file>

<file path=ppt/slides/_rels/slide1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6.xml"/><Relationship Id="rId1" Type="http://schemas.openxmlformats.org/officeDocument/2006/relationships/slideLayout" Target="../slideLayouts/slideLayout2.xml"/><Relationship Id="rId5" Type="http://schemas.openxmlformats.org/officeDocument/2006/relationships/image" Target="../media/image23.jpeg"/><Relationship Id="rId4" Type="http://schemas.microsoft.com/office/2007/relationships/hdphoto" Target="../media/hdphoto2.wdp"/></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2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7.xml"/><Relationship Id="rId1" Type="http://schemas.openxmlformats.org/officeDocument/2006/relationships/slideLayout" Target="../slideLayouts/slideLayout1.xml"/><Relationship Id="rId4" Type="http://schemas.openxmlformats.org/officeDocument/2006/relationships/image" Target="../media/image2.tiff"/></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7.xml"/><Relationship Id="rId5" Type="http://schemas.openxmlformats.org/officeDocument/2006/relationships/image" Target="../media/image9.png"/><Relationship Id="rId4" Type="http://schemas.microsoft.com/office/2007/relationships/hdphoto" Target="../media/hdphoto1.wdp"/></Relationships>
</file>

<file path=ppt/slides/_rels/slide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1.jpeg"/></Relationships>
</file>

<file path=ppt/slides/_rels/slide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3.jpe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25140353-708B-480D-B5A8-2C74617D6D55}"/>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102313" y="-345195"/>
            <a:ext cx="7987374" cy="5889613"/>
          </a:xfrm>
          <a:prstGeom prst="rect">
            <a:avLst/>
          </a:prstGeom>
        </p:spPr>
      </p:pic>
      <p:sp>
        <p:nvSpPr>
          <p:cNvPr id="2" name="Title 1"/>
          <p:cNvSpPr>
            <a:spLocks noGrp="1"/>
          </p:cNvSpPr>
          <p:nvPr>
            <p:ph type="ctrTitle"/>
          </p:nvPr>
        </p:nvSpPr>
        <p:spPr>
          <a:xfrm rot="20938330">
            <a:off x="3360687" y="5706012"/>
            <a:ext cx="3906065" cy="987896"/>
          </a:xfrm>
        </p:spPr>
        <p:txBody>
          <a:bodyPr>
            <a:normAutofit fontScale="90000"/>
          </a:bodyPr>
          <a:lstStyle/>
          <a:p>
            <a:pPr algn="ctr"/>
            <a:r>
              <a:rPr lang="en-US" sz="6600" i="1" dirty="0">
                <a:solidFill>
                  <a:schemeClr val="tx1"/>
                </a:solidFill>
                <a:latin typeface="Brush Script MT" panose="03060802040406070304" pitchFamily="66" charset="0"/>
                <a:cs typeface="Arial" panose="020B0604020202020204" pitchFamily="34" charset="0"/>
              </a:rPr>
              <a:t>Review</a:t>
            </a:r>
          </a:p>
        </p:txBody>
      </p:sp>
      <p:pic>
        <p:nvPicPr>
          <p:cNvPr id="8" name="Picture 7">
            <a:extLst>
              <a:ext uri="{FF2B5EF4-FFF2-40B4-BE49-F238E27FC236}">
                <a16:creationId xmlns:a16="http://schemas.microsoft.com/office/drawing/2014/main" id="{87B720B0-6C29-4A44-A56F-99C189486F3B}"/>
              </a:ext>
            </a:extLst>
          </p:cNvPr>
          <p:cNvPicPr>
            <a:picLocks noChangeAspect="1"/>
          </p:cNvPicPr>
          <p:nvPr/>
        </p:nvPicPr>
        <p:blipFill>
          <a:blip r:embed="rId4" cstate="email">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680303" y="4604983"/>
            <a:ext cx="4446991" cy="2102290"/>
          </a:xfrm>
          <a:prstGeom prst="rect">
            <a:avLst/>
          </a:prstGeom>
        </p:spPr>
      </p:pic>
      <p:pic>
        <p:nvPicPr>
          <p:cNvPr id="7" name="Picture 6"/>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6322979" y="3751533"/>
            <a:ext cx="4932198" cy="3288131"/>
          </a:xfrm>
          <a:prstGeom prst="rect">
            <a:avLst/>
          </a:prstGeom>
          <a:effectLst>
            <a:softEdge rad="635000"/>
          </a:effectLst>
        </p:spPr>
      </p:pic>
      <p:sp>
        <p:nvSpPr>
          <p:cNvPr id="11" name="Title 1">
            <a:extLst>
              <a:ext uri="{FF2B5EF4-FFF2-40B4-BE49-F238E27FC236}">
                <a16:creationId xmlns:a16="http://schemas.microsoft.com/office/drawing/2014/main" id="{DF78C550-EDE1-4D7D-B7F2-98552FA2E60B}"/>
              </a:ext>
            </a:extLst>
          </p:cNvPr>
          <p:cNvSpPr txBox="1">
            <a:spLocks/>
          </p:cNvSpPr>
          <p:nvPr/>
        </p:nvSpPr>
        <p:spPr>
          <a:xfrm>
            <a:off x="5225599" y="6246305"/>
            <a:ext cx="1825932" cy="460968"/>
          </a:xfrm>
          <a:prstGeom prst="rect">
            <a:avLst/>
          </a:prstGeom>
        </p:spPr>
        <p:txBody>
          <a:bodyPr vert="horz" lIns="91440" tIns="45720" rIns="91440" bIns="45720" rtlCol="0" anchor="b">
            <a:noAutofit/>
          </a:bodyPr>
          <a:lstStyle>
            <a:lvl1pPr algn="r" defTabSz="457200" rtl="0" eaLnBrk="1" latinLnBrk="0" hangingPunct="1">
              <a:spcBef>
                <a:spcPct val="0"/>
              </a:spcBef>
              <a:buNone/>
              <a:defRPr sz="54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n-US" sz="2400" b="1" i="1" dirty="0">
                <a:solidFill>
                  <a:schemeClr val="tx1"/>
                </a:solidFill>
                <a:latin typeface="Arial Narrow" panose="020B0606020202030204" pitchFamily="34" charset="0"/>
                <a:cs typeface="Arial" panose="020B0604020202020204" pitchFamily="34" charset="0"/>
              </a:rPr>
              <a:t>4/25/2023</a:t>
            </a:r>
          </a:p>
        </p:txBody>
      </p:sp>
      <p:grpSp>
        <p:nvGrpSpPr>
          <p:cNvPr id="15" name="Group 14">
            <a:extLst>
              <a:ext uri="{FF2B5EF4-FFF2-40B4-BE49-F238E27FC236}">
                <a16:creationId xmlns:a16="http://schemas.microsoft.com/office/drawing/2014/main" id="{EB521B94-F9C9-487D-AE3E-00A99831F8C9}"/>
              </a:ext>
            </a:extLst>
          </p:cNvPr>
          <p:cNvGrpSpPr/>
          <p:nvPr/>
        </p:nvGrpSpPr>
        <p:grpSpPr>
          <a:xfrm>
            <a:off x="-12994" y="0"/>
            <a:ext cx="1150070" cy="6858000"/>
            <a:chOff x="-12994" y="0"/>
            <a:chExt cx="1150070" cy="6858000"/>
          </a:xfrm>
        </p:grpSpPr>
        <p:sp>
          <p:nvSpPr>
            <p:cNvPr id="14" name="Rectangle 13">
              <a:extLst>
                <a:ext uri="{FF2B5EF4-FFF2-40B4-BE49-F238E27FC236}">
                  <a16:creationId xmlns:a16="http://schemas.microsoft.com/office/drawing/2014/main" id="{B12E4130-BF9A-454B-9263-229FBEBB9BD0}"/>
                </a:ext>
              </a:extLst>
            </p:cNvPr>
            <p:cNvSpPr/>
            <p:nvPr/>
          </p:nvSpPr>
          <p:spPr>
            <a:xfrm>
              <a:off x="0" y="0"/>
              <a:ext cx="424102" cy="6858000"/>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Isosceles Triangle 2">
              <a:extLst>
                <a:ext uri="{FF2B5EF4-FFF2-40B4-BE49-F238E27FC236}">
                  <a16:creationId xmlns:a16="http://schemas.microsoft.com/office/drawing/2014/main" id="{503ACBE8-B9C3-40EB-96DB-8B1D9F12E807}"/>
                </a:ext>
              </a:extLst>
            </p:cNvPr>
            <p:cNvSpPr/>
            <p:nvPr/>
          </p:nvSpPr>
          <p:spPr>
            <a:xfrm flipV="1">
              <a:off x="-12994" y="0"/>
              <a:ext cx="1150070" cy="4011105"/>
            </a:xfrm>
            <a:prstGeom prst="triangle">
              <a:avLst>
                <a:gd name="adj" fmla="val 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6" name="Group 15">
            <a:extLst>
              <a:ext uri="{FF2B5EF4-FFF2-40B4-BE49-F238E27FC236}">
                <a16:creationId xmlns:a16="http://schemas.microsoft.com/office/drawing/2014/main" id="{AF02C402-3EA8-4705-B616-8739709B4747}"/>
              </a:ext>
            </a:extLst>
          </p:cNvPr>
          <p:cNvGrpSpPr/>
          <p:nvPr/>
        </p:nvGrpSpPr>
        <p:grpSpPr>
          <a:xfrm>
            <a:off x="10345888" y="0"/>
            <a:ext cx="1846112" cy="6858000"/>
            <a:chOff x="10345888" y="0"/>
            <a:chExt cx="1846112" cy="6858000"/>
          </a:xfrm>
        </p:grpSpPr>
        <p:sp>
          <p:nvSpPr>
            <p:cNvPr id="4" name="Rectangle 3">
              <a:extLst>
                <a:ext uri="{FF2B5EF4-FFF2-40B4-BE49-F238E27FC236}">
                  <a16:creationId xmlns:a16="http://schemas.microsoft.com/office/drawing/2014/main" id="{6228832B-4EB9-43AE-8DBD-A0A7FB9FAB11}"/>
                </a:ext>
              </a:extLst>
            </p:cNvPr>
            <p:cNvSpPr/>
            <p:nvPr/>
          </p:nvSpPr>
          <p:spPr>
            <a:xfrm>
              <a:off x="11764652" y="0"/>
              <a:ext cx="42410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Isosceles Triangle 12">
              <a:extLst>
                <a:ext uri="{FF2B5EF4-FFF2-40B4-BE49-F238E27FC236}">
                  <a16:creationId xmlns:a16="http://schemas.microsoft.com/office/drawing/2014/main" id="{9E8F20EF-C79C-4008-BD1D-5B285DFF57A4}"/>
                </a:ext>
              </a:extLst>
            </p:cNvPr>
            <p:cNvSpPr/>
            <p:nvPr/>
          </p:nvSpPr>
          <p:spPr>
            <a:xfrm flipH="1">
              <a:off x="10345888" y="2188855"/>
              <a:ext cx="1846112" cy="4669145"/>
            </a:xfrm>
            <a:prstGeom prst="triangle">
              <a:avLst>
                <a:gd name="adj" fmla="val 0"/>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Isosceles Triangle 8">
              <a:extLst>
                <a:ext uri="{FF2B5EF4-FFF2-40B4-BE49-F238E27FC236}">
                  <a16:creationId xmlns:a16="http://schemas.microsoft.com/office/drawing/2014/main" id="{248A736B-2FFB-4625-BAC8-38AA5FD473B6}"/>
                </a:ext>
              </a:extLst>
            </p:cNvPr>
            <p:cNvSpPr/>
            <p:nvPr/>
          </p:nvSpPr>
          <p:spPr>
            <a:xfrm flipH="1">
              <a:off x="11038684" y="2846895"/>
              <a:ext cx="1150070" cy="4011105"/>
            </a:xfrm>
            <a:prstGeom prst="triangle">
              <a:avLst>
                <a:gd name="adj" fmla="val 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265119687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6336" y="220368"/>
            <a:ext cx="10871425" cy="765749"/>
          </a:xfrm>
        </p:spPr>
        <p:txBody>
          <a:bodyPr>
            <a:noAutofit/>
          </a:bodyPr>
          <a:lstStyle/>
          <a:p>
            <a:r>
              <a:rPr lang="en-US" dirty="0">
                <a:latin typeface="Arial" panose="020B0604020202020204" pitchFamily="34" charset="0"/>
                <a:cs typeface="Arial" panose="020B0604020202020204" pitchFamily="34" charset="0"/>
              </a:rPr>
              <a:t>Financial Review – Continuing Education</a:t>
            </a:r>
          </a:p>
        </p:txBody>
      </p:sp>
      <p:grpSp>
        <p:nvGrpSpPr>
          <p:cNvPr id="4" name="Group 3">
            <a:extLst>
              <a:ext uri="{FF2B5EF4-FFF2-40B4-BE49-F238E27FC236}">
                <a16:creationId xmlns:a16="http://schemas.microsoft.com/office/drawing/2014/main" id="{77715906-373A-4833-91E5-31A792E7C26B}"/>
              </a:ext>
            </a:extLst>
          </p:cNvPr>
          <p:cNvGrpSpPr/>
          <p:nvPr/>
        </p:nvGrpSpPr>
        <p:grpSpPr>
          <a:xfrm>
            <a:off x="10345888" y="0"/>
            <a:ext cx="1846112" cy="6858000"/>
            <a:chOff x="10345888" y="0"/>
            <a:chExt cx="1846112" cy="6858000"/>
          </a:xfrm>
        </p:grpSpPr>
        <p:sp>
          <p:nvSpPr>
            <p:cNvPr id="5" name="Rectangle 4">
              <a:extLst>
                <a:ext uri="{FF2B5EF4-FFF2-40B4-BE49-F238E27FC236}">
                  <a16:creationId xmlns:a16="http://schemas.microsoft.com/office/drawing/2014/main" id="{54B274B5-7F4D-4319-AEB2-4312F3356768}"/>
                </a:ext>
              </a:extLst>
            </p:cNvPr>
            <p:cNvSpPr/>
            <p:nvPr/>
          </p:nvSpPr>
          <p:spPr>
            <a:xfrm>
              <a:off x="11764652" y="0"/>
              <a:ext cx="42410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Isosceles Triangle 5">
              <a:extLst>
                <a:ext uri="{FF2B5EF4-FFF2-40B4-BE49-F238E27FC236}">
                  <a16:creationId xmlns:a16="http://schemas.microsoft.com/office/drawing/2014/main" id="{BEA0E989-54F6-423A-BD04-21C8F16009DD}"/>
                </a:ext>
              </a:extLst>
            </p:cNvPr>
            <p:cNvSpPr/>
            <p:nvPr/>
          </p:nvSpPr>
          <p:spPr>
            <a:xfrm flipH="1">
              <a:off x="10345888" y="2188855"/>
              <a:ext cx="1846112" cy="4669145"/>
            </a:xfrm>
            <a:prstGeom prst="triangle">
              <a:avLst>
                <a:gd name="adj" fmla="val 0"/>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Isosceles Triangle 6">
              <a:extLst>
                <a:ext uri="{FF2B5EF4-FFF2-40B4-BE49-F238E27FC236}">
                  <a16:creationId xmlns:a16="http://schemas.microsoft.com/office/drawing/2014/main" id="{866A5A68-7FB1-41B9-ACD5-4258712FAD38}"/>
                </a:ext>
              </a:extLst>
            </p:cNvPr>
            <p:cNvSpPr/>
            <p:nvPr/>
          </p:nvSpPr>
          <p:spPr>
            <a:xfrm flipH="1">
              <a:off x="11038684" y="2846895"/>
              <a:ext cx="1150070" cy="4011105"/>
            </a:xfrm>
            <a:prstGeom prst="triangle">
              <a:avLst>
                <a:gd name="adj" fmla="val 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4" name="Rectangle 13">
            <a:extLst>
              <a:ext uri="{FF2B5EF4-FFF2-40B4-BE49-F238E27FC236}">
                <a16:creationId xmlns:a16="http://schemas.microsoft.com/office/drawing/2014/main" id="{A0E39B85-00DF-446A-8CC6-409BF9DCB523}"/>
              </a:ext>
            </a:extLst>
          </p:cNvPr>
          <p:cNvSpPr/>
          <p:nvPr/>
        </p:nvSpPr>
        <p:spPr>
          <a:xfrm>
            <a:off x="466336" y="986117"/>
            <a:ext cx="10931976" cy="4338358"/>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a:extLst>
              <a:ext uri="{FF2B5EF4-FFF2-40B4-BE49-F238E27FC236}">
                <a16:creationId xmlns:a16="http://schemas.microsoft.com/office/drawing/2014/main" id="{68F6F65F-8B81-4129-AD28-61685F2BBB1F}"/>
              </a:ext>
            </a:extLst>
          </p:cNvPr>
          <p:cNvPicPr>
            <a:picLocks noChangeAspect="1"/>
          </p:cNvPicPr>
          <p:nvPr/>
        </p:nvPicPr>
        <p:blipFill>
          <a:blip r:embed="rId3"/>
          <a:stretch>
            <a:fillRect/>
          </a:stretch>
        </p:blipFill>
        <p:spPr>
          <a:xfrm>
            <a:off x="526886" y="1112809"/>
            <a:ext cx="10810875" cy="4124325"/>
          </a:xfrm>
          <a:prstGeom prst="rect">
            <a:avLst/>
          </a:prstGeom>
        </p:spPr>
      </p:pic>
    </p:spTree>
    <p:extLst>
      <p:ext uri="{BB962C8B-B14F-4D97-AF65-F5344CB8AC3E}">
        <p14:creationId xmlns:p14="http://schemas.microsoft.com/office/powerpoint/2010/main" val="120845436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6337" y="220368"/>
            <a:ext cx="7791543" cy="765749"/>
          </a:xfrm>
        </p:spPr>
        <p:txBody>
          <a:bodyPr>
            <a:normAutofit/>
          </a:bodyPr>
          <a:lstStyle/>
          <a:p>
            <a:r>
              <a:rPr lang="en-US" dirty="0">
                <a:latin typeface="Arial" panose="020B0604020202020204" pitchFamily="34" charset="0"/>
                <a:cs typeface="Arial" panose="020B0604020202020204" pitchFamily="34" charset="0"/>
              </a:rPr>
              <a:t>Financial Review – Agriculture</a:t>
            </a:r>
          </a:p>
        </p:txBody>
      </p:sp>
      <p:grpSp>
        <p:nvGrpSpPr>
          <p:cNvPr id="5" name="Group 4">
            <a:extLst>
              <a:ext uri="{FF2B5EF4-FFF2-40B4-BE49-F238E27FC236}">
                <a16:creationId xmlns:a16="http://schemas.microsoft.com/office/drawing/2014/main" id="{2F231D94-3297-46B0-B32E-C2D983DBC84A}"/>
              </a:ext>
            </a:extLst>
          </p:cNvPr>
          <p:cNvGrpSpPr/>
          <p:nvPr/>
        </p:nvGrpSpPr>
        <p:grpSpPr>
          <a:xfrm>
            <a:off x="10345888" y="0"/>
            <a:ext cx="1846112" cy="6858000"/>
            <a:chOff x="10345888" y="0"/>
            <a:chExt cx="1846112" cy="6858000"/>
          </a:xfrm>
        </p:grpSpPr>
        <p:sp>
          <p:nvSpPr>
            <p:cNvPr id="6" name="Rectangle 5">
              <a:extLst>
                <a:ext uri="{FF2B5EF4-FFF2-40B4-BE49-F238E27FC236}">
                  <a16:creationId xmlns:a16="http://schemas.microsoft.com/office/drawing/2014/main" id="{419726A8-3D1A-40A8-8CD1-5056DE11D768}"/>
                </a:ext>
              </a:extLst>
            </p:cNvPr>
            <p:cNvSpPr/>
            <p:nvPr/>
          </p:nvSpPr>
          <p:spPr>
            <a:xfrm>
              <a:off x="11764652" y="0"/>
              <a:ext cx="42410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Isosceles Triangle 6">
              <a:extLst>
                <a:ext uri="{FF2B5EF4-FFF2-40B4-BE49-F238E27FC236}">
                  <a16:creationId xmlns:a16="http://schemas.microsoft.com/office/drawing/2014/main" id="{54E619CE-ECED-4338-AECE-5C7EF197B725}"/>
                </a:ext>
              </a:extLst>
            </p:cNvPr>
            <p:cNvSpPr/>
            <p:nvPr/>
          </p:nvSpPr>
          <p:spPr>
            <a:xfrm flipH="1">
              <a:off x="10345888" y="2188855"/>
              <a:ext cx="1846112" cy="4669145"/>
            </a:xfrm>
            <a:prstGeom prst="triangle">
              <a:avLst>
                <a:gd name="adj" fmla="val 0"/>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Isosceles Triangle 7">
              <a:extLst>
                <a:ext uri="{FF2B5EF4-FFF2-40B4-BE49-F238E27FC236}">
                  <a16:creationId xmlns:a16="http://schemas.microsoft.com/office/drawing/2014/main" id="{85A1D13A-CDD6-49AE-8E32-C77C2EA792CD}"/>
                </a:ext>
              </a:extLst>
            </p:cNvPr>
            <p:cNvSpPr/>
            <p:nvPr/>
          </p:nvSpPr>
          <p:spPr>
            <a:xfrm flipH="1">
              <a:off x="11038684" y="2846895"/>
              <a:ext cx="1150070" cy="4011105"/>
            </a:xfrm>
            <a:prstGeom prst="triangle">
              <a:avLst>
                <a:gd name="adj" fmla="val 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 name="Rectangle 9">
            <a:extLst>
              <a:ext uri="{FF2B5EF4-FFF2-40B4-BE49-F238E27FC236}">
                <a16:creationId xmlns:a16="http://schemas.microsoft.com/office/drawing/2014/main" id="{9B382ABC-566D-4E2E-B60A-4C35F4BE8C74}"/>
              </a:ext>
            </a:extLst>
          </p:cNvPr>
          <p:cNvSpPr/>
          <p:nvPr/>
        </p:nvSpPr>
        <p:spPr>
          <a:xfrm>
            <a:off x="466337" y="986117"/>
            <a:ext cx="10931976" cy="4264182"/>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3" name="Picture 2">
            <a:extLst>
              <a:ext uri="{FF2B5EF4-FFF2-40B4-BE49-F238E27FC236}">
                <a16:creationId xmlns:a16="http://schemas.microsoft.com/office/drawing/2014/main" id="{281D232A-C52C-4046-AE8E-38A8E1CEE45A}"/>
              </a:ext>
            </a:extLst>
          </p:cNvPr>
          <p:cNvPicPr>
            <a:picLocks noChangeAspect="1"/>
          </p:cNvPicPr>
          <p:nvPr/>
        </p:nvPicPr>
        <p:blipFill>
          <a:blip r:embed="rId3"/>
          <a:stretch>
            <a:fillRect/>
          </a:stretch>
        </p:blipFill>
        <p:spPr>
          <a:xfrm>
            <a:off x="526887" y="1076141"/>
            <a:ext cx="10810875" cy="4124325"/>
          </a:xfrm>
          <a:prstGeom prst="rect">
            <a:avLst/>
          </a:prstGeom>
        </p:spPr>
      </p:pic>
    </p:spTree>
    <p:extLst>
      <p:ext uri="{BB962C8B-B14F-4D97-AF65-F5344CB8AC3E}">
        <p14:creationId xmlns:p14="http://schemas.microsoft.com/office/powerpoint/2010/main" val="135219671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6337" y="87018"/>
            <a:ext cx="8130816" cy="765749"/>
          </a:xfrm>
        </p:spPr>
        <p:txBody>
          <a:bodyPr>
            <a:normAutofit/>
          </a:bodyPr>
          <a:lstStyle/>
          <a:p>
            <a:r>
              <a:rPr lang="en-US" dirty="0">
                <a:latin typeface="Arial" panose="020B0604020202020204" pitchFamily="34" charset="0"/>
                <a:cs typeface="Arial" panose="020B0604020202020204" pitchFamily="34" charset="0"/>
              </a:rPr>
              <a:t>Financial Review – Operations</a:t>
            </a:r>
          </a:p>
        </p:txBody>
      </p:sp>
      <p:grpSp>
        <p:nvGrpSpPr>
          <p:cNvPr id="4" name="Group 3">
            <a:extLst>
              <a:ext uri="{FF2B5EF4-FFF2-40B4-BE49-F238E27FC236}">
                <a16:creationId xmlns:a16="http://schemas.microsoft.com/office/drawing/2014/main" id="{A6B9D679-10E7-494E-9523-F6BD4299168C}"/>
              </a:ext>
            </a:extLst>
          </p:cNvPr>
          <p:cNvGrpSpPr/>
          <p:nvPr/>
        </p:nvGrpSpPr>
        <p:grpSpPr>
          <a:xfrm>
            <a:off x="10345888" y="0"/>
            <a:ext cx="1846112" cy="6858000"/>
            <a:chOff x="10345888" y="0"/>
            <a:chExt cx="1846112" cy="6858000"/>
          </a:xfrm>
        </p:grpSpPr>
        <p:sp>
          <p:nvSpPr>
            <p:cNvPr id="5" name="Rectangle 4">
              <a:extLst>
                <a:ext uri="{FF2B5EF4-FFF2-40B4-BE49-F238E27FC236}">
                  <a16:creationId xmlns:a16="http://schemas.microsoft.com/office/drawing/2014/main" id="{D10CBA1F-B849-4FF5-BF26-6E895FFEF960}"/>
                </a:ext>
              </a:extLst>
            </p:cNvPr>
            <p:cNvSpPr/>
            <p:nvPr/>
          </p:nvSpPr>
          <p:spPr>
            <a:xfrm>
              <a:off x="11764652" y="0"/>
              <a:ext cx="42410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Isosceles Triangle 5">
              <a:extLst>
                <a:ext uri="{FF2B5EF4-FFF2-40B4-BE49-F238E27FC236}">
                  <a16:creationId xmlns:a16="http://schemas.microsoft.com/office/drawing/2014/main" id="{4B748728-8C7D-405F-AB3C-213E75A5F69A}"/>
                </a:ext>
              </a:extLst>
            </p:cNvPr>
            <p:cNvSpPr/>
            <p:nvPr/>
          </p:nvSpPr>
          <p:spPr>
            <a:xfrm flipH="1">
              <a:off x="10345888" y="2188855"/>
              <a:ext cx="1846112" cy="4669145"/>
            </a:xfrm>
            <a:prstGeom prst="triangle">
              <a:avLst>
                <a:gd name="adj" fmla="val 0"/>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Isosceles Triangle 6">
              <a:extLst>
                <a:ext uri="{FF2B5EF4-FFF2-40B4-BE49-F238E27FC236}">
                  <a16:creationId xmlns:a16="http://schemas.microsoft.com/office/drawing/2014/main" id="{3C94C9AE-3D91-46FC-AF07-9D24D1F1A0CB}"/>
                </a:ext>
              </a:extLst>
            </p:cNvPr>
            <p:cNvSpPr/>
            <p:nvPr/>
          </p:nvSpPr>
          <p:spPr>
            <a:xfrm flipH="1">
              <a:off x="11038684" y="2846895"/>
              <a:ext cx="1150070" cy="4011105"/>
            </a:xfrm>
            <a:prstGeom prst="triangle">
              <a:avLst>
                <a:gd name="adj" fmla="val 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9" name="Rectangle 8">
            <a:extLst>
              <a:ext uri="{FF2B5EF4-FFF2-40B4-BE49-F238E27FC236}">
                <a16:creationId xmlns:a16="http://schemas.microsoft.com/office/drawing/2014/main" id="{09EA17F1-79A7-481E-8598-1D05DAB6A0D4}"/>
              </a:ext>
            </a:extLst>
          </p:cNvPr>
          <p:cNvSpPr/>
          <p:nvPr/>
        </p:nvSpPr>
        <p:spPr>
          <a:xfrm>
            <a:off x="466337" y="800099"/>
            <a:ext cx="10931976" cy="6010275"/>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a:extLst>
              <a:ext uri="{FF2B5EF4-FFF2-40B4-BE49-F238E27FC236}">
                <a16:creationId xmlns:a16="http://schemas.microsoft.com/office/drawing/2014/main" id="{0077F3C7-CE8D-4980-808A-E0AE900978F1}"/>
              </a:ext>
            </a:extLst>
          </p:cNvPr>
          <p:cNvPicPr>
            <a:picLocks noChangeAspect="1"/>
          </p:cNvPicPr>
          <p:nvPr/>
        </p:nvPicPr>
        <p:blipFill>
          <a:blip r:embed="rId3"/>
          <a:stretch>
            <a:fillRect/>
          </a:stretch>
        </p:blipFill>
        <p:spPr>
          <a:xfrm>
            <a:off x="526887" y="847725"/>
            <a:ext cx="10810875" cy="5905500"/>
          </a:xfrm>
          <a:prstGeom prst="rect">
            <a:avLst/>
          </a:prstGeom>
        </p:spPr>
      </p:pic>
    </p:spTree>
    <p:extLst>
      <p:ext uri="{BB962C8B-B14F-4D97-AF65-F5344CB8AC3E}">
        <p14:creationId xmlns:p14="http://schemas.microsoft.com/office/powerpoint/2010/main" val="240196408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6337" y="226097"/>
            <a:ext cx="9914208" cy="765749"/>
          </a:xfrm>
        </p:spPr>
        <p:txBody>
          <a:bodyPr>
            <a:normAutofit/>
          </a:bodyPr>
          <a:lstStyle/>
          <a:p>
            <a:r>
              <a:rPr lang="en-US" dirty="0">
                <a:latin typeface="Arial" panose="020B0604020202020204" pitchFamily="34" charset="0"/>
                <a:cs typeface="Arial" panose="020B0604020202020204" pitchFamily="34" charset="0"/>
              </a:rPr>
              <a:t>Complete Ranch - Financial Review </a:t>
            </a:r>
          </a:p>
        </p:txBody>
      </p:sp>
      <p:sp>
        <p:nvSpPr>
          <p:cNvPr id="6" name="TextBox 5"/>
          <p:cNvSpPr txBox="1"/>
          <p:nvPr/>
        </p:nvSpPr>
        <p:spPr>
          <a:xfrm>
            <a:off x="466337" y="5967430"/>
            <a:ext cx="8056674" cy="338554"/>
          </a:xfrm>
          <a:prstGeom prst="rect">
            <a:avLst/>
          </a:prstGeom>
          <a:noFill/>
        </p:spPr>
        <p:txBody>
          <a:bodyPr wrap="square" rtlCol="0">
            <a:spAutoFit/>
          </a:bodyPr>
          <a:lstStyle/>
          <a:p>
            <a:r>
              <a:rPr lang="en-US" sz="1600" dirty="0">
                <a:latin typeface="Arial" panose="020B0604020202020204" pitchFamily="34" charset="0"/>
                <a:cs typeface="Arial" panose="020B0604020202020204" pitchFamily="34" charset="0"/>
              </a:rPr>
              <a:t>*Total Capital Improvements since 2002 - $682,714</a:t>
            </a:r>
          </a:p>
        </p:txBody>
      </p:sp>
      <p:grpSp>
        <p:nvGrpSpPr>
          <p:cNvPr id="15" name="Group 14">
            <a:extLst>
              <a:ext uri="{FF2B5EF4-FFF2-40B4-BE49-F238E27FC236}">
                <a16:creationId xmlns:a16="http://schemas.microsoft.com/office/drawing/2014/main" id="{F11CDAC8-9A6F-4038-ADE9-824E58895286}"/>
              </a:ext>
            </a:extLst>
          </p:cNvPr>
          <p:cNvGrpSpPr/>
          <p:nvPr/>
        </p:nvGrpSpPr>
        <p:grpSpPr>
          <a:xfrm>
            <a:off x="10345888" y="0"/>
            <a:ext cx="1846112" cy="6858000"/>
            <a:chOff x="10345888" y="0"/>
            <a:chExt cx="1846112" cy="6858000"/>
          </a:xfrm>
        </p:grpSpPr>
        <p:sp>
          <p:nvSpPr>
            <p:cNvPr id="16" name="Rectangle 15">
              <a:extLst>
                <a:ext uri="{FF2B5EF4-FFF2-40B4-BE49-F238E27FC236}">
                  <a16:creationId xmlns:a16="http://schemas.microsoft.com/office/drawing/2014/main" id="{E9F8ECD9-D5DD-4929-B6AD-3C80B38335DC}"/>
                </a:ext>
              </a:extLst>
            </p:cNvPr>
            <p:cNvSpPr/>
            <p:nvPr/>
          </p:nvSpPr>
          <p:spPr>
            <a:xfrm>
              <a:off x="11764652" y="0"/>
              <a:ext cx="42410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Isosceles Triangle 16">
              <a:extLst>
                <a:ext uri="{FF2B5EF4-FFF2-40B4-BE49-F238E27FC236}">
                  <a16:creationId xmlns:a16="http://schemas.microsoft.com/office/drawing/2014/main" id="{5866CDDB-319A-458A-8783-3A2397A0AA24}"/>
                </a:ext>
              </a:extLst>
            </p:cNvPr>
            <p:cNvSpPr/>
            <p:nvPr/>
          </p:nvSpPr>
          <p:spPr>
            <a:xfrm flipH="1">
              <a:off x="10345888" y="2188855"/>
              <a:ext cx="1846112" cy="4669145"/>
            </a:xfrm>
            <a:prstGeom prst="triangle">
              <a:avLst>
                <a:gd name="adj" fmla="val 0"/>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Isosceles Triangle 17">
              <a:extLst>
                <a:ext uri="{FF2B5EF4-FFF2-40B4-BE49-F238E27FC236}">
                  <a16:creationId xmlns:a16="http://schemas.microsoft.com/office/drawing/2014/main" id="{55B2F6A2-EFD9-449C-9494-5B8EEFD98672}"/>
                </a:ext>
              </a:extLst>
            </p:cNvPr>
            <p:cNvSpPr/>
            <p:nvPr/>
          </p:nvSpPr>
          <p:spPr>
            <a:xfrm flipH="1">
              <a:off x="11038684" y="2846895"/>
              <a:ext cx="1150070" cy="4011105"/>
            </a:xfrm>
            <a:prstGeom prst="triangle">
              <a:avLst>
                <a:gd name="adj" fmla="val 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3" name="Rectangle 12">
            <a:extLst>
              <a:ext uri="{FF2B5EF4-FFF2-40B4-BE49-F238E27FC236}">
                <a16:creationId xmlns:a16="http://schemas.microsoft.com/office/drawing/2014/main" id="{4BD9DF05-4C35-4F6B-A888-DEDF3E905AB4}"/>
              </a:ext>
            </a:extLst>
          </p:cNvPr>
          <p:cNvSpPr/>
          <p:nvPr/>
        </p:nvSpPr>
        <p:spPr>
          <a:xfrm>
            <a:off x="466337" y="991846"/>
            <a:ext cx="10569101" cy="4762123"/>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 name="Picture 3">
            <a:extLst>
              <a:ext uri="{FF2B5EF4-FFF2-40B4-BE49-F238E27FC236}">
                <a16:creationId xmlns:a16="http://schemas.microsoft.com/office/drawing/2014/main" id="{B7978FDA-670A-436C-BB62-79FB97A314EA}"/>
              </a:ext>
            </a:extLst>
          </p:cNvPr>
          <p:cNvPicPr>
            <a:picLocks noChangeAspect="1"/>
          </p:cNvPicPr>
          <p:nvPr/>
        </p:nvPicPr>
        <p:blipFill>
          <a:blip r:embed="rId3"/>
          <a:stretch>
            <a:fillRect/>
          </a:stretch>
        </p:blipFill>
        <p:spPr>
          <a:xfrm>
            <a:off x="720275" y="1172632"/>
            <a:ext cx="10048875" cy="4400550"/>
          </a:xfrm>
          <a:prstGeom prst="rect">
            <a:avLst/>
          </a:prstGeom>
        </p:spPr>
      </p:pic>
    </p:spTree>
    <p:extLst>
      <p:ext uri="{BB962C8B-B14F-4D97-AF65-F5344CB8AC3E}">
        <p14:creationId xmlns:p14="http://schemas.microsoft.com/office/powerpoint/2010/main" val="396822296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lum bright="70000" contrast="-70000"/>
            <a:extLst>
              <a:ext uri="{28A0092B-C50C-407E-A947-70E740481C1C}">
                <a14:useLocalDpi xmlns:a14="http://schemas.microsoft.com/office/drawing/2010/main"/>
              </a:ext>
            </a:extLst>
          </a:blip>
          <a:stretch>
            <a:fillRect/>
          </a:stretch>
        </p:blipFill>
        <p:spPr>
          <a:xfrm>
            <a:off x="3440784" y="16886"/>
            <a:ext cx="8751216" cy="7067080"/>
          </a:xfrm>
          <a:prstGeom prst="rect">
            <a:avLst/>
          </a:prstGeom>
          <a:effectLst>
            <a:softEdge rad="635000"/>
          </a:effectLst>
        </p:spPr>
      </p:pic>
      <p:grpSp>
        <p:nvGrpSpPr>
          <p:cNvPr id="6" name="Group 5">
            <a:extLst>
              <a:ext uri="{FF2B5EF4-FFF2-40B4-BE49-F238E27FC236}">
                <a16:creationId xmlns:a16="http://schemas.microsoft.com/office/drawing/2014/main" id="{035AA687-3654-4609-A0F9-EC9755952589}"/>
              </a:ext>
            </a:extLst>
          </p:cNvPr>
          <p:cNvGrpSpPr/>
          <p:nvPr/>
        </p:nvGrpSpPr>
        <p:grpSpPr>
          <a:xfrm>
            <a:off x="0" y="-9724"/>
            <a:ext cx="636320" cy="6867724"/>
            <a:chOff x="0" y="-9724"/>
            <a:chExt cx="636320" cy="6858000"/>
          </a:xfrm>
        </p:grpSpPr>
        <p:sp>
          <p:nvSpPr>
            <p:cNvPr id="7" name="Rectangle 6">
              <a:extLst>
                <a:ext uri="{FF2B5EF4-FFF2-40B4-BE49-F238E27FC236}">
                  <a16:creationId xmlns:a16="http://schemas.microsoft.com/office/drawing/2014/main" id="{2895970E-7A1F-4D03-A73B-F27782B8B32C}"/>
                </a:ext>
              </a:extLst>
            </p:cNvPr>
            <p:cNvSpPr/>
            <p:nvPr/>
          </p:nvSpPr>
          <p:spPr>
            <a:xfrm>
              <a:off x="0" y="-9724"/>
              <a:ext cx="424102" cy="6858000"/>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Isosceles Triangle 7">
              <a:extLst>
                <a:ext uri="{FF2B5EF4-FFF2-40B4-BE49-F238E27FC236}">
                  <a16:creationId xmlns:a16="http://schemas.microsoft.com/office/drawing/2014/main" id="{55E2D1EC-9251-40A2-B416-EF3D49A11F3D}"/>
                </a:ext>
              </a:extLst>
            </p:cNvPr>
            <p:cNvSpPr/>
            <p:nvPr/>
          </p:nvSpPr>
          <p:spPr>
            <a:xfrm flipV="1">
              <a:off x="756" y="-4"/>
              <a:ext cx="635564" cy="4011105"/>
            </a:xfrm>
            <a:prstGeom prst="triangle">
              <a:avLst>
                <a:gd name="adj" fmla="val 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 name="Group 8">
            <a:extLst>
              <a:ext uri="{FF2B5EF4-FFF2-40B4-BE49-F238E27FC236}">
                <a16:creationId xmlns:a16="http://schemas.microsoft.com/office/drawing/2014/main" id="{5C9FB84E-8CED-415A-BDA4-F78AE714CB9B}"/>
              </a:ext>
            </a:extLst>
          </p:cNvPr>
          <p:cNvGrpSpPr/>
          <p:nvPr/>
        </p:nvGrpSpPr>
        <p:grpSpPr>
          <a:xfrm>
            <a:off x="10345888" y="0"/>
            <a:ext cx="1846112" cy="6858000"/>
            <a:chOff x="10345888" y="0"/>
            <a:chExt cx="1846112" cy="6858000"/>
          </a:xfrm>
        </p:grpSpPr>
        <p:sp>
          <p:nvSpPr>
            <p:cNvPr id="10" name="Rectangle 9">
              <a:extLst>
                <a:ext uri="{FF2B5EF4-FFF2-40B4-BE49-F238E27FC236}">
                  <a16:creationId xmlns:a16="http://schemas.microsoft.com/office/drawing/2014/main" id="{18DA7618-976D-4AAD-8D1F-47203032D91A}"/>
                </a:ext>
              </a:extLst>
            </p:cNvPr>
            <p:cNvSpPr/>
            <p:nvPr/>
          </p:nvSpPr>
          <p:spPr>
            <a:xfrm>
              <a:off x="11764652" y="0"/>
              <a:ext cx="42410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Isosceles Triangle 10">
              <a:extLst>
                <a:ext uri="{FF2B5EF4-FFF2-40B4-BE49-F238E27FC236}">
                  <a16:creationId xmlns:a16="http://schemas.microsoft.com/office/drawing/2014/main" id="{6EF40A51-46D8-44D1-BF9B-E55BE0B49F64}"/>
                </a:ext>
              </a:extLst>
            </p:cNvPr>
            <p:cNvSpPr/>
            <p:nvPr/>
          </p:nvSpPr>
          <p:spPr>
            <a:xfrm flipH="1">
              <a:off x="10345888" y="2188855"/>
              <a:ext cx="1846112" cy="4669145"/>
            </a:xfrm>
            <a:prstGeom prst="triangle">
              <a:avLst>
                <a:gd name="adj" fmla="val 0"/>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Isosceles Triangle 11">
              <a:extLst>
                <a:ext uri="{FF2B5EF4-FFF2-40B4-BE49-F238E27FC236}">
                  <a16:creationId xmlns:a16="http://schemas.microsoft.com/office/drawing/2014/main" id="{88578FD7-81FB-47FF-AA01-1FFF34C68AC8}"/>
                </a:ext>
              </a:extLst>
            </p:cNvPr>
            <p:cNvSpPr/>
            <p:nvPr/>
          </p:nvSpPr>
          <p:spPr>
            <a:xfrm flipH="1">
              <a:off x="11038684" y="2846895"/>
              <a:ext cx="1150070" cy="4011105"/>
            </a:xfrm>
            <a:prstGeom prst="triangle">
              <a:avLst>
                <a:gd name="adj" fmla="val 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Title 1"/>
          <p:cNvSpPr>
            <a:spLocks noGrp="1"/>
          </p:cNvSpPr>
          <p:nvPr>
            <p:ph type="title"/>
          </p:nvPr>
        </p:nvSpPr>
        <p:spPr>
          <a:xfrm>
            <a:off x="745812" y="99566"/>
            <a:ext cx="5673842" cy="925519"/>
          </a:xfrm>
        </p:spPr>
        <p:txBody>
          <a:bodyPr>
            <a:normAutofit/>
          </a:bodyPr>
          <a:lstStyle/>
          <a:p>
            <a:r>
              <a:rPr lang="en-US" sz="4000" u="sng" dirty="0">
                <a:latin typeface="Arial" panose="020B0604020202020204" pitchFamily="34" charset="0"/>
                <a:cs typeface="Arial" panose="020B0604020202020204" pitchFamily="34" charset="0"/>
              </a:rPr>
              <a:t>Facilities Challenges</a:t>
            </a:r>
          </a:p>
        </p:txBody>
      </p:sp>
      <p:sp>
        <p:nvSpPr>
          <p:cNvPr id="3" name="Content Placeholder 2"/>
          <p:cNvSpPr>
            <a:spLocks noGrp="1"/>
          </p:cNvSpPr>
          <p:nvPr>
            <p:ph idx="1"/>
          </p:nvPr>
        </p:nvSpPr>
        <p:spPr>
          <a:xfrm>
            <a:off x="837973" y="900108"/>
            <a:ext cx="9713628" cy="5720503"/>
          </a:xfrm>
        </p:spPr>
        <p:txBody>
          <a:bodyPr>
            <a:noAutofit/>
          </a:bodyPr>
          <a:lstStyle/>
          <a:p>
            <a:pPr marL="0" indent="0">
              <a:buNone/>
            </a:pPr>
            <a:r>
              <a:rPr lang="en-US" sz="2800" b="1" dirty="0">
                <a:latin typeface="Arial" panose="020B0604020202020204" pitchFamily="34" charset="0"/>
                <a:cs typeface="Arial" panose="020B0604020202020204" pitchFamily="34" charset="0"/>
              </a:rPr>
              <a:t>Deferred Maintenance:</a:t>
            </a:r>
            <a:endParaRPr lang="en-US" sz="2800" dirty="0">
              <a:latin typeface="Arial" panose="020B0604020202020204" pitchFamily="34" charset="0"/>
              <a:cs typeface="Arial" panose="020B0604020202020204" pitchFamily="34" charset="0"/>
            </a:endParaRPr>
          </a:p>
          <a:p>
            <a:pPr lvl="0">
              <a:spcBef>
                <a:spcPts val="600"/>
              </a:spcBef>
              <a:buFont typeface="Wingdings" panose="05000000000000000000" pitchFamily="2" charset="2"/>
              <a:buChar char="ü"/>
            </a:pPr>
            <a:r>
              <a:rPr lang="en-US" sz="2400" dirty="0">
                <a:latin typeface="Arial" panose="020B0604020202020204" pitchFamily="34" charset="0"/>
                <a:cs typeface="Arial" panose="020B0604020202020204" pitchFamily="34" charset="0"/>
              </a:rPr>
              <a:t>Tractor replacement ($41,000)</a:t>
            </a:r>
          </a:p>
          <a:p>
            <a:pPr>
              <a:spcBef>
                <a:spcPts val="600"/>
              </a:spcBef>
              <a:buFont typeface="Wingdings" panose="05000000000000000000" pitchFamily="2" charset="2"/>
              <a:buChar char="ü"/>
            </a:pPr>
            <a:r>
              <a:rPr lang="en-US" sz="2400" dirty="0">
                <a:latin typeface="Arial" panose="020B0604020202020204" pitchFamily="34" charset="0"/>
                <a:cs typeface="Arial" panose="020B0604020202020204" pitchFamily="34" charset="0"/>
              </a:rPr>
              <a:t>Fence replacement and maintenance ($20,000) </a:t>
            </a:r>
          </a:p>
          <a:p>
            <a:pPr lvl="0">
              <a:spcBef>
                <a:spcPts val="600"/>
              </a:spcBef>
              <a:buFont typeface="Wingdings" panose="05000000000000000000" pitchFamily="2" charset="2"/>
              <a:buChar char="ü"/>
            </a:pPr>
            <a:r>
              <a:rPr lang="en-US" sz="2400" dirty="0">
                <a:latin typeface="Arial" panose="020B0604020202020204" pitchFamily="34" charset="0"/>
                <a:cs typeface="Arial" panose="020B0604020202020204" pitchFamily="34" charset="0"/>
              </a:rPr>
              <a:t>Stallion Barn roof replacement ($150,000)</a:t>
            </a:r>
          </a:p>
          <a:p>
            <a:pPr lvl="0">
              <a:spcBef>
                <a:spcPts val="600"/>
              </a:spcBef>
              <a:buFont typeface="Wingdings" panose="05000000000000000000" pitchFamily="2" charset="2"/>
              <a:buChar char="ü"/>
            </a:pPr>
            <a:r>
              <a:rPr lang="en-US" sz="2400" dirty="0">
                <a:latin typeface="Arial" panose="020B0604020202020204" pitchFamily="34" charset="0"/>
                <a:cs typeface="Arial" panose="020B0604020202020204" pitchFamily="34" charset="0"/>
              </a:rPr>
              <a:t>Ranch house repairs – plumbing &amp; water drainage issues around the house ($20,000)</a:t>
            </a:r>
          </a:p>
          <a:p>
            <a:pPr>
              <a:spcBef>
                <a:spcPts val="600"/>
              </a:spcBef>
              <a:buFont typeface="Wingdings" panose="05000000000000000000" pitchFamily="2" charset="2"/>
              <a:buChar char="ü"/>
            </a:pPr>
            <a:r>
              <a:rPr lang="en-US" sz="2400" dirty="0">
                <a:latin typeface="Arial" panose="020B0604020202020204" pitchFamily="34" charset="0"/>
                <a:cs typeface="Arial" panose="020B0604020202020204" pitchFamily="34" charset="0"/>
              </a:rPr>
              <a:t>Road repairs ($95,000)</a:t>
            </a:r>
          </a:p>
          <a:p>
            <a:pPr lvl="0">
              <a:spcBef>
                <a:spcPts val="600"/>
              </a:spcBef>
            </a:pPr>
            <a:r>
              <a:rPr lang="en-US" sz="2400" dirty="0">
                <a:latin typeface="Arial" panose="020B0604020202020204" pitchFamily="34" charset="0"/>
                <a:cs typeface="Arial" panose="020B0604020202020204" pitchFamily="34" charset="0"/>
              </a:rPr>
              <a:t>Front gate and controls – update ($75,000)</a:t>
            </a:r>
          </a:p>
          <a:p>
            <a:pPr lvl="0">
              <a:spcBef>
                <a:spcPts val="600"/>
              </a:spcBef>
            </a:pPr>
            <a:r>
              <a:rPr lang="en-US" sz="2400" dirty="0">
                <a:latin typeface="Arial" panose="020B0604020202020204" pitchFamily="34" charset="0"/>
                <a:cs typeface="Arial" panose="020B0604020202020204" pitchFamily="34" charset="0"/>
              </a:rPr>
              <a:t>Stallion Barn - upstairs renovation ($250,000)</a:t>
            </a:r>
          </a:p>
          <a:p>
            <a:pPr lvl="0">
              <a:spcBef>
                <a:spcPts val="600"/>
              </a:spcBef>
            </a:pPr>
            <a:r>
              <a:rPr lang="en-US" sz="2400" dirty="0">
                <a:latin typeface="Arial" panose="020B0604020202020204" pitchFamily="34" charset="0"/>
                <a:cs typeface="Arial" panose="020B0604020202020204" pitchFamily="34" charset="0"/>
              </a:rPr>
              <a:t>Stallion Barn - ADA compliance ($100,000)</a:t>
            </a:r>
          </a:p>
          <a:p>
            <a:pPr lvl="0">
              <a:spcBef>
                <a:spcPts val="600"/>
              </a:spcBef>
            </a:pPr>
            <a:r>
              <a:rPr lang="en-US" sz="2400" dirty="0">
                <a:latin typeface="Arial" panose="020B0604020202020204" pitchFamily="34" charset="0"/>
                <a:cs typeface="Arial" panose="020B0604020202020204" pitchFamily="34" charset="0"/>
              </a:rPr>
              <a:t>Arena office - ADA compliant ($150,000)</a:t>
            </a:r>
          </a:p>
          <a:p>
            <a:pPr marL="0" indent="0">
              <a:spcBef>
                <a:spcPts val="600"/>
              </a:spcBef>
              <a:buNone/>
            </a:pPr>
            <a:endParaRPr lang="en-US" sz="2400" dirty="0">
              <a:latin typeface="Arial" panose="020B0604020202020204" pitchFamily="34" charset="0"/>
              <a:cs typeface="Arial" panose="020B0604020202020204" pitchFamily="34" charset="0"/>
            </a:endParaRPr>
          </a:p>
          <a:p>
            <a:pPr marL="0" indent="0">
              <a:spcBef>
                <a:spcPts val="600"/>
              </a:spcBef>
              <a:buNone/>
            </a:pPr>
            <a:r>
              <a:rPr lang="en-US" sz="2400" dirty="0">
                <a:latin typeface="Arial" panose="020B0604020202020204" pitchFamily="34" charset="0"/>
                <a:cs typeface="Arial" panose="020B0604020202020204" pitchFamily="34" charset="0"/>
              </a:rPr>
              <a:t>*Items marked with “    ” are the most critical.</a:t>
            </a:r>
          </a:p>
        </p:txBody>
      </p:sp>
      <p:pic>
        <p:nvPicPr>
          <p:cNvPr id="5" name="Picture 4">
            <a:extLst>
              <a:ext uri="{FF2B5EF4-FFF2-40B4-BE49-F238E27FC236}">
                <a16:creationId xmlns:a16="http://schemas.microsoft.com/office/drawing/2014/main" id="{B688A222-D060-44F3-B8C3-6ADDFAF5396A}"/>
              </a:ext>
            </a:extLst>
          </p:cNvPr>
          <p:cNvPicPr>
            <a:picLocks noChangeAspect="1"/>
          </p:cNvPicPr>
          <p:nvPr/>
        </p:nvPicPr>
        <p:blipFill>
          <a:blip r:embed="rId3">
            <a:clrChange>
              <a:clrFrom>
                <a:srgbClr val="FFFFFF"/>
              </a:clrFrom>
              <a:clrTo>
                <a:srgbClr val="FFFFFF">
                  <a:alpha val="0"/>
                </a:srgbClr>
              </a:clrTo>
            </a:clrChange>
          </a:blip>
          <a:stretch>
            <a:fillRect/>
          </a:stretch>
        </p:blipFill>
        <p:spPr>
          <a:xfrm>
            <a:off x="3694538" y="5800729"/>
            <a:ext cx="323850" cy="314325"/>
          </a:xfrm>
          <a:prstGeom prst="rect">
            <a:avLst/>
          </a:prstGeom>
        </p:spPr>
      </p:pic>
    </p:spTree>
    <p:extLst>
      <p:ext uri="{BB962C8B-B14F-4D97-AF65-F5344CB8AC3E}">
        <p14:creationId xmlns:p14="http://schemas.microsoft.com/office/powerpoint/2010/main" val="182281814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cstate="email">
            <a:lum bright="70000" contrast="-70000"/>
            <a:extLst>
              <a:ext uri="{28A0092B-C50C-407E-A947-70E740481C1C}">
                <a14:useLocalDpi xmlns:a14="http://schemas.microsoft.com/office/drawing/2010/main"/>
              </a:ext>
            </a:extLst>
          </a:blip>
          <a:stretch>
            <a:fillRect/>
          </a:stretch>
        </p:blipFill>
        <p:spPr>
          <a:xfrm>
            <a:off x="4184177" y="99566"/>
            <a:ext cx="7084767" cy="6800001"/>
          </a:xfrm>
          <a:prstGeom prst="rect">
            <a:avLst/>
          </a:prstGeom>
          <a:effectLst>
            <a:softEdge rad="635000"/>
          </a:effectLst>
        </p:spPr>
      </p:pic>
      <p:grpSp>
        <p:nvGrpSpPr>
          <p:cNvPr id="7" name="Group 6">
            <a:extLst>
              <a:ext uri="{FF2B5EF4-FFF2-40B4-BE49-F238E27FC236}">
                <a16:creationId xmlns:a16="http://schemas.microsoft.com/office/drawing/2014/main" id="{98909C4B-ACD3-48B6-9C79-B6B54C283301}"/>
              </a:ext>
            </a:extLst>
          </p:cNvPr>
          <p:cNvGrpSpPr/>
          <p:nvPr/>
        </p:nvGrpSpPr>
        <p:grpSpPr>
          <a:xfrm>
            <a:off x="0" y="-9724"/>
            <a:ext cx="636320" cy="6867724"/>
            <a:chOff x="0" y="-9724"/>
            <a:chExt cx="636320" cy="6858000"/>
          </a:xfrm>
        </p:grpSpPr>
        <p:sp>
          <p:nvSpPr>
            <p:cNvPr id="8" name="Rectangle 7">
              <a:extLst>
                <a:ext uri="{FF2B5EF4-FFF2-40B4-BE49-F238E27FC236}">
                  <a16:creationId xmlns:a16="http://schemas.microsoft.com/office/drawing/2014/main" id="{FB1DCE96-199B-40EE-A2B6-E5D0AE54FF30}"/>
                </a:ext>
              </a:extLst>
            </p:cNvPr>
            <p:cNvSpPr/>
            <p:nvPr/>
          </p:nvSpPr>
          <p:spPr>
            <a:xfrm>
              <a:off x="0" y="-9724"/>
              <a:ext cx="424102" cy="6858000"/>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a:extLst>
                <a:ext uri="{FF2B5EF4-FFF2-40B4-BE49-F238E27FC236}">
                  <a16:creationId xmlns:a16="http://schemas.microsoft.com/office/drawing/2014/main" id="{316DB3A6-3CE2-45B8-A367-132AF487F0FD}"/>
                </a:ext>
              </a:extLst>
            </p:cNvPr>
            <p:cNvSpPr/>
            <p:nvPr/>
          </p:nvSpPr>
          <p:spPr>
            <a:xfrm flipV="1">
              <a:off x="756" y="-4"/>
              <a:ext cx="635564" cy="4011105"/>
            </a:xfrm>
            <a:prstGeom prst="triangle">
              <a:avLst>
                <a:gd name="adj" fmla="val 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 name="Group 9">
            <a:extLst>
              <a:ext uri="{FF2B5EF4-FFF2-40B4-BE49-F238E27FC236}">
                <a16:creationId xmlns:a16="http://schemas.microsoft.com/office/drawing/2014/main" id="{50FB470F-B5A1-493F-A937-911EC2AA8DB5}"/>
              </a:ext>
            </a:extLst>
          </p:cNvPr>
          <p:cNvGrpSpPr/>
          <p:nvPr/>
        </p:nvGrpSpPr>
        <p:grpSpPr>
          <a:xfrm>
            <a:off x="10345888" y="0"/>
            <a:ext cx="1846112" cy="6858000"/>
            <a:chOff x="10345888" y="0"/>
            <a:chExt cx="1846112" cy="6858000"/>
          </a:xfrm>
        </p:grpSpPr>
        <p:sp>
          <p:nvSpPr>
            <p:cNvPr id="11" name="Rectangle 10">
              <a:extLst>
                <a:ext uri="{FF2B5EF4-FFF2-40B4-BE49-F238E27FC236}">
                  <a16:creationId xmlns:a16="http://schemas.microsoft.com/office/drawing/2014/main" id="{D38FE4C8-8366-49EC-ACC8-D73A3319F444}"/>
                </a:ext>
              </a:extLst>
            </p:cNvPr>
            <p:cNvSpPr/>
            <p:nvPr/>
          </p:nvSpPr>
          <p:spPr>
            <a:xfrm>
              <a:off x="11764652" y="0"/>
              <a:ext cx="42410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Isosceles Triangle 11">
              <a:extLst>
                <a:ext uri="{FF2B5EF4-FFF2-40B4-BE49-F238E27FC236}">
                  <a16:creationId xmlns:a16="http://schemas.microsoft.com/office/drawing/2014/main" id="{35E08F6A-8886-4BCF-AB24-6E44AF060920}"/>
                </a:ext>
              </a:extLst>
            </p:cNvPr>
            <p:cNvSpPr/>
            <p:nvPr/>
          </p:nvSpPr>
          <p:spPr>
            <a:xfrm flipH="1">
              <a:off x="10345888" y="2188855"/>
              <a:ext cx="1846112" cy="4669145"/>
            </a:xfrm>
            <a:prstGeom prst="triangle">
              <a:avLst>
                <a:gd name="adj" fmla="val 0"/>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Isosceles Triangle 12">
              <a:extLst>
                <a:ext uri="{FF2B5EF4-FFF2-40B4-BE49-F238E27FC236}">
                  <a16:creationId xmlns:a16="http://schemas.microsoft.com/office/drawing/2014/main" id="{2FE64A9C-7064-4313-9B71-7F98C2F2259B}"/>
                </a:ext>
              </a:extLst>
            </p:cNvPr>
            <p:cNvSpPr/>
            <p:nvPr/>
          </p:nvSpPr>
          <p:spPr>
            <a:xfrm flipH="1">
              <a:off x="11038684" y="2846895"/>
              <a:ext cx="1150070" cy="4011105"/>
            </a:xfrm>
            <a:prstGeom prst="triangle">
              <a:avLst>
                <a:gd name="adj" fmla="val 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 name="Content Placeholder 2"/>
          <p:cNvSpPr>
            <a:spLocks noGrp="1"/>
          </p:cNvSpPr>
          <p:nvPr>
            <p:ph idx="1"/>
          </p:nvPr>
        </p:nvSpPr>
        <p:spPr>
          <a:xfrm>
            <a:off x="827791" y="909534"/>
            <a:ext cx="10856629" cy="5720503"/>
          </a:xfrm>
        </p:spPr>
        <p:txBody>
          <a:bodyPr>
            <a:noAutofit/>
          </a:bodyPr>
          <a:lstStyle/>
          <a:p>
            <a:pPr marL="0" indent="0">
              <a:spcBef>
                <a:spcPts val="600"/>
              </a:spcBef>
              <a:buNone/>
            </a:pPr>
            <a:r>
              <a:rPr lang="en-US" sz="2800" b="1" dirty="0">
                <a:latin typeface="Arial" panose="020B0604020202020204" pitchFamily="34" charset="0"/>
                <a:cs typeface="Arial" panose="020B0604020202020204" pitchFamily="34" charset="0"/>
              </a:rPr>
              <a:t>Other Needs: (To grow)</a:t>
            </a:r>
            <a:endParaRPr lang="en-US" sz="2800" dirty="0">
              <a:latin typeface="Arial" panose="020B0604020202020204" pitchFamily="34" charset="0"/>
              <a:cs typeface="Arial" panose="020B0604020202020204" pitchFamily="34" charset="0"/>
            </a:endParaRPr>
          </a:p>
          <a:p>
            <a:pPr lvl="0">
              <a:spcBef>
                <a:spcPts val="600"/>
              </a:spcBef>
            </a:pPr>
            <a:r>
              <a:rPr lang="en-US" sz="2800" dirty="0">
                <a:latin typeface="Arial" panose="020B0604020202020204" pitchFamily="34" charset="0"/>
                <a:cs typeface="Arial" panose="020B0604020202020204" pitchFamily="34" charset="0"/>
              </a:rPr>
              <a:t>Extend the arena ($100,000)</a:t>
            </a:r>
          </a:p>
          <a:p>
            <a:pPr lvl="0">
              <a:spcBef>
                <a:spcPts val="600"/>
              </a:spcBef>
            </a:pPr>
            <a:r>
              <a:rPr lang="en-US" dirty="0">
                <a:latin typeface="Arial" panose="020B0604020202020204" pitchFamily="34" charset="0"/>
                <a:cs typeface="Arial" panose="020B0604020202020204" pitchFamily="34" charset="0"/>
              </a:rPr>
              <a:t>Additional items in 5 year plan</a:t>
            </a:r>
            <a:endParaRPr lang="en-US" sz="2800" dirty="0">
              <a:latin typeface="Arial" panose="020B0604020202020204" pitchFamily="34" charset="0"/>
              <a:cs typeface="Arial" panose="020B0604020202020204" pitchFamily="34" charset="0"/>
            </a:endParaRPr>
          </a:p>
          <a:p>
            <a:pPr lvl="0">
              <a:spcBef>
                <a:spcPts val="600"/>
              </a:spcBef>
            </a:pPr>
            <a:endParaRPr lang="en-US" sz="2800" dirty="0">
              <a:latin typeface="Arial" panose="020B0604020202020204" pitchFamily="34" charset="0"/>
              <a:cs typeface="Arial" panose="020B0604020202020204" pitchFamily="34" charset="0"/>
            </a:endParaRPr>
          </a:p>
          <a:p>
            <a:pPr lvl="0">
              <a:spcBef>
                <a:spcPts val="600"/>
              </a:spcBef>
            </a:pPr>
            <a:r>
              <a:rPr lang="en-US" sz="2800" dirty="0">
                <a:latin typeface="Arial" panose="020B0604020202020204" pitchFamily="34" charset="0"/>
                <a:cs typeface="Arial" panose="020B0604020202020204" pitchFamily="34" charset="0"/>
              </a:rPr>
              <a:t>Potential for additional classrooms and facilities in the longer term</a:t>
            </a:r>
          </a:p>
          <a:p>
            <a:pPr lvl="1">
              <a:spcBef>
                <a:spcPts val="600"/>
              </a:spcBef>
            </a:pPr>
            <a:r>
              <a:rPr lang="en-US" sz="2800" dirty="0">
                <a:latin typeface="Arial" panose="020B0604020202020204" pitchFamily="34" charset="0"/>
                <a:cs typeface="Arial" panose="020B0604020202020204" pitchFamily="34" charset="0"/>
              </a:rPr>
              <a:t>Expansion of Vet Tech facility ($1,000,000)</a:t>
            </a:r>
          </a:p>
          <a:p>
            <a:pPr lvl="1">
              <a:spcBef>
                <a:spcPts val="600"/>
              </a:spcBef>
            </a:pPr>
            <a:r>
              <a:rPr lang="en-US" sz="2800" dirty="0">
                <a:latin typeface="Arial" panose="020B0604020202020204" pitchFamily="34" charset="0"/>
                <a:cs typeface="Arial" panose="020B0604020202020204" pitchFamily="34" charset="0"/>
              </a:rPr>
              <a:t>New Building (Stallion Barn) ($3,750,000)</a:t>
            </a:r>
          </a:p>
          <a:p>
            <a:pPr lvl="1">
              <a:spcBef>
                <a:spcPts val="600"/>
              </a:spcBef>
            </a:pPr>
            <a:r>
              <a:rPr lang="en-US" sz="2800" dirty="0">
                <a:latin typeface="Arial" panose="020B0604020202020204" pitchFamily="34" charset="0"/>
                <a:cs typeface="Arial" panose="020B0604020202020204" pitchFamily="34" charset="0"/>
              </a:rPr>
              <a:t>Sewer lift station ($5,000,000)</a:t>
            </a:r>
          </a:p>
          <a:p>
            <a:pPr>
              <a:spcBef>
                <a:spcPts val="600"/>
              </a:spcBef>
            </a:pPr>
            <a:endParaRPr lang="en-US" sz="2800" dirty="0">
              <a:latin typeface="Arial" panose="020B0604020202020204" pitchFamily="34" charset="0"/>
              <a:cs typeface="Arial" panose="020B0604020202020204" pitchFamily="34" charset="0"/>
            </a:endParaRPr>
          </a:p>
        </p:txBody>
      </p:sp>
      <p:sp>
        <p:nvSpPr>
          <p:cNvPr id="14" name="Title 1">
            <a:extLst>
              <a:ext uri="{FF2B5EF4-FFF2-40B4-BE49-F238E27FC236}">
                <a16:creationId xmlns:a16="http://schemas.microsoft.com/office/drawing/2014/main" id="{3301BDDE-699A-4459-B59E-2A7F8396495D}"/>
              </a:ext>
            </a:extLst>
          </p:cNvPr>
          <p:cNvSpPr txBox="1">
            <a:spLocks/>
          </p:cNvSpPr>
          <p:nvPr/>
        </p:nvSpPr>
        <p:spPr>
          <a:xfrm>
            <a:off x="745812" y="99566"/>
            <a:ext cx="5673842" cy="925519"/>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000" u="sng">
                <a:latin typeface="Arial" panose="020B0604020202020204" pitchFamily="34" charset="0"/>
                <a:cs typeface="Arial" panose="020B0604020202020204" pitchFamily="34" charset="0"/>
              </a:rPr>
              <a:t>Facilities Challenges</a:t>
            </a:r>
            <a:endParaRPr lang="en-US" sz="4000" u="sng"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10542536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DAF64E25-4659-4ACE-81BA-E0460A246F4F}"/>
              </a:ext>
            </a:extLst>
          </p:cNvPr>
          <p:cNvSpPr/>
          <p:nvPr/>
        </p:nvSpPr>
        <p:spPr>
          <a:xfrm>
            <a:off x="2850204" y="0"/>
            <a:ext cx="9341797" cy="6858000"/>
          </a:xfrm>
          <a:prstGeom prst="rect">
            <a:avLst/>
          </a:prstGeom>
          <a:gradFill flip="none" rotWithShape="1">
            <a:gsLst>
              <a:gs pos="0">
                <a:schemeClr val="bg1"/>
              </a:gs>
              <a:gs pos="100000">
                <a:srgbClr val="4472C4"/>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755374" y="117229"/>
            <a:ext cx="8596668" cy="897923"/>
          </a:xfrm>
        </p:spPr>
        <p:txBody>
          <a:bodyPr>
            <a:normAutofit/>
          </a:bodyPr>
          <a:lstStyle/>
          <a:p>
            <a:r>
              <a:rPr lang="en-US" sz="4000" u="sng" dirty="0">
                <a:latin typeface="Arial" panose="020B0604020202020204" pitchFamily="34" charset="0"/>
                <a:cs typeface="Arial" panose="020B0604020202020204" pitchFamily="34" charset="0"/>
              </a:rPr>
              <a:t>Potential Actions Moving Forward</a:t>
            </a:r>
          </a:p>
        </p:txBody>
      </p:sp>
      <p:pic>
        <p:nvPicPr>
          <p:cNvPr id="17" name="Picture 16">
            <a:extLst>
              <a:ext uri="{FF2B5EF4-FFF2-40B4-BE49-F238E27FC236}">
                <a16:creationId xmlns:a16="http://schemas.microsoft.com/office/drawing/2014/main" id="{D2978F79-7099-4DCB-A042-ADCCBF51F89E}"/>
              </a:ext>
            </a:extLst>
          </p:cNvPr>
          <p:cNvPicPr>
            <a:picLocks noChangeAspect="1"/>
          </p:cNvPicPr>
          <p:nvPr/>
        </p:nvPicPr>
        <p:blipFill>
          <a:blip r:embed="rId3" cstate="email">
            <a:duotone>
              <a:schemeClr val="accent1">
                <a:shade val="45000"/>
                <a:satMod val="135000"/>
              </a:schemeClr>
              <a:prstClr val="white"/>
            </a:duotone>
            <a:extLst>
              <a:ext uri="{BEBA8EAE-BF5A-486C-A8C5-ECC9F3942E4B}">
                <a14:imgProps xmlns:a14="http://schemas.microsoft.com/office/drawing/2010/main">
                  <a14:imgLayer r:embed="rId4">
                    <a14:imgEffect>
                      <a14:brightnessContrast bright="40000"/>
                    </a14:imgEffect>
                  </a14:imgLayer>
                </a14:imgProps>
              </a:ext>
              <a:ext uri="{28A0092B-C50C-407E-A947-70E740481C1C}">
                <a14:useLocalDpi xmlns:a14="http://schemas.microsoft.com/office/drawing/2010/main"/>
              </a:ext>
            </a:extLst>
          </a:blip>
          <a:stretch>
            <a:fillRect/>
          </a:stretch>
        </p:blipFill>
        <p:spPr>
          <a:xfrm>
            <a:off x="0" y="975679"/>
            <a:ext cx="8407603" cy="6199476"/>
          </a:xfrm>
          <a:prstGeom prst="rect">
            <a:avLst/>
          </a:prstGeom>
        </p:spPr>
      </p:pic>
      <p:sp>
        <p:nvSpPr>
          <p:cNvPr id="3" name="Content Placeholder 2"/>
          <p:cNvSpPr>
            <a:spLocks noGrp="1"/>
          </p:cNvSpPr>
          <p:nvPr>
            <p:ph idx="1"/>
          </p:nvPr>
        </p:nvSpPr>
        <p:spPr>
          <a:xfrm>
            <a:off x="724955" y="897400"/>
            <a:ext cx="8513991" cy="5843371"/>
          </a:xfrm>
        </p:spPr>
        <p:txBody>
          <a:bodyPr>
            <a:noAutofit/>
          </a:bodyPr>
          <a:lstStyle/>
          <a:p>
            <a:endParaRPr lang="en-US" sz="2800" dirty="0">
              <a:latin typeface="Arial" panose="020B0604020202020204" pitchFamily="34" charset="0"/>
              <a:cs typeface="Arial" panose="020B0604020202020204" pitchFamily="34" charset="0"/>
            </a:endParaRPr>
          </a:p>
          <a:p>
            <a:pPr marL="514350" indent="-514350">
              <a:buClr>
                <a:schemeClr val="accent2"/>
              </a:buClr>
              <a:buFont typeface="+mj-lt"/>
              <a:buAutoNum type="arabicPeriod"/>
            </a:pPr>
            <a:r>
              <a:rPr lang="en-US" sz="2800" dirty="0">
                <a:solidFill>
                  <a:schemeClr val="accent2"/>
                </a:solidFill>
                <a:latin typeface="Arial" panose="020B0604020202020204" pitchFamily="34" charset="0"/>
                <a:cs typeface="Arial" panose="020B0604020202020204" pitchFamily="34" charset="0"/>
              </a:rPr>
              <a:t>Retain the Ranch</a:t>
            </a:r>
          </a:p>
          <a:p>
            <a:pPr lvl="1"/>
            <a:r>
              <a:rPr lang="en-US" dirty="0">
                <a:latin typeface="Arial" panose="020B0604020202020204" pitchFamily="34" charset="0"/>
                <a:cs typeface="Arial" panose="020B0604020202020204" pitchFamily="34" charset="0"/>
              </a:rPr>
              <a:t>Act on the opportunities to expand the Ranch’s value</a:t>
            </a:r>
          </a:p>
          <a:p>
            <a:pPr lvl="2"/>
            <a:endParaRPr lang="en-US" dirty="0">
              <a:latin typeface="Arial" panose="020B0604020202020204" pitchFamily="34" charset="0"/>
              <a:cs typeface="Arial" panose="020B0604020202020204" pitchFamily="34" charset="0"/>
            </a:endParaRPr>
          </a:p>
          <a:p>
            <a:pPr lvl="1"/>
            <a:r>
              <a:rPr lang="en-US" dirty="0">
                <a:latin typeface="Arial" panose="020B0604020202020204" pitchFamily="34" charset="0"/>
                <a:cs typeface="Arial" panose="020B0604020202020204" pitchFamily="34" charset="0"/>
              </a:rPr>
              <a:t>Actions Steps:</a:t>
            </a:r>
          </a:p>
          <a:p>
            <a:pPr lvl="2"/>
            <a:r>
              <a:rPr lang="en-US" dirty="0">
                <a:latin typeface="Arial" panose="020B0604020202020204" pitchFamily="34" charset="0"/>
                <a:cs typeface="Arial" panose="020B0604020202020204" pitchFamily="34" charset="0"/>
              </a:rPr>
              <a:t>Expand awareness in the community of the Ranch’s benefits</a:t>
            </a:r>
          </a:p>
          <a:p>
            <a:pPr lvl="2"/>
            <a:r>
              <a:rPr lang="en-US" dirty="0">
                <a:latin typeface="Arial" panose="020B0604020202020204" pitchFamily="34" charset="0"/>
                <a:cs typeface="Arial" panose="020B0604020202020204" pitchFamily="34" charset="0"/>
              </a:rPr>
              <a:t>Expand classroom experience (Science and Ag) </a:t>
            </a:r>
          </a:p>
          <a:p>
            <a:pPr lvl="2"/>
            <a:r>
              <a:rPr lang="en-US" dirty="0">
                <a:latin typeface="Arial" panose="020B0604020202020204" pitchFamily="34" charset="0"/>
                <a:cs typeface="Arial" panose="020B0604020202020204" pitchFamily="34" charset="0"/>
              </a:rPr>
              <a:t>Build on and expand on our community partnerships at the Ranch to include University Center partners</a:t>
            </a:r>
          </a:p>
          <a:p>
            <a:pPr lvl="2"/>
            <a:r>
              <a:rPr lang="en-US" dirty="0">
                <a:latin typeface="Arial" panose="020B0604020202020204" pitchFamily="34" charset="0"/>
                <a:cs typeface="Arial" panose="020B0604020202020204" pitchFamily="34" charset="0"/>
              </a:rPr>
              <a:t>Increase the number of horse boarding and the associated fees</a:t>
            </a:r>
          </a:p>
          <a:p>
            <a:pPr lvl="2"/>
            <a:r>
              <a:rPr lang="en-US" dirty="0">
                <a:latin typeface="Arial" panose="020B0604020202020204" pitchFamily="34" charset="0"/>
                <a:cs typeface="Arial" panose="020B0604020202020204" pitchFamily="34" charset="0"/>
              </a:rPr>
              <a:t>Expand the Show Arena to meet Dressage Standards</a:t>
            </a:r>
          </a:p>
          <a:p>
            <a:pPr lvl="2"/>
            <a:r>
              <a:rPr lang="en-US" dirty="0">
                <a:latin typeface="Arial" panose="020B0604020202020204" pitchFamily="34" charset="0"/>
                <a:cs typeface="Arial" panose="020B0604020202020204" pitchFamily="34" charset="0"/>
              </a:rPr>
              <a:t>Add staff to support an increase in existing and new programs</a:t>
            </a:r>
          </a:p>
          <a:p>
            <a:pPr lvl="2"/>
            <a:r>
              <a:rPr lang="en-US" dirty="0">
                <a:latin typeface="Arial" panose="020B0604020202020204" pitchFamily="34" charset="0"/>
                <a:cs typeface="Arial" panose="020B0604020202020204" pitchFamily="34" charset="0"/>
              </a:rPr>
              <a:t>Refurbish and expand the Vet Tech and/or Stallion Barn facilities to accommodate additional classrooms, conferences, and boarding as needed</a:t>
            </a:r>
          </a:p>
          <a:p>
            <a:pPr lvl="2"/>
            <a:r>
              <a:rPr lang="en-US" dirty="0">
                <a:latin typeface="Arial" panose="020B0604020202020204" pitchFamily="34" charset="0"/>
                <a:cs typeface="Arial" panose="020B0604020202020204" pitchFamily="34" charset="0"/>
              </a:rPr>
              <a:t>Explore optional uses for the land – example: solar farm</a:t>
            </a:r>
          </a:p>
          <a:p>
            <a:endParaRPr lang="en-US" sz="2800" dirty="0"/>
          </a:p>
        </p:txBody>
      </p:sp>
      <p:grpSp>
        <p:nvGrpSpPr>
          <p:cNvPr id="5" name="Group 4">
            <a:extLst>
              <a:ext uri="{FF2B5EF4-FFF2-40B4-BE49-F238E27FC236}">
                <a16:creationId xmlns:a16="http://schemas.microsoft.com/office/drawing/2014/main" id="{A224734F-A123-4233-A5E7-3477F516229D}"/>
              </a:ext>
            </a:extLst>
          </p:cNvPr>
          <p:cNvGrpSpPr/>
          <p:nvPr/>
        </p:nvGrpSpPr>
        <p:grpSpPr>
          <a:xfrm>
            <a:off x="0" y="-9724"/>
            <a:ext cx="636320" cy="6867724"/>
            <a:chOff x="0" y="-9724"/>
            <a:chExt cx="636320" cy="6858000"/>
          </a:xfrm>
        </p:grpSpPr>
        <p:sp>
          <p:nvSpPr>
            <p:cNvPr id="7" name="Rectangle 6">
              <a:extLst>
                <a:ext uri="{FF2B5EF4-FFF2-40B4-BE49-F238E27FC236}">
                  <a16:creationId xmlns:a16="http://schemas.microsoft.com/office/drawing/2014/main" id="{8BD920D8-1D7A-43AB-8A9C-20B7FF5F45DB}"/>
                </a:ext>
              </a:extLst>
            </p:cNvPr>
            <p:cNvSpPr/>
            <p:nvPr/>
          </p:nvSpPr>
          <p:spPr>
            <a:xfrm>
              <a:off x="0" y="-9724"/>
              <a:ext cx="424102" cy="6858000"/>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Isosceles Triangle 7">
              <a:extLst>
                <a:ext uri="{FF2B5EF4-FFF2-40B4-BE49-F238E27FC236}">
                  <a16:creationId xmlns:a16="http://schemas.microsoft.com/office/drawing/2014/main" id="{1087F344-2347-40D9-B07E-7BB632320FCA}"/>
                </a:ext>
              </a:extLst>
            </p:cNvPr>
            <p:cNvSpPr/>
            <p:nvPr/>
          </p:nvSpPr>
          <p:spPr>
            <a:xfrm flipV="1">
              <a:off x="756" y="-4"/>
              <a:ext cx="635564" cy="4011105"/>
            </a:xfrm>
            <a:prstGeom prst="triangle">
              <a:avLst>
                <a:gd name="adj" fmla="val 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6" name="Picture 15">
            <a:extLst>
              <a:ext uri="{FF2B5EF4-FFF2-40B4-BE49-F238E27FC236}">
                <a16:creationId xmlns:a16="http://schemas.microsoft.com/office/drawing/2014/main" id="{89B44067-5FE7-48E8-A884-1AEE7B260764}"/>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8858703" y="375299"/>
            <a:ext cx="3340128" cy="6097678"/>
          </a:xfrm>
          <a:prstGeom prst="rect">
            <a:avLst/>
          </a:prstGeom>
          <a:effectLst>
            <a:softEdge rad="635000"/>
          </a:effectLst>
        </p:spPr>
      </p:pic>
      <p:grpSp>
        <p:nvGrpSpPr>
          <p:cNvPr id="11" name="Group 10">
            <a:extLst>
              <a:ext uri="{FF2B5EF4-FFF2-40B4-BE49-F238E27FC236}">
                <a16:creationId xmlns:a16="http://schemas.microsoft.com/office/drawing/2014/main" id="{775AB906-52FD-46C2-BD80-97D7FE6143F5}"/>
              </a:ext>
            </a:extLst>
          </p:cNvPr>
          <p:cNvGrpSpPr/>
          <p:nvPr/>
        </p:nvGrpSpPr>
        <p:grpSpPr>
          <a:xfrm>
            <a:off x="10345888" y="0"/>
            <a:ext cx="1846112" cy="6858000"/>
            <a:chOff x="10345888" y="0"/>
            <a:chExt cx="1846112" cy="6858000"/>
          </a:xfrm>
        </p:grpSpPr>
        <p:sp>
          <p:nvSpPr>
            <p:cNvPr id="12" name="Rectangle 11">
              <a:extLst>
                <a:ext uri="{FF2B5EF4-FFF2-40B4-BE49-F238E27FC236}">
                  <a16:creationId xmlns:a16="http://schemas.microsoft.com/office/drawing/2014/main" id="{0F1419D9-C9CA-48BA-BF69-F43DBD706E59}"/>
                </a:ext>
              </a:extLst>
            </p:cNvPr>
            <p:cNvSpPr/>
            <p:nvPr/>
          </p:nvSpPr>
          <p:spPr>
            <a:xfrm>
              <a:off x="11764652" y="0"/>
              <a:ext cx="42410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Isosceles Triangle 12">
              <a:extLst>
                <a:ext uri="{FF2B5EF4-FFF2-40B4-BE49-F238E27FC236}">
                  <a16:creationId xmlns:a16="http://schemas.microsoft.com/office/drawing/2014/main" id="{02A59AB2-4E0C-4543-B13A-AD7ED7DE5B04}"/>
                </a:ext>
              </a:extLst>
            </p:cNvPr>
            <p:cNvSpPr/>
            <p:nvPr/>
          </p:nvSpPr>
          <p:spPr>
            <a:xfrm flipH="1">
              <a:off x="10345888" y="2188855"/>
              <a:ext cx="1846112" cy="4669145"/>
            </a:xfrm>
            <a:prstGeom prst="triangle">
              <a:avLst>
                <a:gd name="adj" fmla="val 0"/>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Isosceles Triangle 13">
              <a:extLst>
                <a:ext uri="{FF2B5EF4-FFF2-40B4-BE49-F238E27FC236}">
                  <a16:creationId xmlns:a16="http://schemas.microsoft.com/office/drawing/2014/main" id="{DD5CAF9D-4B8A-4499-871C-6B515989422B}"/>
                </a:ext>
              </a:extLst>
            </p:cNvPr>
            <p:cNvSpPr/>
            <p:nvPr/>
          </p:nvSpPr>
          <p:spPr>
            <a:xfrm flipH="1">
              <a:off x="11038684" y="2846895"/>
              <a:ext cx="1150070" cy="4011105"/>
            </a:xfrm>
            <a:prstGeom prst="triangle">
              <a:avLst>
                <a:gd name="adj" fmla="val 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83799011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DAF64E25-4659-4ACE-81BA-E0460A246F4F}"/>
              </a:ext>
            </a:extLst>
          </p:cNvPr>
          <p:cNvSpPr/>
          <p:nvPr/>
        </p:nvSpPr>
        <p:spPr>
          <a:xfrm>
            <a:off x="2850204" y="0"/>
            <a:ext cx="9341797" cy="6858000"/>
          </a:xfrm>
          <a:prstGeom prst="rect">
            <a:avLst/>
          </a:prstGeom>
          <a:gradFill flip="none" rotWithShape="1">
            <a:gsLst>
              <a:gs pos="0">
                <a:schemeClr val="bg1"/>
              </a:gs>
              <a:gs pos="100000">
                <a:srgbClr val="4472C4"/>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755374" y="117229"/>
            <a:ext cx="8596668" cy="897923"/>
          </a:xfrm>
        </p:spPr>
        <p:txBody>
          <a:bodyPr>
            <a:normAutofit/>
          </a:bodyPr>
          <a:lstStyle/>
          <a:p>
            <a:r>
              <a:rPr lang="en-US" sz="4000" u="sng" dirty="0">
                <a:latin typeface="Arial" panose="020B0604020202020204" pitchFamily="34" charset="0"/>
                <a:cs typeface="Arial" panose="020B0604020202020204" pitchFamily="34" charset="0"/>
              </a:rPr>
              <a:t>Potential Actions Moving Forward</a:t>
            </a:r>
          </a:p>
        </p:txBody>
      </p:sp>
      <p:pic>
        <p:nvPicPr>
          <p:cNvPr id="16" name="Picture 15">
            <a:extLst>
              <a:ext uri="{FF2B5EF4-FFF2-40B4-BE49-F238E27FC236}">
                <a16:creationId xmlns:a16="http://schemas.microsoft.com/office/drawing/2014/main" id="{9F693037-9989-4266-9739-59F5D7B3ECBA}"/>
              </a:ext>
            </a:extLst>
          </p:cNvPr>
          <p:cNvPicPr>
            <a:picLocks noChangeAspect="1"/>
          </p:cNvPicPr>
          <p:nvPr/>
        </p:nvPicPr>
        <p:blipFill>
          <a:blip r:embed="rId3" cstate="email">
            <a:duotone>
              <a:schemeClr val="accent1">
                <a:shade val="45000"/>
                <a:satMod val="135000"/>
              </a:schemeClr>
              <a:prstClr val="white"/>
            </a:duotone>
            <a:extLst>
              <a:ext uri="{BEBA8EAE-BF5A-486C-A8C5-ECC9F3942E4B}">
                <a14:imgProps xmlns:a14="http://schemas.microsoft.com/office/drawing/2010/main">
                  <a14:imgLayer r:embed="rId4">
                    <a14:imgEffect>
                      <a14:brightnessContrast bright="40000"/>
                    </a14:imgEffect>
                  </a14:imgLayer>
                </a14:imgProps>
              </a:ext>
              <a:ext uri="{28A0092B-C50C-407E-A947-70E740481C1C}">
                <a14:useLocalDpi xmlns:a14="http://schemas.microsoft.com/office/drawing/2010/main"/>
              </a:ext>
            </a:extLst>
          </a:blip>
          <a:stretch>
            <a:fillRect/>
          </a:stretch>
        </p:blipFill>
        <p:spPr>
          <a:xfrm>
            <a:off x="0" y="975679"/>
            <a:ext cx="8407603" cy="6199476"/>
          </a:xfrm>
          <a:prstGeom prst="rect">
            <a:avLst/>
          </a:prstGeom>
        </p:spPr>
      </p:pic>
      <p:sp>
        <p:nvSpPr>
          <p:cNvPr id="3" name="Content Placeholder 2"/>
          <p:cNvSpPr>
            <a:spLocks noGrp="1"/>
          </p:cNvSpPr>
          <p:nvPr>
            <p:ph idx="1"/>
          </p:nvPr>
        </p:nvSpPr>
        <p:spPr>
          <a:xfrm>
            <a:off x="724955" y="897400"/>
            <a:ext cx="8513991" cy="5843371"/>
          </a:xfrm>
        </p:spPr>
        <p:txBody>
          <a:bodyPr>
            <a:noAutofit/>
          </a:bodyPr>
          <a:lstStyle/>
          <a:p>
            <a:endParaRPr lang="en-US" sz="2800" dirty="0">
              <a:latin typeface="Arial" panose="020B0604020202020204" pitchFamily="34" charset="0"/>
              <a:cs typeface="Arial" panose="020B0604020202020204" pitchFamily="34" charset="0"/>
            </a:endParaRPr>
          </a:p>
          <a:p>
            <a:pPr marL="514350" indent="-514350">
              <a:buFont typeface="+mj-lt"/>
              <a:buAutoNum type="arabicPeriod" startAt="2"/>
            </a:pPr>
            <a:r>
              <a:rPr lang="en-US" sz="2800" dirty="0">
                <a:solidFill>
                  <a:schemeClr val="accent2"/>
                </a:solidFill>
                <a:latin typeface="Arial" panose="020B0604020202020204" pitchFamily="34" charset="0"/>
                <a:cs typeface="Arial" panose="020B0604020202020204" pitchFamily="34" charset="0"/>
              </a:rPr>
              <a:t>Sell and Vacate the Ranch</a:t>
            </a:r>
            <a:r>
              <a:rPr lang="en-US" sz="2800" dirty="0">
                <a:latin typeface="Arial" panose="020B0604020202020204" pitchFamily="34" charset="0"/>
                <a:cs typeface="Arial" panose="020B0604020202020204" pitchFamily="34" charset="0"/>
              </a:rPr>
              <a:t>                                                  (Estimated market price = $4-5 million)</a:t>
            </a:r>
          </a:p>
          <a:p>
            <a:pPr marL="457200" lvl="1" indent="0">
              <a:buNone/>
            </a:pPr>
            <a:endParaRPr lang="en-US" sz="2400" dirty="0">
              <a:latin typeface="Arial" panose="020B0604020202020204" pitchFamily="34" charset="0"/>
              <a:cs typeface="Arial" panose="020B0604020202020204" pitchFamily="34" charset="0"/>
            </a:endParaRPr>
          </a:p>
          <a:p>
            <a:pPr lvl="1"/>
            <a:r>
              <a:rPr lang="en-US" sz="2400" dirty="0">
                <a:latin typeface="Arial" panose="020B0604020202020204" pitchFamily="34" charset="0"/>
                <a:cs typeface="Arial" panose="020B0604020202020204" pitchFamily="34" charset="0"/>
              </a:rPr>
              <a:t>Action Steps:</a:t>
            </a:r>
          </a:p>
          <a:p>
            <a:pPr lvl="2"/>
            <a:r>
              <a:rPr lang="en-US" dirty="0">
                <a:latin typeface="Arial" panose="020B0604020202020204" pitchFamily="34" charset="0"/>
                <a:cs typeface="Arial" panose="020B0604020202020204" pitchFamily="34" charset="0"/>
              </a:rPr>
              <a:t>Create communication plan to engage community partners on the changes </a:t>
            </a:r>
          </a:p>
          <a:p>
            <a:pPr lvl="2"/>
            <a:r>
              <a:rPr lang="en-US" dirty="0">
                <a:latin typeface="Arial" panose="020B0604020202020204" pitchFamily="34" charset="0"/>
                <a:cs typeface="Arial" panose="020B0604020202020204" pitchFamily="34" charset="0"/>
              </a:rPr>
              <a:t>Relocate or teach out Vet Tech program (at least 18 months for teach out and advise SACSCOC of closing facility)</a:t>
            </a:r>
          </a:p>
          <a:p>
            <a:pPr lvl="2"/>
            <a:r>
              <a:rPr lang="en-US" dirty="0">
                <a:latin typeface="Arial" panose="020B0604020202020204" pitchFamily="34" charset="0"/>
                <a:cs typeface="Arial" panose="020B0604020202020204" pitchFamily="34" charset="0"/>
              </a:rPr>
              <a:t>Work to relocate horse boarders</a:t>
            </a:r>
          </a:p>
          <a:p>
            <a:pPr lvl="2"/>
            <a:r>
              <a:rPr lang="en-US" dirty="0">
                <a:latin typeface="Arial" panose="020B0604020202020204" pitchFamily="34" charset="0"/>
                <a:cs typeface="Arial" panose="020B0604020202020204" pitchFamily="34" charset="0"/>
              </a:rPr>
              <a:t>Transition College animals</a:t>
            </a:r>
          </a:p>
          <a:p>
            <a:pPr lvl="2"/>
            <a:r>
              <a:rPr lang="en-US" dirty="0">
                <a:latin typeface="Arial" panose="020B0604020202020204" pitchFamily="34" charset="0"/>
                <a:cs typeface="Arial" panose="020B0604020202020204" pitchFamily="34" charset="0"/>
              </a:rPr>
              <a:t>Cancel planned horse riding and arena events </a:t>
            </a:r>
          </a:p>
          <a:p>
            <a:pPr lvl="2"/>
            <a:r>
              <a:rPr lang="en-US" dirty="0">
                <a:latin typeface="Arial" panose="020B0604020202020204" pitchFamily="34" charset="0"/>
                <a:cs typeface="Arial" panose="020B0604020202020204" pitchFamily="34" charset="0"/>
              </a:rPr>
              <a:t>Relocate/cancel Kids College Ranch options</a:t>
            </a:r>
          </a:p>
          <a:p>
            <a:pPr lvl="2"/>
            <a:r>
              <a:rPr lang="en-US" dirty="0">
                <a:latin typeface="Arial" panose="020B0604020202020204" pitchFamily="34" charset="0"/>
                <a:cs typeface="Arial" panose="020B0604020202020204" pitchFamily="34" charset="0"/>
              </a:rPr>
              <a:t>Develop plan to meet community partners ongoing needs where feasible (facility use on other parts of campus)</a:t>
            </a:r>
          </a:p>
        </p:txBody>
      </p:sp>
      <p:pic>
        <p:nvPicPr>
          <p:cNvPr id="6" name="Picture 5"/>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8858703" y="375299"/>
            <a:ext cx="3340128" cy="6097678"/>
          </a:xfrm>
          <a:prstGeom prst="rect">
            <a:avLst/>
          </a:prstGeom>
          <a:effectLst>
            <a:softEdge rad="635000"/>
          </a:effectLst>
        </p:spPr>
      </p:pic>
      <p:grpSp>
        <p:nvGrpSpPr>
          <p:cNvPr id="5" name="Group 4">
            <a:extLst>
              <a:ext uri="{FF2B5EF4-FFF2-40B4-BE49-F238E27FC236}">
                <a16:creationId xmlns:a16="http://schemas.microsoft.com/office/drawing/2014/main" id="{A224734F-A123-4233-A5E7-3477F516229D}"/>
              </a:ext>
            </a:extLst>
          </p:cNvPr>
          <p:cNvGrpSpPr/>
          <p:nvPr/>
        </p:nvGrpSpPr>
        <p:grpSpPr>
          <a:xfrm>
            <a:off x="0" y="-9724"/>
            <a:ext cx="636320" cy="6867724"/>
            <a:chOff x="0" y="-9724"/>
            <a:chExt cx="636320" cy="6858000"/>
          </a:xfrm>
        </p:grpSpPr>
        <p:sp>
          <p:nvSpPr>
            <p:cNvPr id="7" name="Rectangle 6">
              <a:extLst>
                <a:ext uri="{FF2B5EF4-FFF2-40B4-BE49-F238E27FC236}">
                  <a16:creationId xmlns:a16="http://schemas.microsoft.com/office/drawing/2014/main" id="{8BD920D8-1D7A-43AB-8A9C-20B7FF5F45DB}"/>
                </a:ext>
              </a:extLst>
            </p:cNvPr>
            <p:cNvSpPr/>
            <p:nvPr/>
          </p:nvSpPr>
          <p:spPr>
            <a:xfrm>
              <a:off x="0" y="-9724"/>
              <a:ext cx="424102" cy="6858000"/>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Isosceles Triangle 7">
              <a:extLst>
                <a:ext uri="{FF2B5EF4-FFF2-40B4-BE49-F238E27FC236}">
                  <a16:creationId xmlns:a16="http://schemas.microsoft.com/office/drawing/2014/main" id="{1087F344-2347-40D9-B07E-7BB632320FCA}"/>
                </a:ext>
              </a:extLst>
            </p:cNvPr>
            <p:cNvSpPr/>
            <p:nvPr/>
          </p:nvSpPr>
          <p:spPr>
            <a:xfrm flipV="1">
              <a:off x="756" y="-4"/>
              <a:ext cx="635564" cy="4011105"/>
            </a:xfrm>
            <a:prstGeom prst="triangle">
              <a:avLst>
                <a:gd name="adj" fmla="val 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 name="Group 10">
            <a:extLst>
              <a:ext uri="{FF2B5EF4-FFF2-40B4-BE49-F238E27FC236}">
                <a16:creationId xmlns:a16="http://schemas.microsoft.com/office/drawing/2014/main" id="{775AB906-52FD-46C2-BD80-97D7FE6143F5}"/>
              </a:ext>
            </a:extLst>
          </p:cNvPr>
          <p:cNvGrpSpPr/>
          <p:nvPr/>
        </p:nvGrpSpPr>
        <p:grpSpPr>
          <a:xfrm>
            <a:off x="10345888" y="0"/>
            <a:ext cx="1846112" cy="6858000"/>
            <a:chOff x="10345888" y="0"/>
            <a:chExt cx="1846112" cy="6858000"/>
          </a:xfrm>
        </p:grpSpPr>
        <p:sp>
          <p:nvSpPr>
            <p:cNvPr id="12" name="Rectangle 11">
              <a:extLst>
                <a:ext uri="{FF2B5EF4-FFF2-40B4-BE49-F238E27FC236}">
                  <a16:creationId xmlns:a16="http://schemas.microsoft.com/office/drawing/2014/main" id="{0F1419D9-C9CA-48BA-BF69-F43DBD706E59}"/>
                </a:ext>
              </a:extLst>
            </p:cNvPr>
            <p:cNvSpPr/>
            <p:nvPr/>
          </p:nvSpPr>
          <p:spPr>
            <a:xfrm>
              <a:off x="11764652" y="0"/>
              <a:ext cx="42410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Isosceles Triangle 12">
              <a:extLst>
                <a:ext uri="{FF2B5EF4-FFF2-40B4-BE49-F238E27FC236}">
                  <a16:creationId xmlns:a16="http://schemas.microsoft.com/office/drawing/2014/main" id="{02A59AB2-4E0C-4543-B13A-AD7ED7DE5B04}"/>
                </a:ext>
              </a:extLst>
            </p:cNvPr>
            <p:cNvSpPr/>
            <p:nvPr/>
          </p:nvSpPr>
          <p:spPr>
            <a:xfrm flipH="1">
              <a:off x="10345888" y="2188855"/>
              <a:ext cx="1846112" cy="4669145"/>
            </a:xfrm>
            <a:prstGeom prst="triangle">
              <a:avLst>
                <a:gd name="adj" fmla="val 0"/>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Isosceles Triangle 13">
              <a:extLst>
                <a:ext uri="{FF2B5EF4-FFF2-40B4-BE49-F238E27FC236}">
                  <a16:creationId xmlns:a16="http://schemas.microsoft.com/office/drawing/2014/main" id="{DD5CAF9D-4B8A-4499-871C-6B515989422B}"/>
                </a:ext>
              </a:extLst>
            </p:cNvPr>
            <p:cNvSpPr/>
            <p:nvPr/>
          </p:nvSpPr>
          <p:spPr>
            <a:xfrm flipH="1">
              <a:off x="11038684" y="2846895"/>
              <a:ext cx="1150070" cy="4011105"/>
            </a:xfrm>
            <a:prstGeom prst="triangle">
              <a:avLst>
                <a:gd name="adj" fmla="val 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66480867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DAF64E25-4659-4ACE-81BA-E0460A246F4F}"/>
              </a:ext>
            </a:extLst>
          </p:cNvPr>
          <p:cNvSpPr/>
          <p:nvPr/>
        </p:nvSpPr>
        <p:spPr>
          <a:xfrm>
            <a:off x="2850204" y="0"/>
            <a:ext cx="9341797" cy="6858000"/>
          </a:xfrm>
          <a:prstGeom prst="rect">
            <a:avLst/>
          </a:prstGeom>
          <a:gradFill flip="none" rotWithShape="1">
            <a:gsLst>
              <a:gs pos="0">
                <a:schemeClr val="bg1"/>
              </a:gs>
              <a:gs pos="100000">
                <a:srgbClr val="4472C4"/>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Content Placeholder 2">
            <a:extLst>
              <a:ext uri="{FF2B5EF4-FFF2-40B4-BE49-F238E27FC236}">
                <a16:creationId xmlns:a16="http://schemas.microsoft.com/office/drawing/2014/main" id="{3A2E77E7-6295-4008-B599-14175F59CC47}"/>
              </a:ext>
            </a:extLst>
          </p:cNvPr>
          <p:cNvSpPr txBox="1">
            <a:spLocks/>
          </p:cNvSpPr>
          <p:nvPr/>
        </p:nvSpPr>
        <p:spPr>
          <a:xfrm>
            <a:off x="862698" y="906497"/>
            <a:ext cx="10172740" cy="5834274"/>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latin typeface="Arial" panose="020B0604020202020204" pitchFamily="34" charset="0"/>
                <a:cs typeface="Arial" panose="020B0604020202020204" pitchFamily="34" charset="0"/>
              </a:rPr>
              <a:t>Current Vet Tech Building (15,320 </a:t>
            </a:r>
            <a:r>
              <a:rPr lang="en-US" dirty="0" err="1">
                <a:latin typeface="Arial" panose="020B0604020202020204" pitchFamily="34" charset="0"/>
                <a:cs typeface="Arial" panose="020B0604020202020204" pitchFamily="34" charset="0"/>
              </a:rPr>
              <a:t>sq</a:t>
            </a:r>
            <a:r>
              <a:rPr lang="en-US" dirty="0">
                <a:latin typeface="Arial" panose="020B0604020202020204" pitchFamily="34" charset="0"/>
                <a:cs typeface="Arial" panose="020B0604020202020204" pitchFamily="34" charset="0"/>
              </a:rPr>
              <a:t>/ft)</a:t>
            </a:r>
          </a:p>
          <a:p>
            <a:r>
              <a:rPr lang="en-US" dirty="0">
                <a:latin typeface="Arial" panose="020B0604020202020204" pitchFamily="34" charset="0"/>
                <a:cs typeface="Arial" panose="020B0604020202020204" pitchFamily="34" charset="0"/>
              </a:rPr>
              <a:t>Move to the main campus</a:t>
            </a:r>
          </a:p>
          <a:p>
            <a:pPr lvl="1"/>
            <a:r>
              <a:rPr lang="en-US" sz="2800" dirty="0">
                <a:latin typeface="Arial" panose="020B0604020202020204" pitchFamily="34" charset="0"/>
                <a:cs typeface="Arial" panose="020B0604020202020204" pitchFamily="34" charset="0"/>
              </a:rPr>
              <a:t>Building using some shared spaces (13,610 </a:t>
            </a:r>
            <a:r>
              <a:rPr lang="en-US" sz="2800" dirty="0" err="1">
                <a:latin typeface="Arial" panose="020B0604020202020204" pitchFamily="34" charset="0"/>
                <a:cs typeface="Arial" panose="020B0604020202020204" pitchFamily="34" charset="0"/>
              </a:rPr>
              <a:t>sq</a:t>
            </a:r>
            <a:r>
              <a:rPr lang="en-US" sz="2800" dirty="0">
                <a:latin typeface="Arial" panose="020B0604020202020204" pitchFamily="34" charset="0"/>
                <a:cs typeface="Arial" panose="020B0604020202020204" pitchFamily="34" charset="0"/>
              </a:rPr>
              <a:t>/ft)</a:t>
            </a:r>
          </a:p>
          <a:p>
            <a:pPr lvl="2"/>
            <a:r>
              <a:rPr lang="en-US" sz="2800" dirty="0">
                <a:latin typeface="Arial" panose="020B0604020202020204" pitchFamily="34" charset="0"/>
                <a:cs typeface="Arial" panose="020B0604020202020204" pitchFamily="34" charset="0"/>
              </a:rPr>
              <a:t>Steel frame with </a:t>
            </a:r>
            <a:r>
              <a:rPr lang="en-US" sz="2800" dirty="0">
                <a:solidFill>
                  <a:schemeClr val="accent1"/>
                </a:solidFill>
                <a:latin typeface="Arial" panose="020B0604020202020204" pitchFamily="34" charset="0"/>
                <a:cs typeface="Arial" panose="020B0604020202020204" pitchFamily="34" charset="0"/>
              </a:rPr>
              <a:t>brick</a:t>
            </a:r>
            <a:r>
              <a:rPr lang="en-US" sz="2800" dirty="0">
                <a:latin typeface="Arial" panose="020B0604020202020204" pitchFamily="34" charset="0"/>
                <a:cs typeface="Arial" panose="020B0604020202020204" pitchFamily="34" charset="0"/>
              </a:rPr>
              <a:t> ($6.6 million)</a:t>
            </a:r>
          </a:p>
          <a:p>
            <a:pPr lvl="2"/>
            <a:r>
              <a:rPr lang="en-US" sz="2800" dirty="0">
                <a:latin typeface="Arial" panose="020B0604020202020204" pitchFamily="34" charset="0"/>
                <a:cs typeface="Arial" panose="020B0604020202020204" pitchFamily="34" charset="0"/>
              </a:rPr>
              <a:t>Metal frame with </a:t>
            </a:r>
            <a:r>
              <a:rPr lang="en-US" sz="2800" dirty="0">
                <a:solidFill>
                  <a:schemeClr val="accent1"/>
                </a:solidFill>
                <a:latin typeface="Arial" panose="020B0604020202020204" pitchFamily="34" charset="0"/>
                <a:cs typeface="Arial" panose="020B0604020202020204" pitchFamily="34" charset="0"/>
              </a:rPr>
              <a:t>brick</a:t>
            </a:r>
            <a:r>
              <a:rPr lang="en-US" sz="2800" dirty="0">
                <a:latin typeface="Arial" panose="020B0604020202020204" pitchFamily="34" charset="0"/>
                <a:cs typeface="Arial" panose="020B0604020202020204" pitchFamily="34" charset="0"/>
              </a:rPr>
              <a:t> ($6.3 million)</a:t>
            </a:r>
          </a:p>
          <a:p>
            <a:pPr lvl="1"/>
            <a:r>
              <a:rPr lang="en-US" sz="2800" dirty="0">
                <a:latin typeface="Arial" panose="020B0604020202020204" pitchFamily="34" charset="0"/>
                <a:cs typeface="Arial" panose="020B0604020202020204" pitchFamily="34" charset="0"/>
              </a:rPr>
              <a:t>Building using some shared spaces (13,610 </a:t>
            </a:r>
            <a:r>
              <a:rPr lang="en-US" sz="2800" dirty="0" err="1">
                <a:latin typeface="Arial" panose="020B0604020202020204" pitchFamily="34" charset="0"/>
                <a:cs typeface="Arial" panose="020B0604020202020204" pitchFamily="34" charset="0"/>
              </a:rPr>
              <a:t>sq</a:t>
            </a:r>
            <a:r>
              <a:rPr lang="en-US" sz="2800" dirty="0">
                <a:latin typeface="Arial" panose="020B0604020202020204" pitchFamily="34" charset="0"/>
                <a:cs typeface="Arial" panose="020B0604020202020204" pitchFamily="34" charset="0"/>
              </a:rPr>
              <a:t>/ft)</a:t>
            </a:r>
          </a:p>
          <a:p>
            <a:pPr lvl="2"/>
            <a:r>
              <a:rPr lang="en-US" sz="2800" dirty="0">
                <a:latin typeface="Arial" panose="020B0604020202020204" pitchFamily="34" charset="0"/>
                <a:cs typeface="Arial" panose="020B0604020202020204" pitchFamily="34" charset="0"/>
              </a:rPr>
              <a:t>Steel frame with </a:t>
            </a:r>
            <a:r>
              <a:rPr lang="en-US" sz="2800" dirty="0">
                <a:solidFill>
                  <a:schemeClr val="accent2"/>
                </a:solidFill>
                <a:latin typeface="Arial" panose="020B0604020202020204" pitchFamily="34" charset="0"/>
                <a:cs typeface="Arial" panose="020B0604020202020204" pitchFamily="34" charset="0"/>
              </a:rPr>
              <a:t>stucco</a:t>
            </a:r>
            <a:r>
              <a:rPr lang="en-US" sz="2800" dirty="0">
                <a:latin typeface="Arial" panose="020B0604020202020204" pitchFamily="34" charset="0"/>
                <a:cs typeface="Arial" panose="020B0604020202020204" pitchFamily="34" charset="0"/>
              </a:rPr>
              <a:t> ($5.4 million)</a:t>
            </a:r>
          </a:p>
          <a:p>
            <a:pPr lvl="2"/>
            <a:r>
              <a:rPr lang="en-US" sz="2800" dirty="0">
                <a:latin typeface="Arial" panose="020B0604020202020204" pitchFamily="34" charset="0"/>
                <a:cs typeface="Arial" panose="020B0604020202020204" pitchFamily="34" charset="0"/>
              </a:rPr>
              <a:t>Metal frame with </a:t>
            </a:r>
            <a:r>
              <a:rPr lang="en-US" sz="2800" dirty="0">
                <a:solidFill>
                  <a:schemeClr val="accent2"/>
                </a:solidFill>
                <a:latin typeface="Arial" panose="020B0604020202020204" pitchFamily="34" charset="0"/>
                <a:cs typeface="Arial" panose="020B0604020202020204" pitchFamily="34" charset="0"/>
              </a:rPr>
              <a:t>stucco</a:t>
            </a:r>
            <a:r>
              <a:rPr lang="en-US" sz="2800" dirty="0">
                <a:latin typeface="Arial" panose="020B0604020202020204" pitchFamily="34" charset="0"/>
                <a:cs typeface="Arial" panose="020B0604020202020204" pitchFamily="34" charset="0"/>
              </a:rPr>
              <a:t> ($4.7 million)</a:t>
            </a:r>
          </a:p>
          <a:p>
            <a:pPr lvl="2"/>
            <a:endParaRPr lang="en-US" sz="2400" dirty="0"/>
          </a:p>
          <a:p>
            <a:pPr lvl="1"/>
            <a:endParaRPr lang="en-US" sz="2600" dirty="0"/>
          </a:p>
          <a:p>
            <a:endParaRPr lang="en-US" dirty="0"/>
          </a:p>
          <a:p>
            <a:endParaRPr lang="en-US" dirty="0"/>
          </a:p>
        </p:txBody>
      </p:sp>
      <p:sp>
        <p:nvSpPr>
          <p:cNvPr id="2" name="Title 1"/>
          <p:cNvSpPr>
            <a:spLocks noGrp="1"/>
          </p:cNvSpPr>
          <p:nvPr>
            <p:ph type="title"/>
          </p:nvPr>
        </p:nvSpPr>
        <p:spPr>
          <a:xfrm>
            <a:off x="755374" y="117229"/>
            <a:ext cx="8596668" cy="897923"/>
          </a:xfrm>
        </p:spPr>
        <p:txBody>
          <a:bodyPr>
            <a:normAutofit fontScale="90000"/>
          </a:bodyPr>
          <a:lstStyle/>
          <a:p>
            <a:r>
              <a:rPr lang="en-US" sz="4000" u="sng" dirty="0">
                <a:latin typeface="Arial" panose="020B0604020202020204" pitchFamily="34" charset="0"/>
                <a:cs typeface="Arial" panose="020B0604020202020204" pitchFamily="34" charset="0"/>
              </a:rPr>
              <a:t>Option to Relocate Vet Tech to Campus</a:t>
            </a:r>
          </a:p>
        </p:txBody>
      </p:sp>
      <p:grpSp>
        <p:nvGrpSpPr>
          <p:cNvPr id="5" name="Group 4">
            <a:extLst>
              <a:ext uri="{FF2B5EF4-FFF2-40B4-BE49-F238E27FC236}">
                <a16:creationId xmlns:a16="http://schemas.microsoft.com/office/drawing/2014/main" id="{A224734F-A123-4233-A5E7-3477F516229D}"/>
              </a:ext>
            </a:extLst>
          </p:cNvPr>
          <p:cNvGrpSpPr/>
          <p:nvPr/>
        </p:nvGrpSpPr>
        <p:grpSpPr>
          <a:xfrm>
            <a:off x="0" y="-9724"/>
            <a:ext cx="636320" cy="6867724"/>
            <a:chOff x="0" y="-9724"/>
            <a:chExt cx="636320" cy="6858000"/>
          </a:xfrm>
        </p:grpSpPr>
        <p:sp>
          <p:nvSpPr>
            <p:cNvPr id="7" name="Rectangle 6">
              <a:extLst>
                <a:ext uri="{FF2B5EF4-FFF2-40B4-BE49-F238E27FC236}">
                  <a16:creationId xmlns:a16="http://schemas.microsoft.com/office/drawing/2014/main" id="{8BD920D8-1D7A-43AB-8A9C-20B7FF5F45DB}"/>
                </a:ext>
              </a:extLst>
            </p:cNvPr>
            <p:cNvSpPr/>
            <p:nvPr/>
          </p:nvSpPr>
          <p:spPr>
            <a:xfrm>
              <a:off x="0" y="-9724"/>
              <a:ext cx="424102" cy="6858000"/>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Isosceles Triangle 7">
              <a:extLst>
                <a:ext uri="{FF2B5EF4-FFF2-40B4-BE49-F238E27FC236}">
                  <a16:creationId xmlns:a16="http://schemas.microsoft.com/office/drawing/2014/main" id="{1087F344-2347-40D9-B07E-7BB632320FCA}"/>
                </a:ext>
              </a:extLst>
            </p:cNvPr>
            <p:cNvSpPr/>
            <p:nvPr/>
          </p:nvSpPr>
          <p:spPr>
            <a:xfrm flipV="1">
              <a:off x="756" y="-4"/>
              <a:ext cx="635564" cy="4011105"/>
            </a:xfrm>
            <a:prstGeom prst="triangle">
              <a:avLst>
                <a:gd name="adj" fmla="val 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 name="Group 10">
            <a:extLst>
              <a:ext uri="{FF2B5EF4-FFF2-40B4-BE49-F238E27FC236}">
                <a16:creationId xmlns:a16="http://schemas.microsoft.com/office/drawing/2014/main" id="{775AB906-52FD-46C2-BD80-97D7FE6143F5}"/>
              </a:ext>
            </a:extLst>
          </p:cNvPr>
          <p:cNvGrpSpPr/>
          <p:nvPr/>
        </p:nvGrpSpPr>
        <p:grpSpPr>
          <a:xfrm>
            <a:off x="10345888" y="0"/>
            <a:ext cx="1846112" cy="6858000"/>
            <a:chOff x="10345888" y="0"/>
            <a:chExt cx="1846112" cy="6858000"/>
          </a:xfrm>
        </p:grpSpPr>
        <p:sp>
          <p:nvSpPr>
            <p:cNvPr id="12" name="Rectangle 11">
              <a:extLst>
                <a:ext uri="{FF2B5EF4-FFF2-40B4-BE49-F238E27FC236}">
                  <a16:creationId xmlns:a16="http://schemas.microsoft.com/office/drawing/2014/main" id="{0F1419D9-C9CA-48BA-BF69-F43DBD706E59}"/>
                </a:ext>
              </a:extLst>
            </p:cNvPr>
            <p:cNvSpPr/>
            <p:nvPr/>
          </p:nvSpPr>
          <p:spPr>
            <a:xfrm>
              <a:off x="11764652" y="0"/>
              <a:ext cx="42410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Isosceles Triangle 12">
              <a:extLst>
                <a:ext uri="{FF2B5EF4-FFF2-40B4-BE49-F238E27FC236}">
                  <a16:creationId xmlns:a16="http://schemas.microsoft.com/office/drawing/2014/main" id="{02A59AB2-4E0C-4543-B13A-AD7ED7DE5B04}"/>
                </a:ext>
              </a:extLst>
            </p:cNvPr>
            <p:cNvSpPr/>
            <p:nvPr/>
          </p:nvSpPr>
          <p:spPr>
            <a:xfrm flipH="1">
              <a:off x="10345888" y="2188855"/>
              <a:ext cx="1846112" cy="4669145"/>
            </a:xfrm>
            <a:prstGeom prst="triangle">
              <a:avLst>
                <a:gd name="adj" fmla="val 0"/>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Isosceles Triangle 13">
              <a:extLst>
                <a:ext uri="{FF2B5EF4-FFF2-40B4-BE49-F238E27FC236}">
                  <a16:creationId xmlns:a16="http://schemas.microsoft.com/office/drawing/2014/main" id="{DD5CAF9D-4B8A-4499-871C-6B515989422B}"/>
                </a:ext>
              </a:extLst>
            </p:cNvPr>
            <p:cNvSpPr/>
            <p:nvPr/>
          </p:nvSpPr>
          <p:spPr>
            <a:xfrm flipH="1">
              <a:off x="11038684" y="2846895"/>
              <a:ext cx="1150070" cy="4011105"/>
            </a:xfrm>
            <a:prstGeom prst="triangle">
              <a:avLst>
                <a:gd name="adj" fmla="val 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8" name="Picture 17">
            <a:extLst>
              <a:ext uri="{FF2B5EF4-FFF2-40B4-BE49-F238E27FC236}">
                <a16:creationId xmlns:a16="http://schemas.microsoft.com/office/drawing/2014/main" id="{52A4F1A9-90EF-4112-BE73-A77064422438}"/>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24102" y="4713152"/>
            <a:ext cx="3336696" cy="2224464"/>
          </a:xfrm>
          <a:prstGeom prst="rect">
            <a:avLst/>
          </a:prstGeom>
          <a:effectLst>
            <a:softEdge rad="635000"/>
          </a:effectLst>
        </p:spPr>
      </p:pic>
      <p:pic>
        <p:nvPicPr>
          <p:cNvPr id="20" name="Picture 19">
            <a:extLst>
              <a:ext uri="{FF2B5EF4-FFF2-40B4-BE49-F238E27FC236}">
                <a16:creationId xmlns:a16="http://schemas.microsoft.com/office/drawing/2014/main" id="{0402F25C-6E85-472B-9CB5-660A473EA76E}"/>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133902" y="4626023"/>
            <a:ext cx="3523808" cy="2349206"/>
          </a:xfrm>
          <a:prstGeom prst="rect">
            <a:avLst/>
          </a:prstGeom>
          <a:effectLst>
            <a:softEdge rad="635000"/>
          </a:effectLst>
        </p:spPr>
      </p:pic>
      <p:pic>
        <p:nvPicPr>
          <p:cNvPr id="22" name="Picture 21">
            <a:extLst>
              <a:ext uri="{FF2B5EF4-FFF2-40B4-BE49-F238E27FC236}">
                <a16:creationId xmlns:a16="http://schemas.microsoft.com/office/drawing/2014/main" id="{4290ADE8-DD2D-4D2D-944A-452E74B59FEF}"/>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652277" y="4626024"/>
            <a:ext cx="3523808" cy="2349205"/>
          </a:xfrm>
          <a:prstGeom prst="rect">
            <a:avLst/>
          </a:prstGeom>
          <a:effectLst>
            <a:softEdge rad="635000"/>
          </a:effectLst>
        </p:spPr>
      </p:pic>
    </p:spTree>
    <p:extLst>
      <p:ext uri="{BB962C8B-B14F-4D97-AF65-F5344CB8AC3E}">
        <p14:creationId xmlns:p14="http://schemas.microsoft.com/office/powerpoint/2010/main" val="370224349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DAF64E25-4659-4ACE-81BA-E0460A246F4F}"/>
              </a:ext>
            </a:extLst>
          </p:cNvPr>
          <p:cNvSpPr/>
          <p:nvPr/>
        </p:nvSpPr>
        <p:spPr>
          <a:xfrm>
            <a:off x="2850204" y="0"/>
            <a:ext cx="9341797" cy="6858000"/>
          </a:xfrm>
          <a:prstGeom prst="rect">
            <a:avLst/>
          </a:prstGeom>
          <a:gradFill flip="none" rotWithShape="1">
            <a:gsLst>
              <a:gs pos="0">
                <a:schemeClr val="bg1"/>
              </a:gs>
              <a:gs pos="100000">
                <a:srgbClr val="4472C4"/>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755374" y="117229"/>
            <a:ext cx="8596668" cy="897923"/>
          </a:xfrm>
        </p:spPr>
        <p:txBody>
          <a:bodyPr>
            <a:normAutofit/>
          </a:bodyPr>
          <a:lstStyle/>
          <a:p>
            <a:r>
              <a:rPr lang="en-US" sz="4000" u="sng" dirty="0">
                <a:latin typeface="Arial" panose="020B0604020202020204" pitchFamily="34" charset="0"/>
                <a:cs typeface="Arial" panose="020B0604020202020204" pitchFamily="34" charset="0"/>
              </a:rPr>
              <a:t>Potential Actions Moving Forward</a:t>
            </a:r>
          </a:p>
        </p:txBody>
      </p:sp>
      <p:pic>
        <p:nvPicPr>
          <p:cNvPr id="15" name="Picture 14">
            <a:extLst>
              <a:ext uri="{FF2B5EF4-FFF2-40B4-BE49-F238E27FC236}">
                <a16:creationId xmlns:a16="http://schemas.microsoft.com/office/drawing/2014/main" id="{1B302F31-C02B-4362-932D-53DF535DE50D}"/>
              </a:ext>
            </a:extLst>
          </p:cNvPr>
          <p:cNvPicPr>
            <a:picLocks noChangeAspect="1"/>
          </p:cNvPicPr>
          <p:nvPr/>
        </p:nvPicPr>
        <p:blipFill>
          <a:blip r:embed="rId3" cstate="email">
            <a:duotone>
              <a:schemeClr val="accent1">
                <a:shade val="45000"/>
                <a:satMod val="135000"/>
              </a:schemeClr>
              <a:prstClr val="white"/>
            </a:duotone>
            <a:extLst>
              <a:ext uri="{BEBA8EAE-BF5A-486C-A8C5-ECC9F3942E4B}">
                <a14:imgProps xmlns:a14="http://schemas.microsoft.com/office/drawing/2010/main">
                  <a14:imgLayer r:embed="rId4">
                    <a14:imgEffect>
                      <a14:brightnessContrast bright="40000"/>
                    </a14:imgEffect>
                  </a14:imgLayer>
                </a14:imgProps>
              </a:ext>
              <a:ext uri="{28A0092B-C50C-407E-A947-70E740481C1C}">
                <a14:useLocalDpi xmlns:a14="http://schemas.microsoft.com/office/drawing/2010/main"/>
              </a:ext>
            </a:extLst>
          </a:blip>
          <a:stretch>
            <a:fillRect/>
          </a:stretch>
        </p:blipFill>
        <p:spPr>
          <a:xfrm>
            <a:off x="0" y="975679"/>
            <a:ext cx="8407603" cy="6199476"/>
          </a:xfrm>
          <a:prstGeom prst="rect">
            <a:avLst/>
          </a:prstGeom>
        </p:spPr>
      </p:pic>
      <p:sp>
        <p:nvSpPr>
          <p:cNvPr id="3" name="Content Placeholder 2"/>
          <p:cNvSpPr>
            <a:spLocks noGrp="1"/>
          </p:cNvSpPr>
          <p:nvPr>
            <p:ph idx="1"/>
          </p:nvPr>
        </p:nvSpPr>
        <p:spPr>
          <a:xfrm>
            <a:off x="724955" y="897400"/>
            <a:ext cx="8513991" cy="5843371"/>
          </a:xfrm>
        </p:spPr>
        <p:txBody>
          <a:bodyPr>
            <a:noAutofit/>
          </a:bodyPr>
          <a:lstStyle/>
          <a:p>
            <a:endParaRPr lang="en-US" sz="2800" dirty="0">
              <a:latin typeface="Arial" panose="020B0604020202020204" pitchFamily="34" charset="0"/>
              <a:cs typeface="Arial" panose="020B0604020202020204" pitchFamily="34" charset="0"/>
            </a:endParaRPr>
          </a:p>
          <a:p>
            <a:pPr marL="514350" indent="-514350">
              <a:buFont typeface="+mj-lt"/>
              <a:buAutoNum type="arabicPeriod" startAt="3"/>
            </a:pPr>
            <a:r>
              <a:rPr lang="en-US" sz="2800" dirty="0">
                <a:solidFill>
                  <a:schemeClr val="accent2"/>
                </a:solidFill>
                <a:latin typeface="Arial" panose="020B0604020202020204" pitchFamily="34" charset="0"/>
                <a:cs typeface="Arial" panose="020B0604020202020204" pitchFamily="34" charset="0"/>
              </a:rPr>
              <a:t>Sell the Ranch and Partner with a Buyer</a:t>
            </a:r>
          </a:p>
          <a:p>
            <a:pPr lvl="1"/>
            <a:endParaRPr lang="en-US" dirty="0">
              <a:latin typeface="Arial" panose="020B0604020202020204" pitchFamily="34" charset="0"/>
              <a:cs typeface="Arial" panose="020B0604020202020204" pitchFamily="34" charset="0"/>
            </a:endParaRPr>
          </a:p>
          <a:p>
            <a:pPr lvl="1"/>
            <a:r>
              <a:rPr lang="en-US" dirty="0">
                <a:latin typeface="Arial" panose="020B0604020202020204" pitchFamily="34" charset="0"/>
                <a:cs typeface="Arial" panose="020B0604020202020204" pitchFamily="34" charset="0"/>
              </a:rPr>
              <a:t>Action Steps:</a:t>
            </a:r>
          </a:p>
          <a:p>
            <a:pPr lvl="2"/>
            <a:r>
              <a:rPr lang="en-US" dirty="0">
                <a:latin typeface="Arial" panose="020B0604020202020204" pitchFamily="34" charset="0"/>
                <a:cs typeface="Arial" panose="020B0604020202020204" pitchFamily="34" charset="0"/>
              </a:rPr>
              <a:t>Develop a partnership with a 3</a:t>
            </a:r>
            <a:r>
              <a:rPr lang="en-US" baseline="30000" dirty="0">
                <a:latin typeface="Arial" panose="020B0604020202020204" pitchFamily="34" charset="0"/>
                <a:cs typeface="Arial" panose="020B0604020202020204" pitchFamily="34" charset="0"/>
              </a:rPr>
              <a:t>rd</a:t>
            </a:r>
            <a:r>
              <a:rPr lang="en-US" dirty="0">
                <a:latin typeface="Arial" panose="020B0604020202020204" pitchFamily="34" charset="0"/>
                <a:cs typeface="Arial" panose="020B0604020202020204" pitchFamily="34" charset="0"/>
              </a:rPr>
              <a:t> Party </a:t>
            </a:r>
          </a:p>
          <a:p>
            <a:pPr lvl="2"/>
            <a:r>
              <a:rPr lang="en-US" dirty="0">
                <a:latin typeface="Arial" panose="020B0604020202020204" pitchFamily="34" charset="0"/>
                <a:cs typeface="Arial" panose="020B0604020202020204" pitchFamily="34" charset="0"/>
              </a:rPr>
              <a:t>Retain and operate some aspects of the current ranch programs and lease from a buyer (e.g., Vet Tech)</a:t>
            </a:r>
          </a:p>
          <a:p>
            <a:pPr lvl="2"/>
            <a:r>
              <a:rPr lang="en-US" dirty="0">
                <a:latin typeface="Arial" panose="020B0604020202020204" pitchFamily="34" charset="0"/>
                <a:cs typeface="Arial" panose="020B0604020202020204" pitchFamily="34" charset="0"/>
              </a:rPr>
              <a:t>Relocate or eliminate some aspects of the current ranch programs</a:t>
            </a:r>
          </a:p>
          <a:p>
            <a:pPr lvl="2"/>
            <a:endParaRPr lang="en-US" dirty="0">
              <a:latin typeface="Arial" panose="020B0604020202020204" pitchFamily="34" charset="0"/>
              <a:cs typeface="Arial" panose="020B0604020202020204" pitchFamily="34" charset="0"/>
            </a:endParaRPr>
          </a:p>
          <a:p>
            <a:pPr marL="0" indent="0">
              <a:buNone/>
            </a:pPr>
            <a:endParaRPr lang="en-US" sz="2800" dirty="0"/>
          </a:p>
        </p:txBody>
      </p:sp>
      <p:pic>
        <p:nvPicPr>
          <p:cNvPr id="6" name="Picture 5"/>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8858703" y="375299"/>
            <a:ext cx="3340128" cy="6097678"/>
          </a:xfrm>
          <a:prstGeom prst="rect">
            <a:avLst/>
          </a:prstGeom>
          <a:effectLst>
            <a:softEdge rad="635000"/>
          </a:effectLst>
        </p:spPr>
      </p:pic>
      <p:grpSp>
        <p:nvGrpSpPr>
          <p:cNvPr id="5" name="Group 4">
            <a:extLst>
              <a:ext uri="{FF2B5EF4-FFF2-40B4-BE49-F238E27FC236}">
                <a16:creationId xmlns:a16="http://schemas.microsoft.com/office/drawing/2014/main" id="{A224734F-A123-4233-A5E7-3477F516229D}"/>
              </a:ext>
            </a:extLst>
          </p:cNvPr>
          <p:cNvGrpSpPr/>
          <p:nvPr/>
        </p:nvGrpSpPr>
        <p:grpSpPr>
          <a:xfrm>
            <a:off x="0" y="-9724"/>
            <a:ext cx="636320" cy="6867724"/>
            <a:chOff x="0" y="-9724"/>
            <a:chExt cx="636320" cy="6858000"/>
          </a:xfrm>
        </p:grpSpPr>
        <p:sp>
          <p:nvSpPr>
            <p:cNvPr id="7" name="Rectangle 6">
              <a:extLst>
                <a:ext uri="{FF2B5EF4-FFF2-40B4-BE49-F238E27FC236}">
                  <a16:creationId xmlns:a16="http://schemas.microsoft.com/office/drawing/2014/main" id="{8BD920D8-1D7A-43AB-8A9C-20B7FF5F45DB}"/>
                </a:ext>
              </a:extLst>
            </p:cNvPr>
            <p:cNvSpPr/>
            <p:nvPr/>
          </p:nvSpPr>
          <p:spPr>
            <a:xfrm>
              <a:off x="0" y="-9724"/>
              <a:ext cx="424102" cy="6858000"/>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Isosceles Triangle 7">
              <a:extLst>
                <a:ext uri="{FF2B5EF4-FFF2-40B4-BE49-F238E27FC236}">
                  <a16:creationId xmlns:a16="http://schemas.microsoft.com/office/drawing/2014/main" id="{1087F344-2347-40D9-B07E-7BB632320FCA}"/>
                </a:ext>
              </a:extLst>
            </p:cNvPr>
            <p:cNvSpPr/>
            <p:nvPr/>
          </p:nvSpPr>
          <p:spPr>
            <a:xfrm flipV="1">
              <a:off x="756" y="-4"/>
              <a:ext cx="635564" cy="4011105"/>
            </a:xfrm>
            <a:prstGeom prst="triangle">
              <a:avLst>
                <a:gd name="adj" fmla="val 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 name="Group 10">
            <a:extLst>
              <a:ext uri="{FF2B5EF4-FFF2-40B4-BE49-F238E27FC236}">
                <a16:creationId xmlns:a16="http://schemas.microsoft.com/office/drawing/2014/main" id="{775AB906-52FD-46C2-BD80-97D7FE6143F5}"/>
              </a:ext>
            </a:extLst>
          </p:cNvPr>
          <p:cNvGrpSpPr/>
          <p:nvPr/>
        </p:nvGrpSpPr>
        <p:grpSpPr>
          <a:xfrm>
            <a:off x="10345888" y="0"/>
            <a:ext cx="1846112" cy="6858000"/>
            <a:chOff x="10345888" y="0"/>
            <a:chExt cx="1846112" cy="6858000"/>
          </a:xfrm>
        </p:grpSpPr>
        <p:sp>
          <p:nvSpPr>
            <p:cNvPr id="12" name="Rectangle 11">
              <a:extLst>
                <a:ext uri="{FF2B5EF4-FFF2-40B4-BE49-F238E27FC236}">
                  <a16:creationId xmlns:a16="http://schemas.microsoft.com/office/drawing/2014/main" id="{0F1419D9-C9CA-48BA-BF69-F43DBD706E59}"/>
                </a:ext>
              </a:extLst>
            </p:cNvPr>
            <p:cNvSpPr/>
            <p:nvPr/>
          </p:nvSpPr>
          <p:spPr>
            <a:xfrm>
              <a:off x="11764652" y="0"/>
              <a:ext cx="42410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Isosceles Triangle 12">
              <a:extLst>
                <a:ext uri="{FF2B5EF4-FFF2-40B4-BE49-F238E27FC236}">
                  <a16:creationId xmlns:a16="http://schemas.microsoft.com/office/drawing/2014/main" id="{02A59AB2-4E0C-4543-B13A-AD7ED7DE5B04}"/>
                </a:ext>
              </a:extLst>
            </p:cNvPr>
            <p:cNvSpPr/>
            <p:nvPr/>
          </p:nvSpPr>
          <p:spPr>
            <a:xfrm flipH="1">
              <a:off x="10345888" y="2188855"/>
              <a:ext cx="1846112" cy="4669145"/>
            </a:xfrm>
            <a:prstGeom prst="triangle">
              <a:avLst>
                <a:gd name="adj" fmla="val 0"/>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Isosceles Triangle 13">
              <a:extLst>
                <a:ext uri="{FF2B5EF4-FFF2-40B4-BE49-F238E27FC236}">
                  <a16:creationId xmlns:a16="http://schemas.microsoft.com/office/drawing/2014/main" id="{DD5CAF9D-4B8A-4499-871C-6B515989422B}"/>
                </a:ext>
              </a:extLst>
            </p:cNvPr>
            <p:cNvSpPr/>
            <p:nvPr/>
          </p:nvSpPr>
          <p:spPr>
            <a:xfrm flipH="1">
              <a:off x="11038684" y="2846895"/>
              <a:ext cx="1150070" cy="4011105"/>
            </a:xfrm>
            <a:prstGeom prst="triangle">
              <a:avLst>
                <a:gd name="adj" fmla="val 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74022521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Rectangle 26">
            <a:extLst>
              <a:ext uri="{FF2B5EF4-FFF2-40B4-BE49-F238E27FC236}">
                <a16:creationId xmlns:a16="http://schemas.microsoft.com/office/drawing/2014/main" id="{C3D8A32A-2401-4B67-B406-819A7E8A10C4}"/>
              </a:ext>
            </a:extLst>
          </p:cNvPr>
          <p:cNvSpPr/>
          <p:nvPr/>
        </p:nvSpPr>
        <p:spPr>
          <a:xfrm>
            <a:off x="2850204" y="0"/>
            <a:ext cx="9341797" cy="6858000"/>
          </a:xfrm>
          <a:prstGeom prst="rect">
            <a:avLst/>
          </a:prstGeom>
          <a:gradFill flip="none" rotWithShape="1">
            <a:gsLst>
              <a:gs pos="0">
                <a:schemeClr val="bg1"/>
              </a:gs>
              <a:gs pos="100000">
                <a:srgbClr val="4472C4"/>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466337" y="220368"/>
            <a:ext cx="6436487" cy="765749"/>
          </a:xfrm>
        </p:spPr>
        <p:txBody>
          <a:bodyPr>
            <a:normAutofit fontScale="90000"/>
          </a:bodyPr>
          <a:lstStyle/>
          <a:p>
            <a:r>
              <a:rPr lang="en-US" dirty="0">
                <a:latin typeface="Arial" panose="020B0604020202020204" pitchFamily="34" charset="0"/>
                <a:cs typeface="Arial" panose="020B0604020202020204" pitchFamily="34" charset="0"/>
              </a:rPr>
              <a:t>Financial Aspects – History</a:t>
            </a:r>
          </a:p>
        </p:txBody>
      </p:sp>
      <p:sp>
        <p:nvSpPr>
          <p:cNvPr id="9" name="TextBox 8"/>
          <p:cNvSpPr txBox="1"/>
          <p:nvPr/>
        </p:nvSpPr>
        <p:spPr>
          <a:xfrm>
            <a:off x="466336" y="807485"/>
            <a:ext cx="9153913" cy="707886"/>
          </a:xfrm>
          <a:prstGeom prst="rect">
            <a:avLst/>
          </a:prstGeom>
          <a:noFill/>
        </p:spPr>
        <p:txBody>
          <a:bodyPr wrap="square" rtlCol="0">
            <a:spAutoFit/>
          </a:bodyPr>
          <a:lstStyle/>
          <a:p>
            <a:r>
              <a:rPr lang="en-US" sz="2000" dirty="0">
                <a:latin typeface="Arial" panose="020B0604020202020204" pitchFamily="34" charset="0"/>
                <a:cs typeface="Arial" panose="020B0604020202020204" pitchFamily="34" charset="0"/>
              </a:rPr>
              <a:t>April 12, 2002 – Purchased 147.77 Acres for $750,000 (lower section)</a:t>
            </a:r>
          </a:p>
          <a:p>
            <a:r>
              <a:rPr lang="en-US" sz="2000" dirty="0">
                <a:latin typeface="Arial" panose="020B0604020202020204" pitchFamily="34" charset="0"/>
                <a:cs typeface="Arial" panose="020B0604020202020204" pitchFamily="34" charset="0"/>
              </a:rPr>
              <a:t>July 30, 2003 – Purchased 49.39 Acres for $1,250,000 (upper section)</a:t>
            </a:r>
          </a:p>
        </p:txBody>
      </p:sp>
      <p:pic>
        <p:nvPicPr>
          <p:cNvPr id="5" name="Picture 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56651" y="1573234"/>
            <a:ext cx="7502619" cy="5158549"/>
          </a:xfrm>
          <a:prstGeom prst="rect">
            <a:avLst/>
          </a:prstGeom>
          <a:ln>
            <a:noFill/>
          </a:ln>
          <a:effectLst>
            <a:outerShdw blurRad="292100" dist="139700" dir="2700000" algn="tl" rotWithShape="0">
              <a:srgbClr val="333333">
                <a:alpha val="65000"/>
              </a:srgbClr>
            </a:outerShdw>
          </a:effectLst>
        </p:spPr>
      </p:pic>
      <p:grpSp>
        <p:nvGrpSpPr>
          <p:cNvPr id="28" name="Group 27"/>
          <p:cNvGrpSpPr/>
          <p:nvPr/>
        </p:nvGrpSpPr>
        <p:grpSpPr>
          <a:xfrm>
            <a:off x="2615609" y="1913861"/>
            <a:ext cx="4827182" cy="3655827"/>
            <a:chOff x="2615609" y="1913861"/>
            <a:chExt cx="4827182" cy="3655827"/>
          </a:xfrm>
        </p:grpSpPr>
        <p:cxnSp>
          <p:nvCxnSpPr>
            <p:cNvPr id="13" name="Straight Connector 12"/>
            <p:cNvCxnSpPr/>
            <p:nvPr/>
          </p:nvCxnSpPr>
          <p:spPr>
            <a:xfrm flipV="1">
              <a:off x="2615609" y="2759149"/>
              <a:ext cx="1318438" cy="1302488"/>
            </a:xfrm>
            <a:prstGeom prst="line">
              <a:avLst/>
            </a:prstGeom>
            <a:ln w="38100">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V="1">
              <a:off x="3416595" y="3147237"/>
              <a:ext cx="4026196" cy="2422451"/>
            </a:xfrm>
            <a:prstGeom prst="line">
              <a:avLst/>
            </a:prstGeom>
            <a:ln w="38100">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2615609" y="4061637"/>
              <a:ext cx="800986" cy="1508051"/>
            </a:xfrm>
            <a:prstGeom prst="line">
              <a:avLst/>
            </a:prstGeom>
            <a:ln w="38100">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V="1">
              <a:off x="3934047" y="1913861"/>
              <a:ext cx="1297172" cy="839871"/>
            </a:xfrm>
            <a:prstGeom prst="line">
              <a:avLst/>
            </a:prstGeom>
            <a:ln w="38100">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flipH="1" flipV="1">
              <a:off x="6813698" y="1998433"/>
              <a:ext cx="629093" cy="1148804"/>
            </a:xfrm>
            <a:prstGeom prst="line">
              <a:avLst/>
            </a:prstGeom>
            <a:ln w="38100">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flipV="1">
              <a:off x="5693735" y="1985142"/>
              <a:ext cx="1119963" cy="679033"/>
            </a:xfrm>
            <a:prstGeom prst="line">
              <a:avLst/>
            </a:prstGeom>
            <a:ln w="38100">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flipH="1" flipV="1">
              <a:off x="5252485" y="1916276"/>
              <a:ext cx="441250" cy="747899"/>
            </a:xfrm>
            <a:prstGeom prst="line">
              <a:avLst/>
            </a:prstGeom>
            <a:ln w="38100">
              <a:solidFill>
                <a:schemeClr val="accent5"/>
              </a:solidFill>
            </a:ln>
          </p:spPr>
          <p:style>
            <a:lnRef idx="1">
              <a:schemeClr val="accent1"/>
            </a:lnRef>
            <a:fillRef idx="0">
              <a:schemeClr val="accent1"/>
            </a:fillRef>
            <a:effectRef idx="0">
              <a:schemeClr val="accent1"/>
            </a:effectRef>
            <a:fontRef idx="minor">
              <a:schemeClr val="tx1"/>
            </a:fontRef>
          </p:style>
        </p:cxnSp>
      </p:grpSp>
      <p:grpSp>
        <p:nvGrpSpPr>
          <p:cNvPr id="44" name="Group 43"/>
          <p:cNvGrpSpPr/>
          <p:nvPr/>
        </p:nvGrpSpPr>
        <p:grpSpPr>
          <a:xfrm>
            <a:off x="988828" y="2811595"/>
            <a:ext cx="2849525" cy="3318459"/>
            <a:chOff x="988828" y="2811595"/>
            <a:chExt cx="2849525" cy="3318459"/>
          </a:xfrm>
        </p:grpSpPr>
        <p:cxnSp>
          <p:nvCxnSpPr>
            <p:cNvPr id="30" name="Straight Connector 29"/>
            <p:cNvCxnSpPr/>
            <p:nvPr/>
          </p:nvCxnSpPr>
          <p:spPr>
            <a:xfrm flipV="1">
              <a:off x="988828" y="2811595"/>
              <a:ext cx="2849525" cy="1744457"/>
            </a:xfrm>
            <a:prstGeom prst="line">
              <a:avLst/>
            </a:prstGeom>
            <a:ln w="3810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a:off x="988828" y="4556051"/>
              <a:ext cx="1424763" cy="1574003"/>
            </a:xfrm>
            <a:prstGeom prst="line">
              <a:avLst/>
            </a:prstGeom>
            <a:ln w="3810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a:off x="2578395" y="4069914"/>
              <a:ext cx="799266" cy="1499774"/>
            </a:xfrm>
            <a:prstGeom prst="line">
              <a:avLst/>
            </a:prstGeom>
            <a:ln w="3810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flipH="1">
              <a:off x="2413591" y="5569688"/>
              <a:ext cx="964070" cy="560366"/>
            </a:xfrm>
            <a:prstGeom prst="line">
              <a:avLst/>
            </a:prstGeom>
            <a:ln w="3810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flipV="1">
              <a:off x="2566955" y="2811595"/>
              <a:ext cx="1271398" cy="1245541"/>
            </a:xfrm>
            <a:prstGeom prst="line">
              <a:avLst/>
            </a:prstGeom>
            <a:ln w="38100">
              <a:solidFill>
                <a:srgbClr val="FFFF00"/>
              </a:solidFill>
            </a:ln>
          </p:spPr>
          <p:style>
            <a:lnRef idx="1">
              <a:schemeClr val="accent1"/>
            </a:lnRef>
            <a:fillRef idx="0">
              <a:schemeClr val="accent1"/>
            </a:fillRef>
            <a:effectRef idx="0">
              <a:schemeClr val="accent1"/>
            </a:effectRef>
            <a:fontRef idx="minor">
              <a:schemeClr val="tx1"/>
            </a:fontRef>
          </p:style>
        </p:cxnSp>
      </p:grpSp>
      <p:grpSp>
        <p:nvGrpSpPr>
          <p:cNvPr id="22" name="Group 21">
            <a:extLst>
              <a:ext uri="{FF2B5EF4-FFF2-40B4-BE49-F238E27FC236}">
                <a16:creationId xmlns:a16="http://schemas.microsoft.com/office/drawing/2014/main" id="{88140F19-EF4E-4725-B8F5-84819E26074D}"/>
              </a:ext>
            </a:extLst>
          </p:cNvPr>
          <p:cNvGrpSpPr/>
          <p:nvPr/>
        </p:nvGrpSpPr>
        <p:grpSpPr>
          <a:xfrm>
            <a:off x="0" y="-9724"/>
            <a:ext cx="636320" cy="6867724"/>
            <a:chOff x="0" y="-9724"/>
            <a:chExt cx="636320" cy="6858000"/>
          </a:xfrm>
        </p:grpSpPr>
        <p:sp>
          <p:nvSpPr>
            <p:cNvPr id="24" name="Rectangle 23">
              <a:extLst>
                <a:ext uri="{FF2B5EF4-FFF2-40B4-BE49-F238E27FC236}">
                  <a16:creationId xmlns:a16="http://schemas.microsoft.com/office/drawing/2014/main" id="{2AB31DBB-2C8B-4704-8257-8549607D88B5}"/>
                </a:ext>
              </a:extLst>
            </p:cNvPr>
            <p:cNvSpPr/>
            <p:nvPr/>
          </p:nvSpPr>
          <p:spPr>
            <a:xfrm>
              <a:off x="0" y="-9724"/>
              <a:ext cx="424102" cy="6858000"/>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Isosceles Triangle 25">
              <a:extLst>
                <a:ext uri="{FF2B5EF4-FFF2-40B4-BE49-F238E27FC236}">
                  <a16:creationId xmlns:a16="http://schemas.microsoft.com/office/drawing/2014/main" id="{E3BFB14E-DD03-485F-8211-26C8B7E424DD}"/>
                </a:ext>
              </a:extLst>
            </p:cNvPr>
            <p:cNvSpPr/>
            <p:nvPr/>
          </p:nvSpPr>
          <p:spPr>
            <a:xfrm flipV="1">
              <a:off x="756" y="-4"/>
              <a:ext cx="635564" cy="4011105"/>
            </a:xfrm>
            <a:prstGeom prst="triangle">
              <a:avLst>
                <a:gd name="adj" fmla="val 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32" name="Picture 31">
            <a:extLst>
              <a:ext uri="{FF2B5EF4-FFF2-40B4-BE49-F238E27FC236}">
                <a16:creationId xmlns:a16="http://schemas.microsoft.com/office/drawing/2014/main" id="{BA5D8955-E889-490E-8051-B86E1F935772}"/>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rot="5400000">
            <a:off x="7136725" y="2082245"/>
            <a:ext cx="5803667" cy="3869113"/>
          </a:xfrm>
          <a:prstGeom prst="rect">
            <a:avLst/>
          </a:prstGeom>
          <a:effectLst>
            <a:softEdge rad="876300"/>
          </a:effectLst>
        </p:spPr>
      </p:pic>
    </p:spTree>
    <p:extLst>
      <p:ext uri="{BB962C8B-B14F-4D97-AF65-F5344CB8AC3E}">
        <p14:creationId xmlns:p14="http://schemas.microsoft.com/office/powerpoint/2010/main" val="5323230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fade">
                                      <p:cBhvr>
                                        <p:cTn id="7" dur="500"/>
                                        <p:tgtEl>
                                          <p:spTgt spid="2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9">
                                            <p:txEl>
                                              <p:pRg st="1" end="1"/>
                                            </p:txEl>
                                          </p:spTgt>
                                        </p:tgtEl>
                                        <p:attrNameLst>
                                          <p:attrName>style.visibility</p:attrName>
                                        </p:attrNameLst>
                                      </p:cBhvr>
                                      <p:to>
                                        <p:strVal val="visible"/>
                                      </p:to>
                                    </p:set>
                                    <p:animEffect transition="in" filter="fade">
                                      <p:cBhvr>
                                        <p:cTn id="12" dur="500"/>
                                        <p:tgtEl>
                                          <p:spTgt spid="9">
                                            <p:txEl>
                                              <p:pRg st="1" end="1"/>
                                            </p:txEl>
                                          </p:spTgt>
                                        </p:tgtEl>
                                      </p:cBhvr>
                                    </p:animEffect>
                                  </p:childTnLst>
                                </p:cTn>
                              </p:par>
                            </p:childTnLst>
                          </p:cTn>
                        </p:par>
                        <p:par>
                          <p:cTn id="13" fill="hold">
                            <p:stCondLst>
                              <p:cond delay="500"/>
                            </p:stCondLst>
                            <p:childTnLst>
                              <p:par>
                                <p:cTn id="14" presetID="10" presetClass="entr" presetSubtype="0" fill="hold" nodeType="afterEffect">
                                  <p:stCondLst>
                                    <p:cond delay="0"/>
                                  </p:stCondLst>
                                  <p:childTnLst>
                                    <p:set>
                                      <p:cBhvr>
                                        <p:cTn id="15" dur="1" fill="hold">
                                          <p:stCondLst>
                                            <p:cond delay="0"/>
                                          </p:stCondLst>
                                        </p:cTn>
                                        <p:tgtEl>
                                          <p:spTgt spid="44"/>
                                        </p:tgtEl>
                                        <p:attrNameLst>
                                          <p:attrName>style.visibility</p:attrName>
                                        </p:attrNameLst>
                                      </p:cBhvr>
                                      <p:to>
                                        <p:strVal val="visible"/>
                                      </p:to>
                                    </p:set>
                                    <p:animEffect transition="in" filter="fade">
                                      <p:cBhvr>
                                        <p:cTn id="16" dur="5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21045998-D91A-4CC4-877C-C8F98C0427C1}"/>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r="2246" b="2654"/>
          <a:stretch/>
        </p:blipFill>
        <p:spPr>
          <a:xfrm>
            <a:off x="1675754" y="391202"/>
            <a:ext cx="8844429" cy="5877828"/>
          </a:xfrm>
          <a:prstGeom prst="rect">
            <a:avLst/>
          </a:prstGeom>
        </p:spPr>
      </p:pic>
      <p:sp>
        <p:nvSpPr>
          <p:cNvPr id="2" name="Title 1"/>
          <p:cNvSpPr>
            <a:spLocks noGrp="1"/>
          </p:cNvSpPr>
          <p:nvPr>
            <p:ph type="ctrTitle"/>
          </p:nvPr>
        </p:nvSpPr>
        <p:spPr>
          <a:xfrm rot="20938330">
            <a:off x="1249290" y="3765258"/>
            <a:ext cx="9697356" cy="987896"/>
          </a:xfrm>
        </p:spPr>
        <p:txBody>
          <a:bodyPr>
            <a:noAutofit/>
          </a:bodyPr>
          <a:lstStyle/>
          <a:p>
            <a:pPr algn="ctr"/>
            <a:r>
              <a:rPr lang="en-US" sz="9600" i="1" dirty="0">
                <a:solidFill>
                  <a:schemeClr val="tx1"/>
                </a:solidFill>
                <a:latin typeface="Brush Script MT" panose="03060802040406070304" pitchFamily="66" charset="0"/>
                <a:cs typeface="Arial" panose="020B0604020202020204" pitchFamily="34" charset="0"/>
              </a:rPr>
              <a:t>Questions &amp; Discussion</a:t>
            </a:r>
          </a:p>
        </p:txBody>
      </p:sp>
      <p:pic>
        <p:nvPicPr>
          <p:cNvPr id="8" name="Picture 7">
            <a:extLst>
              <a:ext uri="{FF2B5EF4-FFF2-40B4-BE49-F238E27FC236}">
                <a16:creationId xmlns:a16="http://schemas.microsoft.com/office/drawing/2014/main" id="{87B720B0-6C29-4A44-A56F-99C189486F3B}"/>
              </a:ext>
            </a:extLst>
          </p:cNvPr>
          <p:cNvPicPr>
            <a:picLocks noChangeAspect="1"/>
          </p:cNvPicPr>
          <p:nvPr/>
        </p:nvPicPr>
        <p:blipFill>
          <a:blip r:embed="rId4" cstate="email">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3517986" y="391202"/>
            <a:ext cx="4446991" cy="2102290"/>
          </a:xfrm>
          <a:prstGeom prst="rect">
            <a:avLst/>
          </a:prstGeom>
        </p:spPr>
      </p:pic>
      <p:grpSp>
        <p:nvGrpSpPr>
          <p:cNvPr id="15" name="Group 14">
            <a:extLst>
              <a:ext uri="{FF2B5EF4-FFF2-40B4-BE49-F238E27FC236}">
                <a16:creationId xmlns:a16="http://schemas.microsoft.com/office/drawing/2014/main" id="{EB521B94-F9C9-487D-AE3E-00A99831F8C9}"/>
              </a:ext>
            </a:extLst>
          </p:cNvPr>
          <p:cNvGrpSpPr/>
          <p:nvPr/>
        </p:nvGrpSpPr>
        <p:grpSpPr>
          <a:xfrm>
            <a:off x="-12994" y="0"/>
            <a:ext cx="1150070" cy="6858000"/>
            <a:chOff x="-12994" y="0"/>
            <a:chExt cx="1150070" cy="6858000"/>
          </a:xfrm>
        </p:grpSpPr>
        <p:sp>
          <p:nvSpPr>
            <p:cNvPr id="14" name="Rectangle 13">
              <a:extLst>
                <a:ext uri="{FF2B5EF4-FFF2-40B4-BE49-F238E27FC236}">
                  <a16:creationId xmlns:a16="http://schemas.microsoft.com/office/drawing/2014/main" id="{B12E4130-BF9A-454B-9263-229FBEBB9BD0}"/>
                </a:ext>
              </a:extLst>
            </p:cNvPr>
            <p:cNvSpPr/>
            <p:nvPr/>
          </p:nvSpPr>
          <p:spPr>
            <a:xfrm>
              <a:off x="0" y="0"/>
              <a:ext cx="424102" cy="6858000"/>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Isosceles Triangle 2">
              <a:extLst>
                <a:ext uri="{FF2B5EF4-FFF2-40B4-BE49-F238E27FC236}">
                  <a16:creationId xmlns:a16="http://schemas.microsoft.com/office/drawing/2014/main" id="{503ACBE8-B9C3-40EB-96DB-8B1D9F12E807}"/>
                </a:ext>
              </a:extLst>
            </p:cNvPr>
            <p:cNvSpPr/>
            <p:nvPr/>
          </p:nvSpPr>
          <p:spPr>
            <a:xfrm flipV="1">
              <a:off x="-12994" y="0"/>
              <a:ext cx="1150070" cy="4011105"/>
            </a:xfrm>
            <a:prstGeom prst="triangle">
              <a:avLst>
                <a:gd name="adj" fmla="val 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 name="Group 15">
            <a:extLst>
              <a:ext uri="{FF2B5EF4-FFF2-40B4-BE49-F238E27FC236}">
                <a16:creationId xmlns:a16="http://schemas.microsoft.com/office/drawing/2014/main" id="{AF02C402-3EA8-4705-B616-8739709B4747}"/>
              </a:ext>
            </a:extLst>
          </p:cNvPr>
          <p:cNvGrpSpPr/>
          <p:nvPr/>
        </p:nvGrpSpPr>
        <p:grpSpPr>
          <a:xfrm>
            <a:off x="10345888" y="0"/>
            <a:ext cx="1846112" cy="6858000"/>
            <a:chOff x="10345888" y="0"/>
            <a:chExt cx="1846112" cy="6858000"/>
          </a:xfrm>
        </p:grpSpPr>
        <p:sp>
          <p:nvSpPr>
            <p:cNvPr id="4" name="Rectangle 3">
              <a:extLst>
                <a:ext uri="{FF2B5EF4-FFF2-40B4-BE49-F238E27FC236}">
                  <a16:creationId xmlns:a16="http://schemas.microsoft.com/office/drawing/2014/main" id="{6228832B-4EB9-43AE-8DBD-A0A7FB9FAB11}"/>
                </a:ext>
              </a:extLst>
            </p:cNvPr>
            <p:cNvSpPr/>
            <p:nvPr/>
          </p:nvSpPr>
          <p:spPr>
            <a:xfrm>
              <a:off x="11764652" y="0"/>
              <a:ext cx="42410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Isosceles Triangle 12">
              <a:extLst>
                <a:ext uri="{FF2B5EF4-FFF2-40B4-BE49-F238E27FC236}">
                  <a16:creationId xmlns:a16="http://schemas.microsoft.com/office/drawing/2014/main" id="{9E8F20EF-C79C-4008-BD1D-5B285DFF57A4}"/>
                </a:ext>
              </a:extLst>
            </p:cNvPr>
            <p:cNvSpPr/>
            <p:nvPr/>
          </p:nvSpPr>
          <p:spPr>
            <a:xfrm flipH="1">
              <a:off x="10345888" y="2188855"/>
              <a:ext cx="1846112" cy="4669145"/>
            </a:xfrm>
            <a:prstGeom prst="triangle">
              <a:avLst>
                <a:gd name="adj" fmla="val 0"/>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Isosceles Triangle 8">
              <a:extLst>
                <a:ext uri="{FF2B5EF4-FFF2-40B4-BE49-F238E27FC236}">
                  <a16:creationId xmlns:a16="http://schemas.microsoft.com/office/drawing/2014/main" id="{248A736B-2FFB-4625-BAC8-38AA5FD473B6}"/>
                </a:ext>
              </a:extLst>
            </p:cNvPr>
            <p:cNvSpPr/>
            <p:nvPr/>
          </p:nvSpPr>
          <p:spPr>
            <a:xfrm flipH="1">
              <a:off x="11038684" y="2846895"/>
              <a:ext cx="1150070" cy="4011105"/>
            </a:xfrm>
            <a:prstGeom prst="triangle">
              <a:avLst>
                <a:gd name="adj" fmla="val 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27237900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427D540C-0A4C-4DFC-96B1-A945C9122D45}"/>
              </a:ext>
            </a:extLst>
          </p:cNvPr>
          <p:cNvSpPr/>
          <p:nvPr/>
        </p:nvSpPr>
        <p:spPr>
          <a:xfrm>
            <a:off x="2865136" y="-9727"/>
            <a:ext cx="9341797" cy="6858000"/>
          </a:xfrm>
          <a:prstGeom prst="rect">
            <a:avLst/>
          </a:prstGeom>
          <a:gradFill flip="none" rotWithShape="1">
            <a:gsLst>
              <a:gs pos="0">
                <a:schemeClr val="bg1"/>
              </a:gs>
              <a:gs pos="100000">
                <a:srgbClr val="4472C4"/>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a:extLst>
              <a:ext uri="{FF2B5EF4-FFF2-40B4-BE49-F238E27FC236}">
                <a16:creationId xmlns:a16="http://schemas.microsoft.com/office/drawing/2014/main" id="{FBB6A773-ED4A-42A0-8C4A-5B2E39F6C8BA}"/>
              </a:ext>
            </a:extLst>
          </p:cNvPr>
          <p:cNvSpPr/>
          <p:nvPr/>
        </p:nvSpPr>
        <p:spPr>
          <a:xfrm>
            <a:off x="0" y="0"/>
            <a:ext cx="424102" cy="6858000"/>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Content Placeholder 2"/>
          <p:cNvSpPr>
            <a:spLocks noGrp="1"/>
          </p:cNvSpPr>
          <p:nvPr>
            <p:ph idx="1"/>
          </p:nvPr>
        </p:nvSpPr>
        <p:spPr>
          <a:xfrm>
            <a:off x="504486" y="875553"/>
            <a:ext cx="8596668" cy="5911746"/>
          </a:xfrm>
        </p:spPr>
        <p:txBody>
          <a:bodyPr>
            <a:noAutofit/>
          </a:bodyPr>
          <a:lstStyle/>
          <a:p>
            <a:r>
              <a:rPr lang="en-US" sz="2050" dirty="0">
                <a:latin typeface="Arial" panose="020B0604020202020204" pitchFamily="34" charset="0"/>
                <a:cs typeface="Arial" panose="020B0604020202020204" pitchFamily="34" charset="0"/>
              </a:rPr>
              <a:t>Serves as a unique educational crossroad between local rural and urban communities</a:t>
            </a:r>
          </a:p>
          <a:p>
            <a:pPr lvl="1"/>
            <a:r>
              <a:rPr lang="en-US" sz="2050" dirty="0">
                <a:latin typeface="Arial" panose="020B0604020202020204" pitchFamily="34" charset="0"/>
                <a:cs typeface="Arial" panose="020B0604020202020204" pitchFamily="34" charset="0"/>
              </a:rPr>
              <a:t>Offers training opportunities for Vet Tech, Science, and Agriculture </a:t>
            </a:r>
          </a:p>
          <a:p>
            <a:pPr lvl="1"/>
            <a:r>
              <a:rPr lang="en-US" sz="2050" dirty="0">
                <a:latin typeface="Arial" panose="020B0604020202020204" pitchFamily="34" charset="0"/>
                <a:cs typeface="Arial" panose="020B0604020202020204" pitchFamily="34" charset="0"/>
              </a:rPr>
              <a:t>Vet Tech 1 of 15 fully AVMA-CVTEA accredited programs in Texas </a:t>
            </a:r>
          </a:p>
          <a:p>
            <a:pPr lvl="1"/>
            <a:r>
              <a:rPr lang="en-US" sz="2050" dirty="0">
                <a:latin typeface="Arial" panose="020B0604020202020204" pitchFamily="34" charset="0"/>
                <a:cs typeface="Arial" panose="020B0604020202020204" pitchFamily="34" charset="0"/>
              </a:rPr>
              <a:t>Vet Tech Lab 1 of 2 American Animal Hospital Association Accredited (AHAA) rated facilities in Central Texas</a:t>
            </a:r>
          </a:p>
          <a:p>
            <a:pPr lvl="1"/>
            <a:r>
              <a:rPr lang="en-US" sz="2050" dirty="0">
                <a:latin typeface="Arial" panose="020B0604020202020204" pitchFamily="34" charset="0"/>
                <a:cs typeface="Arial" panose="020B0604020202020204" pitchFamily="34" charset="0"/>
              </a:rPr>
              <a:t>Supports rural and urban community partnerships</a:t>
            </a:r>
          </a:p>
          <a:p>
            <a:pPr lvl="1"/>
            <a:r>
              <a:rPr lang="en-US" sz="2050" dirty="0">
                <a:latin typeface="Arial" panose="020B0604020202020204" pitchFamily="34" charset="0"/>
                <a:cs typeface="Arial" panose="020B0604020202020204" pitchFamily="34" charset="0"/>
              </a:rPr>
              <a:t>Located near Waco and MCC campus</a:t>
            </a:r>
          </a:p>
          <a:p>
            <a:pPr lvl="0"/>
            <a:endParaRPr lang="en-US" sz="2050" dirty="0">
              <a:latin typeface="Arial" panose="020B0604020202020204" pitchFamily="34" charset="0"/>
              <a:cs typeface="Arial" panose="020B0604020202020204" pitchFamily="34" charset="0"/>
            </a:endParaRPr>
          </a:p>
          <a:p>
            <a:pPr lvl="0"/>
            <a:r>
              <a:rPr lang="en-US" sz="2050" dirty="0">
                <a:latin typeface="Arial" panose="020B0604020202020204" pitchFamily="34" charset="0"/>
                <a:cs typeface="Arial" panose="020B0604020202020204" pitchFamily="34" charset="0"/>
              </a:rPr>
              <a:t>Provides a forum for continuing education &amp; community programs</a:t>
            </a:r>
          </a:p>
          <a:p>
            <a:pPr lvl="1"/>
            <a:r>
              <a:rPr lang="en-US" sz="2050" dirty="0">
                <a:latin typeface="Arial" panose="020B0604020202020204" pitchFamily="34" charset="0"/>
                <a:cs typeface="Arial" panose="020B0604020202020204" pitchFamily="34" charset="0"/>
              </a:rPr>
              <a:t>Horseback riding clinics and lesson (CHA)</a:t>
            </a:r>
          </a:p>
          <a:p>
            <a:pPr lvl="1"/>
            <a:r>
              <a:rPr lang="en-US" sz="2050" dirty="0">
                <a:latin typeface="Arial" panose="020B0604020202020204" pitchFamily="34" charset="0"/>
                <a:cs typeface="Arial" panose="020B0604020202020204" pitchFamily="34" charset="0"/>
              </a:rPr>
              <a:t>Horse shows and events</a:t>
            </a:r>
          </a:p>
          <a:p>
            <a:pPr lvl="1"/>
            <a:r>
              <a:rPr lang="en-US" sz="2050" dirty="0">
                <a:latin typeface="Arial" panose="020B0604020202020204" pitchFamily="34" charset="0"/>
                <a:cs typeface="Arial" panose="020B0604020202020204" pitchFamily="34" charset="0"/>
              </a:rPr>
              <a:t>Agricultural training</a:t>
            </a:r>
          </a:p>
          <a:p>
            <a:pPr lvl="1"/>
            <a:r>
              <a:rPr lang="en-US" sz="2050" dirty="0">
                <a:latin typeface="Arial" panose="020B0604020202020204" pitchFamily="34" charset="0"/>
                <a:cs typeface="Arial" panose="020B0604020202020204" pitchFamily="34" charset="0"/>
              </a:rPr>
              <a:t>K-9 courses, Kids College, Saddle Club, Equestrian Camp, Gardening, Hunter Safety, Agriculture (provides opportunities for inner-city youth)</a:t>
            </a:r>
          </a:p>
          <a:p>
            <a:pPr lvl="1"/>
            <a:endParaRPr lang="en-US" sz="2000" dirty="0">
              <a:latin typeface="Arial" panose="020B0604020202020204" pitchFamily="34" charset="0"/>
              <a:cs typeface="Arial" panose="020B0604020202020204" pitchFamily="34" charset="0"/>
            </a:endParaRPr>
          </a:p>
        </p:txBody>
      </p:sp>
      <p:pic>
        <p:nvPicPr>
          <p:cNvPr id="4" name="Picture 3"/>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flipH="1">
            <a:off x="9081058" y="2843060"/>
            <a:ext cx="3010462" cy="4078371"/>
          </a:xfrm>
          <a:prstGeom prst="rect">
            <a:avLst/>
          </a:prstGeom>
          <a:effectLst>
            <a:reflection blurRad="12700" stA="98000" endPos="0" dist="50800" dir="5400000" sy="-100000" algn="bl" rotWithShape="0"/>
            <a:softEdge rad="635000"/>
          </a:effectLst>
        </p:spPr>
      </p:pic>
      <p:pic>
        <p:nvPicPr>
          <p:cNvPr id="6" name="Picture 5"/>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8634457" y="331596"/>
            <a:ext cx="3572476" cy="2657015"/>
          </a:xfrm>
          <a:prstGeom prst="rect">
            <a:avLst/>
          </a:prstGeom>
          <a:effectLst>
            <a:softEdge rad="635000"/>
          </a:effectLst>
        </p:spPr>
      </p:pic>
      <p:sp>
        <p:nvSpPr>
          <p:cNvPr id="2" name="Title 1"/>
          <p:cNvSpPr>
            <a:spLocks noGrp="1"/>
          </p:cNvSpPr>
          <p:nvPr>
            <p:ph type="title"/>
          </p:nvPr>
        </p:nvSpPr>
        <p:spPr>
          <a:xfrm>
            <a:off x="509397" y="215153"/>
            <a:ext cx="8596668" cy="660400"/>
          </a:xfrm>
        </p:spPr>
        <p:txBody>
          <a:bodyPr>
            <a:normAutofit fontScale="90000"/>
          </a:bodyPr>
          <a:lstStyle/>
          <a:p>
            <a:r>
              <a:rPr lang="en-US" u="sng" dirty="0">
                <a:latin typeface="Arial" panose="020B0604020202020204" pitchFamily="34" charset="0"/>
                <a:cs typeface="Arial" panose="020B0604020202020204" pitchFamily="34" charset="0"/>
              </a:rPr>
              <a:t>Strengths</a:t>
            </a:r>
          </a:p>
        </p:txBody>
      </p:sp>
      <p:sp>
        <p:nvSpPr>
          <p:cNvPr id="11" name="Rectangle 10">
            <a:extLst>
              <a:ext uri="{FF2B5EF4-FFF2-40B4-BE49-F238E27FC236}">
                <a16:creationId xmlns:a16="http://schemas.microsoft.com/office/drawing/2014/main" id="{023EF26C-A2F2-4243-87D4-96A688FE2FA4}"/>
              </a:ext>
            </a:extLst>
          </p:cNvPr>
          <p:cNvSpPr/>
          <p:nvPr/>
        </p:nvSpPr>
        <p:spPr>
          <a:xfrm>
            <a:off x="0" y="-9727"/>
            <a:ext cx="424102" cy="6858000"/>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8" name="Group 17">
            <a:extLst>
              <a:ext uri="{FF2B5EF4-FFF2-40B4-BE49-F238E27FC236}">
                <a16:creationId xmlns:a16="http://schemas.microsoft.com/office/drawing/2014/main" id="{755D9E7A-B83F-4F7A-8AD0-FFA731F2DC63}"/>
              </a:ext>
            </a:extLst>
          </p:cNvPr>
          <p:cNvGrpSpPr/>
          <p:nvPr/>
        </p:nvGrpSpPr>
        <p:grpSpPr>
          <a:xfrm>
            <a:off x="-1" y="-9724"/>
            <a:ext cx="5165390" cy="6867728"/>
            <a:chOff x="-1" y="-9724"/>
            <a:chExt cx="5165390" cy="6867728"/>
          </a:xfrm>
        </p:grpSpPr>
        <p:sp>
          <p:nvSpPr>
            <p:cNvPr id="14" name="Rectangle 13">
              <a:extLst>
                <a:ext uri="{FF2B5EF4-FFF2-40B4-BE49-F238E27FC236}">
                  <a16:creationId xmlns:a16="http://schemas.microsoft.com/office/drawing/2014/main" id="{E67BF845-2C86-4CC4-A8DB-B993A041EF7C}"/>
                </a:ext>
              </a:extLst>
            </p:cNvPr>
            <p:cNvSpPr/>
            <p:nvPr/>
          </p:nvSpPr>
          <p:spPr>
            <a:xfrm>
              <a:off x="0" y="-9724"/>
              <a:ext cx="424102" cy="6858000"/>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Isosceles Triangle 9">
              <a:extLst>
                <a:ext uri="{FF2B5EF4-FFF2-40B4-BE49-F238E27FC236}">
                  <a16:creationId xmlns:a16="http://schemas.microsoft.com/office/drawing/2014/main" id="{574DAA10-B60A-4FF7-9626-C3E34FDA3D0B}"/>
                </a:ext>
              </a:extLst>
            </p:cNvPr>
            <p:cNvSpPr/>
            <p:nvPr/>
          </p:nvSpPr>
          <p:spPr>
            <a:xfrm rot="16200000" flipV="1">
              <a:off x="2264912" y="3957527"/>
              <a:ext cx="635564" cy="5165390"/>
            </a:xfrm>
            <a:prstGeom prst="triangle">
              <a:avLst>
                <a:gd name="adj" fmla="val 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Isosceles Triangle 14">
              <a:extLst>
                <a:ext uri="{FF2B5EF4-FFF2-40B4-BE49-F238E27FC236}">
                  <a16:creationId xmlns:a16="http://schemas.microsoft.com/office/drawing/2014/main" id="{73C708D9-66C5-460E-AEB2-09C080ED351E}"/>
                </a:ext>
              </a:extLst>
            </p:cNvPr>
            <p:cNvSpPr/>
            <p:nvPr/>
          </p:nvSpPr>
          <p:spPr>
            <a:xfrm flipV="1">
              <a:off x="756" y="-4"/>
              <a:ext cx="635564" cy="4011105"/>
            </a:xfrm>
            <a:prstGeom prst="triangle">
              <a:avLst>
                <a:gd name="adj" fmla="val 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111654585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427D540C-0A4C-4DFC-96B1-A945C9122D45}"/>
              </a:ext>
            </a:extLst>
          </p:cNvPr>
          <p:cNvSpPr/>
          <p:nvPr/>
        </p:nvSpPr>
        <p:spPr>
          <a:xfrm>
            <a:off x="2865294" y="12951"/>
            <a:ext cx="9341797" cy="6858000"/>
          </a:xfrm>
          <a:prstGeom prst="rect">
            <a:avLst/>
          </a:prstGeom>
          <a:gradFill flip="none" rotWithShape="1">
            <a:gsLst>
              <a:gs pos="0">
                <a:schemeClr val="bg1"/>
              </a:gs>
              <a:gs pos="100000">
                <a:srgbClr val="4472C4"/>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a:extLst>
              <a:ext uri="{FF2B5EF4-FFF2-40B4-BE49-F238E27FC236}">
                <a16:creationId xmlns:a16="http://schemas.microsoft.com/office/drawing/2014/main" id="{FBB6A773-ED4A-42A0-8C4A-5B2E39F6C8BA}"/>
              </a:ext>
            </a:extLst>
          </p:cNvPr>
          <p:cNvSpPr/>
          <p:nvPr/>
        </p:nvSpPr>
        <p:spPr>
          <a:xfrm>
            <a:off x="0" y="0"/>
            <a:ext cx="424102" cy="6858000"/>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Content Placeholder 2"/>
          <p:cNvSpPr>
            <a:spLocks noGrp="1"/>
          </p:cNvSpPr>
          <p:nvPr>
            <p:ph idx="1"/>
          </p:nvPr>
        </p:nvSpPr>
        <p:spPr>
          <a:xfrm>
            <a:off x="509397" y="875553"/>
            <a:ext cx="9115865" cy="5911746"/>
          </a:xfrm>
        </p:spPr>
        <p:txBody>
          <a:bodyPr>
            <a:noAutofit/>
          </a:bodyPr>
          <a:lstStyle/>
          <a:p>
            <a:pPr lvl="0"/>
            <a:r>
              <a:rPr lang="en-US" sz="2050" dirty="0">
                <a:latin typeface="Arial" panose="020B0604020202020204" pitchFamily="34" charset="0"/>
                <a:cs typeface="Arial" panose="020B0604020202020204" pitchFamily="34" charset="0"/>
              </a:rPr>
              <a:t>Hosts community special events:</a:t>
            </a:r>
          </a:p>
          <a:p>
            <a:pPr lvl="1"/>
            <a:r>
              <a:rPr lang="en-US" sz="2050" dirty="0">
                <a:latin typeface="Arial" panose="020B0604020202020204" pitchFamily="34" charset="0"/>
                <a:cs typeface="Arial" panose="020B0604020202020204" pitchFamily="34" charset="0"/>
              </a:rPr>
              <a:t>Joint Use: Indoor lab facilities for Ag and Vet Tech</a:t>
            </a:r>
          </a:p>
          <a:p>
            <a:pPr lvl="1"/>
            <a:r>
              <a:rPr lang="en-US" sz="2050" dirty="0">
                <a:latin typeface="Arial" panose="020B0604020202020204" pitchFamily="34" charset="0"/>
                <a:cs typeface="Arial" panose="020B0604020202020204" pitchFamily="34" charset="0"/>
              </a:rPr>
              <a:t>McLennan County 4-H Equine Program</a:t>
            </a:r>
          </a:p>
          <a:p>
            <a:pPr lvl="1"/>
            <a:r>
              <a:rPr lang="en-US" sz="2050" dirty="0">
                <a:latin typeface="Arial" panose="020B0604020202020204" pitchFamily="34" charset="0"/>
                <a:cs typeface="Arial" panose="020B0604020202020204" pitchFamily="34" charset="0"/>
              </a:rPr>
              <a:t>Co-Hosting </a:t>
            </a:r>
            <a:r>
              <a:rPr lang="en-US" sz="2050" dirty="0" err="1">
                <a:latin typeface="Arial" panose="020B0604020202020204" pitchFamily="34" charset="0"/>
                <a:cs typeface="Arial" panose="020B0604020202020204" pitchFamily="34" charset="0"/>
              </a:rPr>
              <a:t>Extraco</a:t>
            </a:r>
            <a:r>
              <a:rPr lang="en-US" sz="2050" dirty="0">
                <a:latin typeface="Arial" panose="020B0604020202020204" pitchFamily="34" charset="0"/>
                <a:cs typeface="Arial" panose="020B0604020202020204" pitchFamily="34" charset="0"/>
              </a:rPr>
              <a:t>/MCC Agriculture Invitational</a:t>
            </a:r>
          </a:p>
          <a:p>
            <a:pPr lvl="0"/>
            <a:endParaRPr lang="en-US" sz="2050" dirty="0">
              <a:latin typeface="Arial" panose="020B0604020202020204" pitchFamily="34" charset="0"/>
              <a:cs typeface="Arial" panose="020B0604020202020204" pitchFamily="34" charset="0"/>
            </a:endParaRPr>
          </a:p>
          <a:p>
            <a:pPr lvl="0"/>
            <a:r>
              <a:rPr lang="en-US" sz="2050" dirty="0">
                <a:latin typeface="Arial" panose="020B0604020202020204" pitchFamily="34" charset="0"/>
                <a:cs typeface="Arial" panose="020B0604020202020204" pitchFamily="34" charset="0"/>
              </a:rPr>
              <a:t>Generates revenue through:</a:t>
            </a:r>
          </a:p>
          <a:p>
            <a:pPr lvl="1"/>
            <a:r>
              <a:rPr lang="en-US" sz="2050" dirty="0">
                <a:latin typeface="Arial" panose="020B0604020202020204" pitchFamily="34" charset="0"/>
                <a:cs typeface="Arial" panose="020B0604020202020204" pitchFamily="34" charset="0"/>
              </a:rPr>
              <a:t>Horse Boarding (44 horses currently) (EFM Certified)</a:t>
            </a:r>
          </a:p>
          <a:p>
            <a:pPr lvl="1"/>
            <a:r>
              <a:rPr lang="en-US" sz="2050" dirty="0">
                <a:latin typeface="Arial" panose="020B0604020202020204" pitchFamily="34" charset="0"/>
                <a:cs typeface="Arial" panose="020B0604020202020204" pitchFamily="34" charset="0"/>
              </a:rPr>
              <a:t>CE Programming, Horse Shows and Events</a:t>
            </a:r>
          </a:p>
          <a:p>
            <a:pPr lvl="1"/>
            <a:r>
              <a:rPr lang="en-US" sz="2050" dirty="0">
                <a:latin typeface="Arial" panose="020B0604020202020204" pitchFamily="34" charset="0"/>
                <a:cs typeface="Arial" panose="020B0604020202020204" pitchFamily="34" charset="0"/>
              </a:rPr>
              <a:t>Apartment and house rentals</a:t>
            </a:r>
          </a:p>
          <a:p>
            <a:endParaRPr lang="en-US" sz="2050" dirty="0">
              <a:latin typeface="Arial" panose="020B0604020202020204" pitchFamily="34" charset="0"/>
              <a:cs typeface="Arial" panose="020B0604020202020204" pitchFamily="34" charset="0"/>
            </a:endParaRPr>
          </a:p>
          <a:p>
            <a:r>
              <a:rPr lang="en-US" sz="2050" dirty="0">
                <a:latin typeface="Arial" panose="020B0604020202020204" pitchFamily="34" charset="0"/>
                <a:cs typeface="Arial" panose="020B0604020202020204" pitchFamily="34" charset="0"/>
              </a:rPr>
              <a:t>Serves as evacuation site for area horses and livestock in case of emergency</a:t>
            </a:r>
            <a:endParaRPr lang="en-US" sz="2050" dirty="0"/>
          </a:p>
        </p:txBody>
      </p:sp>
      <p:sp>
        <p:nvSpPr>
          <p:cNvPr id="2" name="Title 1"/>
          <p:cNvSpPr>
            <a:spLocks noGrp="1"/>
          </p:cNvSpPr>
          <p:nvPr>
            <p:ph type="title"/>
          </p:nvPr>
        </p:nvSpPr>
        <p:spPr>
          <a:xfrm>
            <a:off x="509397" y="215153"/>
            <a:ext cx="8596668" cy="660400"/>
          </a:xfrm>
        </p:spPr>
        <p:txBody>
          <a:bodyPr>
            <a:normAutofit fontScale="90000"/>
          </a:bodyPr>
          <a:lstStyle/>
          <a:p>
            <a:r>
              <a:rPr lang="en-US" u="sng" dirty="0">
                <a:latin typeface="Arial" panose="020B0604020202020204" pitchFamily="34" charset="0"/>
                <a:cs typeface="Arial" panose="020B0604020202020204" pitchFamily="34" charset="0"/>
              </a:rPr>
              <a:t>Strengths</a:t>
            </a:r>
          </a:p>
        </p:txBody>
      </p:sp>
      <p:sp>
        <p:nvSpPr>
          <p:cNvPr id="11" name="Rectangle 10">
            <a:extLst>
              <a:ext uri="{FF2B5EF4-FFF2-40B4-BE49-F238E27FC236}">
                <a16:creationId xmlns:a16="http://schemas.microsoft.com/office/drawing/2014/main" id="{023EF26C-A2F2-4243-87D4-96A688FE2FA4}"/>
              </a:ext>
            </a:extLst>
          </p:cNvPr>
          <p:cNvSpPr/>
          <p:nvPr/>
        </p:nvSpPr>
        <p:spPr>
          <a:xfrm>
            <a:off x="0" y="-9727"/>
            <a:ext cx="424102" cy="6858000"/>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8" name="Group 17">
            <a:extLst>
              <a:ext uri="{FF2B5EF4-FFF2-40B4-BE49-F238E27FC236}">
                <a16:creationId xmlns:a16="http://schemas.microsoft.com/office/drawing/2014/main" id="{755D9E7A-B83F-4F7A-8AD0-FFA731F2DC63}"/>
              </a:ext>
            </a:extLst>
          </p:cNvPr>
          <p:cNvGrpSpPr/>
          <p:nvPr/>
        </p:nvGrpSpPr>
        <p:grpSpPr>
          <a:xfrm>
            <a:off x="-1" y="-9724"/>
            <a:ext cx="5165390" cy="6867728"/>
            <a:chOff x="-1" y="-9724"/>
            <a:chExt cx="5165390" cy="6867728"/>
          </a:xfrm>
        </p:grpSpPr>
        <p:sp>
          <p:nvSpPr>
            <p:cNvPr id="14" name="Rectangle 13">
              <a:extLst>
                <a:ext uri="{FF2B5EF4-FFF2-40B4-BE49-F238E27FC236}">
                  <a16:creationId xmlns:a16="http://schemas.microsoft.com/office/drawing/2014/main" id="{E67BF845-2C86-4CC4-A8DB-B993A041EF7C}"/>
                </a:ext>
              </a:extLst>
            </p:cNvPr>
            <p:cNvSpPr/>
            <p:nvPr/>
          </p:nvSpPr>
          <p:spPr>
            <a:xfrm>
              <a:off x="0" y="-9724"/>
              <a:ext cx="424102" cy="6858000"/>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Isosceles Triangle 9">
              <a:extLst>
                <a:ext uri="{FF2B5EF4-FFF2-40B4-BE49-F238E27FC236}">
                  <a16:creationId xmlns:a16="http://schemas.microsoft.com/office/drawing/2014/main" id="{574DAA10-B60A-4FF7-9626-C3E34FDA3D0B}"/>
                </a:ext>
              </a:extLst>
            </p:cNvPr>
            <p:cNvSpPr/>
            <p:nvPr/>
          </p:nvSpPr>
          <p:spPr>
            <a:xfrm rot="16200000" flipV="1">
              <a:off x="2264912" y="3957527"/>
              <a:ext cx="635564" cy="5165390"/>
            </a:xfrm>
            <a:prstGeom prst="triangle">
              <a:avLst>
                <a:gd name="adj" fmla="val 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Isosceles Triangle 14">
              <a:extLst>
                <a:ext uri="{FF2B5EF4-FFF2-40B4-BE49-F238E27FC236}">
                  <a16:creationId xmlns:a16="http://schemas.microsoft.com/office/drawing/2014/main" id="{73C708D9-66C5-460E-AEB2-09C080ED351E}"/>
                </a:ext>
              </a:extLst>
            </p:cNvPr>
            <p:cNvSpPr/>
            <p:nvPr/>
          </p:nvSpPr>
          <p:spPr>
            <a:xfrm flipV="1">
              <a:off x="756" y="-4"/>
              <a:ext cx="635564" cy="4011105"/>
            </a:xfrm>
            <a:prstGeom prst="triangle">
              <a:avLst>
                <a:gd name="adj" fmla="val 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13" name="Picture 12">
            <a:extLst>
              <a:ext uri="{FF2B5EF4-FFF2-40B4-BE49-F238E27FC236}">
                <a16:creationId xmlns:a16="http://schemas.microsoft.com/office/drawing/2014/main" id="{04CD36A2-96BA-4E0C-B5E4-1E63A0AC9F5B}"/>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flipH="1">
            <a:off x="9081058" y="2843060"/>
            <a:ext cx="3010462" cy="4078371"/>
          </a:xfrm>
          <a:prstGeom prst="rect">
            <a:avLst/>
          </a:prstGeom>
          <a:effectLst>
            <a:reflection blurRad="12700" stA="98000" endPos="0" dist="50800" dir="5400000" sy="-100000" algn="bl" rotWithShape="0"/>
            <a:softEdge rad="635000"/>
          </a:effectLst>
        </p:spPr>
      </p:pic>
      <p:pic>
        <p:nvPicPr>
          <p:cNvPr id="16" name="Picture 15">
            <a:extLst>
              <a:ext uri="{FF2B5EF4-FFF2-40B4-BE49-F238E27FC236}">
                <a16:creationId xmlns:a16="http://schemas.microsoft.com/office/drawing/2014/main" id="{32554B0F-0088-4FC3-9552-7B5F9FA288ED}"/>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8634457" y="331596"/>
            <a:ext cx="3572476" cy="2657015"/>
          </a:xfrm>
          <a:prstGeom prst="rect">
            <a:avLst/>
          </a:prstGeom>
          <a:effectLst>
            <a:softEdge rad="635000"/>
          </a:effectLst>
        </p:spPr>
      </p:pic>
    </p:spTree>
    <p:extLst>
      <p:ext uri="{BB962C8B-B14F-4D97-AF65-F5344CB8AC3E}">
        <p14:creationId xmlns:p14="http://schemas.microsoft.com/office/powerpoint/2010/main" val="406212123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C8D1FF75-F179-42AF-BBE9-E2114B44A5E1}"/>
              </a:ext>
            </a:extLst>
          </p:cNvPr>
          <p:cNvSpPr/>
          <p:nvPr/>
        </p:nvSpPr>
        <p:spPr>
          <a:xfrm>
            <a:off x="-3249" y="-9724"/>
            <a:ext cx="12192001" cy="6858000"/>
          </a:xfrm>
          <a:prstGeom prst="rect">
            <a:avLst/>
          </a:prstGeom>
          <a:gradFill>
            <a:gsLst>
              <a:gs pos="25000">
                <a:schemeClr val="bg1"/>
              </a:gs>
              <a:gs pos="100000">
                <a:schemeClr val="accent1">
                  <a:lumMod val="5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3" name="Picture 2">
            <a:extLst>
              <a:ext uri="{FF2B5EF4-FFF2-40B4-BE49-F238E27FC236}">
                <a16:creationId xmlns:a16="http://schemas.microsoft.com/office/drawing/2014/main" id="{68CB09AD-8480-4A61-B6F2-A089E8A1C449}"/>
              </a:ext>
            </a:extLst>
          </p:cNvPr>
          <p:cNvPicPr>
            <a:picLocks noChangeAspect="1"/>
          </p:cNvPicPr>
          <p:nvPr/>
        </p:nvPicPr>
        <p:blipFill rotWithShape="1">
          <a:blip r:embed="rId3" cstate="email">
            <a:extLst>
              <a:ext uri="{BEBA8EAE-BF5A-486C-A8C5-ECC9F3942E4B}">
                <a14:imgProps xmlns:a14="http://schemas.microsoft.com/office/drawing/2010/main">
                  <a14:imgLayer r:embed="rId4">
                    <a14:imgEffect>
                      <a14:brightnessContrast bright="-20000"/>
                    </a14:imgEffect>
                  </a14:imgLayer>
                </a14:imgProps>
              </a:ext>
              <a:ext uri="{28A0092B-C50C-407E-A947-70E740481C1C}">
                <a14:useLocalDpi xmlns:a14="http://schemas.microsoft.com/office/drawing/2010/main"/>
              </a:ext>
            </a:extLst>
          </a:blip>
          <a:srcRect/>
          <a:stretch/>
        </p:blipFill>
        <p:spPr>
          <a:xfrm>
            <a:off x="158020" y="3429000"/>
            <a:ext cx="3885749" cy="3809340"/>
          </a:xfrm>
          <a:prstGeom prst="rect">
            <a:avLst/>
          </a:prstGeom>
          <a:gradFill>
            <a:gsLst>
              <a:gs pos="0">
                <a:schemeClr val="bg1"/>
              </a:gs>
              <a:gs pos="66000">
                <a:schemeClr val="accent1">
                  <a:lumMod val="50000"/>
                </a:schemeClr>
              </a:gs>
            </a:gsLst>
            <a:lin ang="5400000" scaled="1"/>
          </a:gradFill>
          <a:effectLst>
            <a:softEdge rad="635000"/>
          </a:effectLst>
        </p:spPr>
      </p:pic>
      <p:sp>
        <p:nvSpPr>
          <p:cNvPr id="4" name="Rectangle 3">
            <a:extLst>
              <a:ext uri="{FF2B5EF4-FFF2-40B4-BE49-F238E27FC236}">
                <a16:creationId xmlns:a16="http://schemas.microsoft.com/office/drawing/2014/main" id="{512298EA-A9B5-4AFF-9C95-01DBA4531290}"/>
              </a:ext>
            </a:extLst>
          </p:cNvPr>
          <p:cNvSpPr/>
          <p:nvPr/>
        </p:nvSpPr>
        <p:spPr>
          <a:xfrm>
            <a:off x="481414" y="1562994"/>
            <a:ext cx="11204819" cy="4832092"/>
          </a:xfrm>
          <a:prstGeom prst="rect">
            <a:avLst/>
          </a:prstGeom>
        </p:spPr>
        <p:txBody>
          <a:bodyPr wrap="square">
            <a:spAutoFit/>
          </a:bodyPr>
          <a:lstStyle/>
          <a:p>
            <a:pPr algn="ctr"/>
            <a:r>
              <a:rPr lang="en-US" sz="2800" b="1" i="1" dirty="0">
                <a:solidFill>
                  <a:schemeClr val="accent1">
                    <a:lumMod val="50000"/>
                  </a:schemeClr>
                </a:solidFill>
                <a:latin typeface="Arial" panose="020B0604020202020204" pitchFamily="34" charset="0"/>
                <a:cs typeface="Arial" panose="020B0604020202020204" pitchFamily="34" charset="0"/>
              </a:rPr>
              <a:t>Our partnership with MCC allows the McLennan County Extension Office to offer high quality, relevant information to various populations across our region. </a:t>
            </a:r>
          </a:p>
          <a:p>
            <a:pPr algn="ctr"/>
            <a:r>
              <a:rPr lang="en-US" sz="2800" b="1" i="1" dirty="0">
                <a:solidFill>
                  <a:schemeClr val="accent1">
                    <a:lumMod val="50000"/>
                  </a:schemeClr>
                </a:solidFill>
                <a:latin typeface="Arial" panose="020B0604020202020204" pitchFamily="34" charset="0"/>
                <a:cs typeface="Arial" panose="020B0604020202020204" pitchFamily="34" charset="0"/>
              </a:rPr>
              <a:t> </a:t>
            </a:r>
          </a:p>
          <a:p>
            <a:pPr algn="ctr"/>
            <a:r>
              <a:rPr lang="en-US" sz="2800" b="1" i="1" dirty="0">
                <a:solidFill>
                  <a:schemeClr val="accent1">
                    <a:lumMod val="50000"/>
                  </a:schemeClr>
                </a:solidFill>
                <a:latin typeface="Arial" panose="020B0604020202020204" pitchFamily="34" charset="0"/>
                <a:cs typeface="Arial" panose="020B0604020202020204" pitchFamily="34" charset="0"/>
              </a:rPr>
              <a:t>We have a unique partnership with MCC that allows us to have an enormous educational impact on youth, agriculture and health/nutrition education programs.</a:t>
            </a:r>
          </a:p>
          <a:p>
            <a:pPr algn="ctr"/>
            <a:endParaRPr lang="en-US" sz="2800" b="1" i="1" dirty="0">
              <a:solidFill>
                <a:schemeClr val="accent1">
                  <a:lumMod val="50000"/>
                </a:schemeClr>
              </a:solidFill>
              <a:latin typeface="Arial" panose="020B0604020202020204" pitchFamily="34" charset="0"/>
              <a:cs typeface="Arial" panose="020B0604020202020204" pitchFamily="34" charset="0"/>
            </a:endParaRPr>
          </a:p>
          <a:p>
            <a:pPr algn="ctr"/>
            <a:endParaRPr lang="en-US" sz="2800" b="1" dirty="0">
              <a:latin typeface="Arial" panose="020B0604020202020204" pitchFamily="34" charset="0"/>
              <a:cs typeface="Arial" panose="020B0604020202020204" pitchFamily="34" charset="0"/>
            </a:endParaRPr>
          </a:p>
          <a:p>
            <a:pPr algn="ctr"/>
            <a:r>
              <a:rPr lang="en-US" sz="2800" b="1" dirty="0">
                <a:solidFill>
                  <a:schemeClr val="bg1"/>
                </a:solidFill>
                <a:latin typeface="Arial" panose="020B0604020202020204" pitchFamily="34" charset="0"/>
                <a:cs typeface="Arial" panose="020B0604020202020204" pitchFamily="34" charset="0"/>
              </a:rPr>
              <a:t>Dr. Shane McLellan</a:t>
            </a:r>
          </a:p>
          <a:p>
            <a:pPr algn="ctr"/>
            <a:r>
              <a:rPr lang="en-US" sz="2800" b="1" dirty="0">
                <a:solidFill>
                  <a:schemeClr val="bg1"/>
                </a:solidFill>
                <a:latin typeface="Arial" panose="020B0604020202020204" pitchFamily="34" charset="0"/>
                <a:cs typeface="Arial" panose="020B0604020202020204" pitchFamily="34" charset="0"/>
              </a:rPr>
              <a:t>County Extension Agent - Ag, McLennan County</a:t>
            </a:r>
          </a:p>
        </p:txBody>
      </p:sp>
      <p:grpSp>
        <p:nvGrpSpPr>
          <p:cNvPr id="5" name="Group 4">
            <a:extLst>
              <a:ext uri="{FF2B5EF4-FFF2-40B4-BE49-F238E27FC236}">
                <a16:creationId xmlns:a16="http://schemas.microsoft.com/office/drawing/2014/main" id="{4A09EAD7-971B-4824-91F2-0C8F3B424121}"/>
              </a:ext>
            </a:extLst>
          </p:cNvPr>
          <p:cNvGrpSpPr/>
          <p:nvPr/>
        </p:nvGrpSpPr>
        <p:grpSpPr>
          <a:xfrm>
            <a:off x="10345888" y="0"/>
            <a:ext cx="1846112" cy="6858000"/>
            <a:chOff x="10345888" y="0"/>
            <a:chExt cx="1846112" cy="6858000"/>
          </a:xfrm>
        </p:grpSpPr>
        <p:sp>
          <p:nvSpPr>
            <p:cNvPr id="7" name="Rectangle 6">
              <a:extLst>
                <a:ext uri="{FF2B5EF4-FFF2-40B4-BE49-F238E27FC236}">
                  <a16:creationId xmlns:a16="http://schemas.microsoft.com/office/drawing/2014/main" id="{72C96FDC-D084-40D2-87D6-AB9DEBC58E4B}"/>
                </a:ext>
              </a:extLst>
            </p:cNvPr>
            <p:cNvSpPr/>
            <p:nvPr/>
          </p:nvSpPr>
          <p:spPr>
            <a:xfrm>
              <a:off x="11764652" y="0"/>
              <a:ext cx="42410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Isosceles Triangle 7">
              <a:extLst>
                <a:ext uri="{FF2B5EF4-FFF2-40B4-BE49-F238E27FC236}">
                  <a16:creationId xmlns:a16="http://schemas.microsoft.com/office/drawing/2014/main" id="{B7F01748-BAD4-4CC1-AD11-4EF4AF3C9D54}"/>
                </a:ext>
              </a:extLst>
            </p:cNvPr>
            <p:cNvSpPr/>
            <p:nvPr/>
          </p:nvSpPr>
          <p:spPr>
            <a:xfrm flipH="1">
              <a:off x="10345888" y="2188855"/>
              <a:ext cx="1846112" cy="4669145"/>
            </a:xfrm>
            <a:prstGeom prst="triangle">
              <a:avLst>
                <a:gd name="adj" fmla="val 0"/>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Isosceles Triangle 8">
              <a:extLst>
                <a:ext uri="{FF2B5EF4-FFF2-40B4-BE49-F238E27FC236}">
                  <a16:creationId xmlns:a16="http://schemas.microsoft.com/office/drawing/2014/main" id="{59F5D4E5-4895-49DC-BD8E-F2DB895229A0}"/>
                </a:ext>
              </a:extLst>
            </p:cNvPr>
            <p:cNvSpPr/>
            <p:nvPr/>
          </p:nvSpPr>
          <p:spPr>
            <a:xfrm flipH="1">
              <a:off x="11038684" y="2846895"/>
              <a:ext cx="1150070" cy="4011105"/>
            </a:xfrm>
            <a:prstGeom prst="triangle">
              <a:avLst>
                <a:gd name="adj" fmla="val 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0" name="Group 9">
            <a:extLst>
              <a:ext uri="{FF2B5EF4-FFF2-40B4-BE49-F238E27FC236}">
                <a16:creationId xmlns:a16="http://schemas.microsoft.com/office/drawing/2014/main" id="{9595EDAE-3DA6-4EEE-A3B9-4ED5090F441B}"/>
              </a:ext>
            </a:extLst>
          </p:cNvPr>
          <p:cNvGrpSpPr/>
          <p:nvPr/>
        </p:nvGrpSpPr>
        <p:grpSpPr>
          <a:xfrm>
            <a:off x="0" y="-9724"/>
            <a:ext cx="636320" cy="6867724"/>
            <a:chOff x="0" y="-9724"/>
            <a:chExt cx="636320" cy="6858000"/>
          </a:xfrm>
        </p:grpSpPr>
        <p:sp>
          <p:nvSpPr>
            <p:cNvPr id="11" name="Rectangle 10">
              <a:extLst>
                <a:ext uri="{FF2B5EF4-FFF2-40B4-BE49-F238E27FC236}">
                  <a16:creationId xmlns:a16="http://schemas.microsoft.com/office/drawing/2014/main" id="{79BCB2B2-A8B7-485A-B8EB-1284E505E973}"/>
                </a:ext>
              </a:extLst>
            </p:cNvPr>
            <p:cNvSpPr/>
            <p:nvPr/>
          </p:nvSpPr>
          <p:spPr>
            <a:xfrm>
              <a:off x="0" y="-9724"/>
              <a:ext cx="424102" cy="6858000"/>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Isosceles Triangle 11">
              <a:extLst>
                <a:ext uri="{FF2B5EF4-FFF2-40B4-BE49-F238E27FC236}">
                  <a16:creationId xmlns:a16="http://schemas.microsoft.com/office/drawing/2014/main" id="{4CC56B69-FA46-4849-B2F2-50289E4C21AA}"/>
                </a:ext>
              </a:extLst>
            </p:cNvPr>
            <p:cNvSpPr/>
            <p:nvPr/>
          </p:nvSpPr>
          <p:spPr>
            <a:xfrm flipV="1">
              <a:off x="756" y="-4"/>
              <a:ext cx="635564" cy="4011105"/>
            </a:xfrm>
            <a:prstGeom prst="triangle">
              <a:avLst>
                <a:gd name="adj" fmla="val 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1026" name="Picture 2" descr="Texas A&amp;M AgriLife Extension Service - Wikipedia">
            <a:extLst>
              <a:ext uri="{FF2B5EF4-FFF2-40B4-BE49-F238E27FC236}">
                <a16:creationId xmlns:a16="http://schemas.microsoft.com/office/drawing/2014/main" id="{71551419-05F8-4194-8479-70EF7CE0AC45}"/>
              </a:ext>
            </a:extLst>
          </p:cNvPr>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4400712" y="88482"/>
            <a:ext cx="3387330" cy="15752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7030726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55373" y="183317"/>
            <a:ext cx="5471255" cy="765749"/>
          </a:xfrm>
        </p:spPr>
        <p:txBody>
          <a:bodyPr>
            <a:normAutofit/>
          </a:bodyPr>
          <a:lstStyle/>
          <a:p>
            <a:r>
              <a:rPr lang="en-US" u="sng" dirty="0">
                <a:latin typeface="Arial" panose="020B0604020202020204" pitchFamily="34" charset="0"/>
                <a:cs typeface="Arial" panose="020B0604020202020204" pitchFamily="34" charset="0"/>
              </a:rPr>
              <a:t>Ongoing Initiatives</a:t>
            </a:r>
          </a:p>
        </p:txBody>
      </p:sp>
      <p:sp>
        <p:nvSpPr>
          <p:cNvPr id="3" name="Content Placeholder 2"/>
          <p:cNvSpPr>
            <a:spLocks noGrp="1"/>
          </p:cNvSpPr>
          <p:nvPr>
            <p:ph idx="1"/>
          </p:nvPr>
        </p:nvSpPr>
        <p:spPr>
          <a:xfrm>
            <a:off x="756895" y="949066"/>
            <a:ext cx="10399119" cy="5908924"/>
          </a:xfrm>
        </p:spPr>
        <p:txBody>
          <a:bodyPr>
            <a:noAutofit/>
          </a:bodyPr>
          <a:lstStyle/>
          <a:p>
            <a:pPr>
              <a:lnSpc>
                <a:spcPct val="100000"/>
              </a:lnSpc>
              <a:spcBef>
                <a:spcPts val="0"/>
              </a:spcBef>
            </a:pPr>
            <a:r>
              <a:rPr lang="en-US" sz="2050" dirty="0">
                <a:latin typeface="Arial" panose="020B0604020202020204" pitchFamily="34" charset="0"/>
                <a:cs typeface="Arial" panose="020B0604020202020204" pitchFamily="34" charset="0"/>
              </a:rPr>
              <a:t>Execute 5-year strategic plan:</a:t>
            </a:r>
          </a:p>
          <a:p>
            <a:pPr lvl="1">
              <a:lnSpc>
                <a:spcPct val="100000"/>
              </a:lnSpc>
              <a:spcBef>
                <a:spcPts val="0"/>
              </a:spcBef>
            </a:pPr>
            <a:r>
              <a:rPr lang="en-US" sz="2050" dirty="0">
                <a:latin typeface="Arial" panose="020B0604020202020204" pitchFamily="34" charset="0"/>
                <a:cs typeface="Arial" panose="020B0604020202020204" pitchFamily="34" charset="0"/>
              </a:rPr>
              <a:t>Expanding opportunities for community veterinarians and vet techs through use of our wet labs</a:t>
            </a:r>
          </a:p>
          <a:p>
            <a:pPr lvl="1">
              <a:lnSpc>
                <a:spcPct val="100000"/>
              </a:lnSpc>
              <a:spcBef>
                <a:spcPts val="0"/>
              </a:spcBef>
            </a:pPr>
            <a:r>
              <a:rPr lang="en-US" sz="2050" dirty="0">
                <a:latin typeface="Arial" panose="020B0604020202020204" pitchFamily="34" charset="0"/>
                <a:cs typeface="Arial" panose="020B0604020202020204" pitchFamily="34" charset="0"/>
              </a:rPr>
              <a:t>Offering hands-on experience for sciences classes</a:t>
            </a:r>
          </a:p>
          <a:p>
            <a:pPr lvl="1">
              <a:lnSpc>
                <a:spcPct val="100000"/>
              </a:lnSpc>
              <a:spcBef>
                <a:spcPts val="0"/>
              </a:spcBef>
            </a:pPr>
            <a:r>
              <a:rPr lang="en-US" sz="2050" dirty="0">
                <a:latin typeface="Arial" panose="020B0604020202020204" pitchFamily="34" charset="0"/>
                <a:cs typeface="Arial" panose="020B0604020202020204" pitchFamily="34" charset="0"/>
              </a:rPr>
              <a:t>Expanding community partnerships</a:t>
            </a:r>
          </a:p>
          <a:p>
            <a:pPr lvl="2">
              <a:lnSpc>
                <a:spcPct val="100000"/>
              </a:lnSpc>
              <a:spcBef>
                <a:spcPts val="0"/>
              </a:spcBef>
            </a:pPr>
            <a:r>
              <a:rPr lang="en-US" sz="2050" dirty="0">
                <a:latin typeface="Arial" panose="020B0604020202020204" pitchFamily="34" charset="0"/>
                <a:cs typeface="Arial" panose="020B0604020202020204" pitchFamily="34" charset="0"/>
              </a:rPr>
              <a:t>Waco mounted law enforcement officer training</a:t>
            </a:r>
          </a:p>
          <a:p>
            <a:pPr lvl="2">
              <a:lnSpc>
                <a:spcPct val="100000"/>
              </a:lnSpc>
              <a:spcBef>
                <a:spcPts val="0"/>
              </a:spcBef>
            </a:pPr>
            <a:r>
              <a:rPr lang="en-US" sz="2050" dirty="0">
                <a:latin typeface="Arial" panose="020B0604020202020204" pitchFamily="34" charset="0"/>
                <a:cs typeface="Arial" panose="020B0604020202020204" pitchFamily="34" charset="0"/>
              </a:rPr>
              <a:t>Master Gardeners and Master Composters</a:t>
            </a:r>
          </a:p>
          <a:p>
            <a:pPr lvl="2">
              <a:lnSpc>
                <a:spcPct val="100000"/>
              </a:lnSpc>
              <a:spcBef>
                <a:spcPts val="0"/>
              </a:spcBef>
            </a:pPr>
            <a:r>
              <a:rPr lang="en-US" sz="2050" dirty="0">
                <a:latin typeface="Arial" panose="020B0604020202020204" pitchFamily="34" charset="0"/>
                <a:cs typeface="Arial" panose="020B0604020202020204" pitchFamily="34" charset="0"/>
              </a:rPr>
              <a:t>County Extension Office</a:t>
            </a:r>
          </a:p>
          <a:p>
            <a:pPr lvl="2">
              <a:lnSpc>
                <a:spcPct val="100000"/>
              </a:lnSpc>
              <a:spcBef>
                <a:spcPts val="0"/>
              </a:spcBef>
            </a:pPr>
            <a:r>
              <a:rPr lang="en-US" sz="2050" dirty="0">
                <a:latin typeface="Arial" panose="020B0604020202020204" pitchFamily="34" charset="0"/>
                <a:cs typeface="Arial" panose="020B0604020202020204" pitchFamily="34" charset="0"/>
              </a:rPr>
              <a:t>University Center Partner Ag research programs</a:t>
            </a:r>
          </a:p>
          <a:p>
            <a:pPr lvl="1">
              <a:lnSpc>
                <a:spcPct val="100000"/>
              </a:lnSpc>
              <a:spcBef>
                <a:spcPts val="0"/>
              </a:spcBef>
            </a:pPr>
            <a:r>
              <a:rPr lang="en-US" sz="2050" dirty="0">
                <a:latin typeface="Arial" panose="020B0604020202020204" pitchFamily="34" charset="0"/>
                <a:cs typeface="Arial" panose="020B0604020202020204" pitchFamily="34" charset="0"/>
              </a:rPr>
              <a:t>Expanding CE course/program offerings</a:t>
            </a:r>
          </a:p>
          <a:p>
            <a:pPr lvl="2">
              <a:lnSpc>
                <a:spcPct val="100000"/>
              </a:lnSpc>
              <a:spcBef>
                <a:spcPts val="0"/>
              </a:spcBef>
            </a:pPr>
            <a:r>
              <a:rPr lang="en-US" sz="2050" dirty="0">
                <a:latin typeface="Arial" panose="020B0604020202020204" pitchFamily="34" charset="0"/>
                <a:cs typeface="Arial" panose="020B0604020202020204" pitchFamily="34" charset="0"/>
              </a:rPr>
              <a:t>Agricultural skill training center</a:t>
            </a:r>
          </a:p>
          <a:p>
            <a:pPr lvl="2">
              <a:lnSpc>
                <a:spcPct val="100000"/>
              </a:lnSpc>
              <a:spcBef>
                <a:spcPts val="0"/>
              </a:spcBef>
            </a:pPr>
            <a:r>
              <a:rPr lang="en-US" sz="2050" dirty="0">
                <a:latin typeface="Arial" panose="020B0604020202020204" pitchFamily="34" charset="0"/>
                <a:cs typeface="Arial" panose="020B0604020202020204" pitchFamily="34" charset="0"/>
              </a:rPr>
              <a:t>Equine Management Certification</a:t>
            </a:r>
          </a:p>
          <a:p>
            <a:pPr lvl="2">
              <a:lnSpc>
                <a:spcPct val="100000"/>
              </a:lnSpc>
              <a:spcBef>
                <a:spcPts val="0"/>
              </a:spcBef>
            </a:pPr>
            <a:r>
              <a:rPr lang="en-US" sz="2050" dirty="0">
                <a:latin typeface="Arial" panose="020B0604020202020204" pitchFamily="34" charset="0"/>
                <a:cs typeface="Arial" panose="020B0604020202020204" pitchFamily="34" charset="0"/>
              </a:rPr>
              <a:t>Community gardening </a:t>
            </a:r>
          </a:p>
          <a:p>
            <a:pPr lvl="2">
              <a:lnSpc>
                <a:spcPct val="100000"/>
              </a:lnSpc>
              <a:spcBef>
                <a:spcPts val="0"/>
              </a:spcBef>
            </a:pPr>
            <a:r>
              <a:rPr lang="en-US" sz="2050" dirty="0">
                <a:latin typeface="Arial" panose="020B0604020202020204" pitchFamily="34" charset="0"/>
                <a:cs typeface="Arial" panose="020B0604020202020204" pitchFamily="34" charset="0"/>
              </a:rPr>
              <a:t>Ecological testing ground (vertical Farming)</a:t>
            </a:r>
          </a:p>
          <a:p>
            <a:pPr lvl="1">
              <a:lnSpc>
                <a:spcPct val="100000"/>
              </a:lnSpc>
              <a:spcBef>
                <a:spcPts val="0"/>
              </a:spcBef>
            </a:pPr>
            <a:r>
              <a:rPr lang="en-US" sz="2050" dirty="0">
                <a:latin typeface="Arial" panose="020B0604020202020204" pitchFamily="34" charset="0"/>
                <a:cs typeface="Arial" panose="020B0604020202020204" pitchFamily="34" charset="0"/>
              </a:rPr>
              <a:t>Working with Central Texas dressage “L” programs</a:t>
            </a:r>
          </a:p>
          <a:p>
            <a:pPr lvl="1">
              <a:lnSpc>
                <a:spcPct val="100000"/>
              </a:lnSpc>
              <a:spcBef>
                <a:spcPts val="0"/>
              </a:spcBef>
            </a:pPr>
            <a:r>
              <a:rPr lang="en-US" sz="2050" dirty="0">
                <a:latin typeface="Arial" panose="020B0604020202020204" pitchFamily="34" charset="0"/>
                <a:cs typeface="Arial" panose="020B0604020202020204" pitchFamily="34" charset="0"/>
              </a:rPr>
              <a:t>Expanding the Equestrian Team</a:t>
            </a:r>
          </a:p>
          <a:p>
            <a:pPr>
              <a:lnSpc>
                <a:spcPct val="100000"/>
              </a:lnSpc>
              <a:spcBef>
                <a:spcPts val="0"/>
              </a:spcBef>
            </a:pPr>
            <a:endParaRPr lang="en-US" sz="2050" dirty="0">
              <a:latin typeface="Arial" panose="020B0604020202020204" pitchFamily="34" charset="0"/>
              <a:cs typeface="Arial" panose="020B0604020202020204" pitchFamily="34" charset="0"/>
            </a:endParaRPr>
          </a:p>
          <a:p>
            <a:pPr>
              <a:lnSpc>
                <a:spcPct val="100000"/>
              </a:lnSpc>
              <a:spcBef>
                <a:spcPts val="0"/>
              </a:spcBef>
            </a:pPr>
            <a:r>
              <a:rPr lang="en-US" sz="2050" dirty="0">
                <a:latin typeface="Arial" panose="020B0604020202020204" pitchFamily="34" charset="0"/>
                <a:cs typeface="Arial" panose="020B0604020202020204" pitchFamily="34" charset="0"/>
              </a:rPr>
              <a:t>Continuing to grow Kids College offerings</a:t>
            </a:r>
          </a:p>
        </p:txBody>
      </p:sp>
      <p:pic>
        <p:nvPicPr>
          <p:cNvPr id="14" name="Picture 13">
            <a:extLst>
              <a:ext uri="{FF2B5EF4-FFF2-40B4-BE49-F238E27FC236}">
                <a16:creationId xmlns:a16="http://schemas.microsoft.com/office/drawing/2014/main" id="{5B94988B-23FA-4A9E-B489-42354C37E9F6}"/>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8712118" y="1609652"/>
            <a:ext cx="2807925" cy="2293876"/>
          </a:xfrm>
          <a:prstGeom prst="rect">
            <a:avLst/>
          </a:prstGeom>
          <a:effectLst>
            <a:softEdge rad="317500"/>
          </a:effectLst>
        </p:spPr>
      </p:pic>
      <p:pic>
        <p:nvPicPr>
          <p:cNvPr id="15" name="Picture 14">
            <a:extLst>
              <a:ext uri="{FF2B5EF4-FFF2-40B4-BE49-F238E27FC236}">
                <a16:creationId xmlns:a16="http://schemas.microsoft.com/office/drawing/2014/main" id="{C943ABA0-FE2F-4C24-991B-4BE60BAE90F9}"/>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606603" y="3620462"/>
            <a:ext cx="3187472" cy="3182336"/>
          </a:xfrm>
          <a:prstGeom prst="rect">
            <a:avLst/>
          </a:prstGeom>
          <a:effectLst>
            <a:softEdge rad="317500"/>
          </a:effectLst>
        </p:spPr>
      </p:pic>
      <p:grpSp>
        <p:nvGrpSpPr>
          <p:cNvPr id="6" name="Group 5">
            <a:extLst>
              <a:ext uri="{FF2B5EF4-FFF2-40B4-BE49-F238E27FC236}">
                <a16:creationId xmlns:a16="http://schemas.microsoft.com/office/drawing/2014/main" id="{9751B27B-7C52-40EF-A173-113C819DB984}"/>
              </a:ext>
            </a:extLst>
          </p:cNvPr>
          <p:cNvGrpSpPr/>
          <p:nvPr/>
        </p:nvGrpSpPr>
        <p:grpSpPr>
          <a:xfrm>
            <a:off x="0" y="-9724"/>
            <a:ext cx="636320" cy="6867724"/>
            <a:chOff x="0" y="-9724"/>
            <a:chExt cx="636320" cy="6858000"/>
          </a:xfrm>
        </p:grpSpPr>
        <p:sp>
          <p:nvSpPr>
            <p:cNvPr id="7" name="Rectangle 6">
              <a:extLst>
                <a:ext uri="{FF2B5EF4-FFF2-40B4-BE49-F238E27FC236}">
                  <a16:creationId xmlns:a16="http://schemas.microsoft.com/office/drawing/2014/main" id="{F9D5D988-B8A5-43EC-976D-5EAB35DA7A5A}"/>
                </a:ext>
              </a:extLst>
            </p:cNvPr>
            <p:cNvSpPr/>
            <p:nvPr/>
          </p:nvSpPr>
          <p:spPr>
            <a:xfrm>
              <a:off x="0" y="-9724"/>
              <a:ext cx="424102" cy="6858000"/>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Isosceles Triangle 7">
              <a:extLst>
                <a:ext uri="{FF2B5EF4-FFF2-40B4-BE49-F238E27FC236}">
                  <a16:creationId xmlns:a16="http://schemas.microsoft.com/office/drawing/2014/main" id="{9496C110-5D1D-4D64-82A9-17E6DFF5A93A}"/>
                </a:ext>
              </a:extLst>
            </p:cNvPr>
            <p:cNvSpPr/>
            <p:nvPr/>
          </p:nvSpPr>
          <p:spPr>
            <a:xfrm flipV="1">
              <a:off x="756" y="-4"/>
              <a:ext cx="635564" cy="4011105"/>
            </a:xfrm>
            <a:prstGeom prst="triangle">
              <a:avLst>
                <a:gd name="adj" fmla="val 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0" name="Group 9">
            <a:extLst>
              <a:ext uri="{FF2B5EF4-FFF2-40B4-BE49-F238E27FC236}">
                <a16:creationId xmlns:a16="http://schemas.microsoft.com/office/drawing/2014/main" id="{FCBA4D54-835D-4CFF-A07E-D4C3683B5E09}"/>
              </a:ext>
            </a:extLst>
          </p:cNvPr>
          <p:cNvGrpSpPr/>
          <p:nvPr/>
        </p:nvGrpSpPr>
        <p:grpSpPr>
          <a:xfrm>
            <a:off x="10345888" y="0"/>
            <a:ext cx="1846112" cy="6858000"/>
            <a:chOff x="10345888" y="0"/>
            <a:chExt cx="1846112" cy="6858000"/>
          </a:xfrm>
        </p:grpSpPr>
        <p:sp>
          <p:nvSpPr>
            <p:cNvPr id="11" name="Rectangle 10">
              <a:extLst>
                <a:ext uri="{FF2B5EF4-FFF2-40B4-BE49-F238E27FC236}">
                  <a16:creationId xmlns:a16="http://schemas.microsoft.com/office/drawing/2014/main" id="{04CCB702-0C68-4571-B4F4-FBCBA52F7CCD}"/>
                </a:ext>
              </a:extLst>
            </p:cNvPr>
            <p:cNvSpPr/>
            <p:nvPr/>
          </p:nvSpPr>
          <p:spPr>
            <a:xfrm>
              <a:off x="11764652" y="0"/>
              <a:ext cx="42410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Isosceles Triangle 11">
              <a:extLst>
                <a:ext uri="{FF2B5EF4-FFF2-40B4-BE49-F238E27FC236}">
                  <a16:creationId xmlns:a16="http://schemas.microsoft.com/office/drawing/2014/main" id="{3B957EB7-1CC9-43EC-B800-7AFDAC8798AB}"/>
                </a:ext>
              </a:extLst>
            </p:cNvPr>
            <p:cNvSpPr/>
            <p:nvPr/>
          </p:nvSpPr>
          <p:spPr>
            <a:xfrm flipH="1">
              <a:off x="10345888" y="2188855"/>
              <a:ext cx="1846112" cy="4669145"/>
            </a:xfrm>
            <a:prstGeom prst="triangle">
              <a:avLst>
                <a:gd name="adj" fmla="val 0"/>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Isosceles Triangle 12">
              <a:extLst>
                <a:ext uri="{FF2B5EF4-FFF2-40B4-BE49-F238E27FC236}">
                  <a16:creationId xmlns:a16="http://schemas.microsoft.com/office/drawing/2014/main" id="{0DE36396-919C-47E7-9C75-CC0F0FB8B908}"/>
                </a:ext>
              </a:extLst>
            </p:cNvPr>
            <p:cNvSpPr/>
            <p:nvPr/>
          </p:nvSpPr>
          <p:spPr>
            <a:xfrm flipH="1">
              <a:off x="11038684" y="2846895"/>
              <a:ext cx="1150070" cy="4011105"/>
            </a:xfrm>
            <a:prstGeom prst="triangle">
              <a:avLst>
                <a:gd name="adj" fmla="val 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67951741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427D540C-0A4C-4DFC-96B1-A945C9122D45}"/>
              </a:ext>
            </a:extLst>
          </p:cNvPr>
          <p:cNvSpPr/>
          <p:nvPr/>
        </p:nvSpPr>
        <p:spPr>
          <a:xfrm>
            <a:off x="2850204" y="0"/>
            <a:ext cx="9341797" cy="6858000"/>
          </a:xfrm>
          <a:prstGeom prst="rect">
            <a:avLst/>
          </a:prstGeom>
          <a:gradFill flip="none" rotWithShape="1">
            <a:gsLst>
              <a:gs pos="0">
                <a:schemeClr val="bg1"/>
              </a:gs>
              <a:gs pos="100000">
                <a:srgbClr val="4472C4"/>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a:extLst>
              <a:ext uri="{FF2B5EF4-FFF2-40B4-BE49-F238E27FC236}">
                <a16:creationId xmlns:a16="http://schemas.microsoft.com/office/drawing/2014/main" id="{FBB6A773-ED4A-42A0-8C4A-5B2E39F6C8BA}"/>
              </a:ext>
            </a:extLst>
          </p:cNvPr>
          <p:cNvSpPr/>
          <p:nvPr/>
        </p:nvSpPr>
        <p:spPr>
          <a:xfrm>
            <a:off x="0" y="0"/>
            <a:ext cx="424102" cy="6858000"/>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Content Placeholder 2"/>
          <p:cNvSpPr>
            <a:spLocks noGrp="1"/>
          </p:cNvSpPr>
          <p:nvPr>
            <p:ph idx="1"/>
          </p:nvPr>
        </p:nvSpPr>
        <p:spPr>
          <a:xfrm>
            <a:off x="887501" y="996687"/>
            <a:ext cx="9021102" cy="3859662"/>
          </a:xfrm>
        </p:spPr>
        <p:txBody>
          <a:bodyPr>
            <a:noAutofit/>
          </a:bodyPr>
          <a:lstStyle/>
          <a:p>
            <a:r>
              <a:rPr lang="en-US" sz="2050" dirty="0">
                <a:latin typeface="Arial" panose="020B0604020202020204" pitchFamily="34" charset="0"/>
                <a:cs typeface="Arial" panose="020B0604020202020204" pitchFamily="34" charset="0"/>
              </a:rPr>
              <a:t>Lack of  visibility in the community</a:t>
            </a:r>
          </a:p>
          <a:p>
            <a:r>
              <a:rPr lang="en-US" sz="2050" dirty="0">
                <a:latin typeface="Arial" panose="020B0604020202020204" pitchFamily="34" charset="0"/>
                <a:cs typeface="Arial" panose="020B0604020202020204" pitchFamily="34" charset="0"/>
              </a:rPr>
              <a:t>Ongoing facility maintenance costs</a:t>
            </a:r>
          </a:p>
          <a:p>
            <a:r>
              <a:rPr lang="en-US" sz="2050" dirty="0">
                <a:latin typeface="Arial" panose="020B0604020202020204" pitchFamily="34" charset="0"/>
                <a:cs typeface="Arial" panose="020B0604020202020204" pitchFamily="34" charset="0"/>
              </a:rPr>
              <a:t>Long-term facility maintenance</a:t>
            </a:r>
          </a:p>
          <a:p>
            <a:r>
              <a:rPr lang="en-US" sz="2050" dirty="0">
                <a:latin typeface="Arial" panose="020B0604020202020204" pitchFamily="34" charset="0"/>
                <a:cs typeface="Arial" panose="020B0604020202020204" pitchFamily="34" charset="0"/>
              </a:rPr>
              <a:t>Vet Tech program costs</a:t>
            </a:r>
          </a:p>
          <a:p>
            <a:r>
              <a:rPr lang="en-US" sz="2050" dirty="0">
                <a:latin typeface="Arial" panose="020B0604020202020204" pitchFamily="34" charset="0"/>
                <a:cs typeface="Arial" panose="020B0604020202020204" pitchFamily="34" charset="0"/>
              </a:rPr>
              <a:t>Cost of upgrades</a:t>
            </a:r>
          </a:p>
          <a:p>
            <a:r>
              <a:rPr lang="en-US" sz="2050" dirty="0">
                <a:latin typeface="Arial" panose="020B0604020202020204" pitchFamily="34" charset="0"/>
                <a:cs typeface="Arial" panose="020B0604020202020204" pitchFamily="34" charset="0"/>
              </a:rPr>
              <a:t>Cost of expansion to add facilities</a:t>
            </a:r>
          </a:p>
        </p:txBody>
      </p:sp>
      <p:sp>
        <p:nvSpPr>
          <p:cNvPr id="2" name="Title 1"/>
          <p:cNvSpPr>
            <a:spLocks noGrp="1"/>
          </p:cNvSpPr>
          <p:nvPr>
            <p:ph type="title"/>
          </p:nvPr>
        </p:nvSpPr>
        <p:spPr>
          <a:xfrm>
            <a:off x="786672" y="194885"/>
            <a:ext cx="8596668" cy="660400"/>
          </a:xfrm>
        </p:spPr>
        <p:txBody>
          <a:bodyPr>
            <a:noAutofit/>
          </a:bodyPr>
          <a:lstStyle/>
          <a:p>
            <a:r>
              <a:rPr lang="en-US" u="sng" dirty="0">
                <a:latin typeface="Arial" panose="020B0604020202020204" pitchFamily="34" charset="0"/>
                <a:cs typeface="Arial" panose="020B0604020202020204" pitchFamily="34" charset="0"/>
              </a:rPr>
              <a:t>Challenges</a:t>
            </a:r>
          </a:p>
        </p:txBody>
      </p:sp>
      <p:sp>
        <p:nvSpPr>
          <p:cNvPr id="11" name="Rectangle 10">
            <a:extLst>
              <a:ext uri="{FF2B5EF4-FFF2-40B4-BE49-F238E27FC236}">
                <a16:creationId xmlns:a16="http://schemas.microsoft.com/office/drawing/2014/main" id="{023EF26C-A2F2-4243-87D4-96A688FE2FA4}"/>
              </a:ext>
            </a:extLst>
          </p:cNvPr>
          <p:cNvSpPr/>
          <p:nvPr/>
        </p:nvSpPr>
        <p:spPr>
          <a:xfrm>
            <a:off x="0" y="-9727"/>
            <a:ext cx="424102" cy="6858000"/>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8" name="Group 17">
            <a:extLst>
              <a:ext uri="{FF2B5EF4-FFF2-40B4-BE49-F238E27FC236}">
                <a16:creationId xmlns:a16="http://schemas.microsoft.com/office/drawing/2014/main" id="{755D9E7A-B83F-4F7A-8AD0-FFA731F2DC63}"/>
              </a:ext>
            </a:extLst>
          </p:cNvPr>
          <p:cNvGrpSpPr/>
          <p:nvPr/>
        </p:nvGrpSpPr>
        <p:grpSpPr>
          <a:xfrm>
            <a:off x="-1" y="-9724"/>
            <a:ext cx="5165390" cy="6867728"/>
            <a:chOff x="-1" y="-9724"/>
            <a:chExt cx="5165390" cy="6867728"/>
          </a:xfrm>
        </p:grpSpPr>
        <p:sp>
          <p:nvSpPr>
            <p:cNvPr id="14" name="Rectangle 13">
              <a:extLst>
                <a:ext uri="{FF2B5EF4-FFF2-40B4-BE49-F238E27FC236}">
                  <a16:creationId xmlns:a16="http://schemas.microsoft.com/office/drawing/2014/main" id="{E67BF845-2C86-4CC4-A8DB-B993A041EF7C}"/>
                </a:ext>
              </a:extLst>
            </p:cNvPr>
            <p:cNvSpPr/>
            <p:nvPr/>
          </p:nvSpPr>
          <p:spPr>
            <a:xfrm>
              <a:off x="0" y="-9724"/>
              <a:ext cx="424102" cy="6858000"/>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Isosceles Triangle 9">
              <a:extLst>
                <a:ext uri="{FF2B5EF4-FFF2-40B4-BE49-F238E27FC236}">
                  <a16:creationId xmlns:a16="http://schemas.microsoft.com/office/drawing/2014/main" id="{574DAA10-B60A-4FF7-9626-C3E34FDA3D0B}"/>
                </a:ext>
              </a:extLst>
            </p:cNvPr>
            <p:cNvSpPr/>
            <p:nvPr/>
          </p:nvSpPr>
          <p:spPr>
            <a:xfrm rot="16200000" flipV="1">
              <a:off x="2264912" y="3957527"/>
              <a:ext cx="635564" cy="5165390"/>
            </a:xfrm>
            <a:prstGeom prst="triangle">
              <a:avLst>
                <a:gd name="adj" fmla="val 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Isosceles Triangle 14">
              <a:extLst>
                <a:ext uri="{FF2B5EF4-FFF2-40B4-BE49-F238E27FC236}">
                  <a16:creationId xmlns:a16="http://schemas.microsoft.com/office/drawing/2014/main" id="{73C708D9-66C5-460E-AEB2-09C080ED351E}"/>
                </a:ext>
              </a:extLst>
            </p:cNvPr>
            <p:cNvSpPr/>
            <p:nvPr/>
          </p:nvSpPr>
          <p:spPr>
            <a:xfrm flipV="1">
              <a:off x="756" y="-4"/>
              <a:ext cx="635564" cy="4011105"/>
            </a:xfrm>
            <a:prstGeom prst="triangle">
              <a:avLst>
                <a:gd name="adj" fmla="val 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17" name="Picture 16">
            <a:extLst>
              <a:ext uri="{FF2B5EF4-FFF2-40B4-BE49-F238E27FC236}">
                <a16:creationId xmlns:a16="http://schemas.microsoft.com/office/drawing/2014/main" id="{13042099-8385-48AD-BEBC-127440B19F71}"/>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887501" y="3573661"/>
            <a:ext cx="5430152" cy="2848180"/>
          </a:xfrm>
          <a:prstGeom prst="rect">
            <a:avLst/>
          </a:prstGeom>
          <a:effectLst>
            <a:softEdge rad="635000"/>
          </a:effectLst>
        </p:spPr>
      </p:pic>
      <p:pic>
        <p:nvPicPr>
          <p:cNvPr id="19" name="Picture 18">
            <a:extLst>
              <a:ext uri="{FF2B5EF4-FFF2-40B4-BE49-F238E27FC236}">
                <a16:creationId xmlns:a16="http://schemas.microsoft.com/office/drawing/2014/main" id="{ADCE279D-2954-4744-AF1F-C6D1D44CF8CD}"/>
              </a:ext>
            </a:extLst>
          </p:cNvPr>
          <p:cNvPicPr>
            <a:picLocks noChangeAspect="1"/>
          </p:cNvPicPr>
          <p:nvPr/>
        </p:nvPicPr>
        <p:blipFill rotWithShape="1">
          <a:blip r:embed="rId4" cstate="email">
            <a:duotone>
              <a:schemeClr val="accent1">
                <a:shade val="45000"/>
                <a:satMod val="135000"/>
              </a:schemeClr>
              <a:prstClr val="white"/>
            </a:duotone>
            <a:extLst>
              <a:ext uri="{28A0092B-C50C-407E-A947-70E740481C1C}">
                <a14:useLocalDpi xmlns:a14="http://schemas.microsoft.com/office/drawing/2010/main"/>
              </a:ext>
            </a:extLst>
          </a:blip>
          <a:srcRect l="45384"/>
          <a:stretch/>
        </p:blipFill>
        <p:spPr>
          <a:xfrm>
            <a:off x="7128093" y="346668"/>
            <a:ext cx="4592861" cy="6316447"/>
          </a:xfrm>
          <a:prstGeom prst="rect">
            <a:avLst/>
          </a:prstGeom>
          <a:effectLst>
            <a:softEdge rad="635000"/>
          </a:effectLst>
        </p:spPr>
      </p:pic>
    </p:spTree>
    <p:extLst>
      <p:ext uri="{BB962C8B-B14F-4D97-AF65-F5344CB8AC3E}">
        <p14:creationId xmlns:p14="http://schemas.microsoft.com/office/powerpoint/2010/main" val="306937640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61793" y="230958"/>
            <a:ext cx="6436487" cy="765749"/>
          </a:xfrm>
        </p:spPr>
        <p:txBody>
          <a:bodyPr>
            <a:normAutofit/>
          </a:bodyPr>
          <a:lstStyle/>
          <a:p>
            <a:r>
              <a:rPr lang="en-US" dirty="0">
                <a:latin typeface="Arial" panose="020B0604020202020204" pitchFamily="34" charset="0"/>
                <a:cs typeface="Arial" panose="020B0604020202020204" pitchFamily="34" charset="0"/>
              </a:rPr>
              <a:t>Data – Vet Tech</a:t>
            </a:r>
          </a:p>
        </p:txBody>
      </p:sp>
      <p:graphicFrame>
        <p:nvGraphicFramePr>
          <p:cNvPr id="4" name="Table 3">
            <a:extLst>
              <a:ext uri="{FF2B5EF4-FFF2-40B4-BE49-F238E27FC236}">
                <a16:creationId xmlns:a16="http://schemas.microsoft.com/office/drawing/2014/main" id="{418860BB-6C40-4039-8B04-59B327DC617F}"/>
              </a:ext>
            </a:extLst>
          </p:cNvPr>
          <p:cNvGraphicFramePr>
            <a:graphicFrameLocks noGrp="1"/>
          </p:cNvGraphicFramePr>
          <p:nvPr>
            <p:extLst>
              <p:ext uri="{D42A27DB-BD31-4B8C-83A1-F6EECF244321}">
                <p14:modId xmlns:p14="http://schemas.microsoft.com/office/powerpoint/2010/main" val="4006640671"/>
              </p:ext>
            </p:extLst>
          </p:nvPr>
        </p:nvGraphicFramePr>
        <p:xfrm>
          <a:off x="661793" y="996707"/>
          <a:ext cx="10868414" cy="4381500"/>
        </p:xfrm>
        <a:graphic>
          <a:graphicData uri="http://schemas.openxmlformats.org/drawingml/2006/table">
            <a:tbl>
              <a:tblPr>
                <a:tableStyleId>{5C22544A-7EE6-4342-B048-85BDC9FD1C3A}</a:tableStyleId>
              </a:tblPr>
              <a:tblGrid>
                <a:gridCol w="2550529">
                  <a:extLst>
                    <a:ext uri="{9D8B030D-6E8A-4147-A177-3AD203B41FA5}">
                      <a16:colId xmlns:a16="http://schemas.microsoft.com/office/drawing/2014/main" val="2196828484"/>
                    </a:ext>
                  </a:extLst>
                </a:gridCol>
                <a:gridCol w="888521">
                  <a:extLst>
                    <a:ext uri="{9D8B030D-6E8A-4147-A177-3AD203B41FA5}">
                      <a16:colId xmlns:a16="http://schemas.microsoft.com/office/drawing/2014/main" val="1505120198"/>
                    </a:ext>
                  </a:extLst>
                </a:gridCol>
                <a:gridCol w="888521">
                  <a:extLst>
                    <a:ext uri="{9D8B030D-6E8A-4147-A177-3AD203B41FA5}">
                      <a16:colId xmlns:a16="http://schemas.microsoft.com/office/drawing/2014/main" val="4191084983"/>
                    </a:ext>
                  </a:extLst>
                </a:gridCol>
                <a:gridCol w="888521">
                  <a:extLst>
                    <a:ext uri="{9D8B030D-6E8A-4147-A177-3AD203B41FA5}">
                      <a16:colId xmlns:a16="http://schemas.microsoft.com/office/drawing/2014/main" val="996194793"/>
                    </a:ext>
                  </a:extLst>
                </a:gridCol>
                <a:gridCol w="888521">
                  <a:extLst>
                    <a:ext uri="{9D8B030D-6E8A-4147-A177-3AD203B41FA5}">
                      <a16:colId xmlns:a16="http://schemas.microsoft.com/office/drawing/2014/main" val="4089367713"/>
                    </a:ext>
                  </a:extLst>
                </a:gridCol>
                <a:gridCol w="888521">
                  <a:extLst>
                    <a:ext uri="{9D8B030D-6E8A-4147-A177-3AD203B41FA5}">
                      <a16:colId xmlns:a16="http://schemas.microsoft.com/office/drawing/2014/main" val="3183048336"/>
                    </a:ext>
                  </a:extLst>
                </a:gridCol>
                <a:gridCol w="962649">
                  <a:extLst>
                    <a:ext uri="{9D8B030D-6E8A-4147-A177-3AD203B41FA5}">
                      <a16:colId xmlns:a16="http://schemas.microsoft.com/office/drawing/2014/main" val="1826636301"/>
                    </a:ext>
                  </a:extLst>
                </a:gridCol>
                <a:gridCol w="1036699">
                  <a:extLst>
                    <a:ext uri="{9D8B030D-6E8A-4147-A177-3AD203B41FA5}">
                      <a16:colId xmlns:a16="http://schemas.microsoft.com/office/drawing/2014/main" val="408707306"/>
                    </a:ext>
                  </a:extLst>
                </a:gridCol>
                <a:gridCol w="888600">
                  <a:extLst>
                    <a:ext uri="{9D8B030D-6E8A-4147-A177-3AD203B41FA5}">
                      <a16:colId xmlns:a16="http://schemas.microsoft.com/office/drawing/2014/main" val="2968988675"/>
                    </a:ext>
                  </a:extLst>
                </a:gridCol>
                <a:gridCol w="987332">
                  <a:extLst>
                    <a:ext uri="{9D8B030D-6E8A-4147-A177-3AD203B41FA5}">
                      <a16:colId xmlns:a16="http://schemas.microsoft.com/office/drawing/2014/main" val="1680342298"/>
                    </a:ext>
                  </a:extLst>
                </a:gridCol>
              </a:tblGrid>
              <a:tr h="236411">
                <a:tc>
                  <a:txBody>
                    <a:bodyPr/>
                    <a:lstStyle/>
                    <a:p>
                      <a:pPr algn="l" fontAlgn="b"/>
                      <a:r>
                        <a:rPr lang="en-US" sz="2000" b="1" i="0" u="none" strike="noStrike" dirty="0">
                          <a:solidFill>
                            <a:srgbClr val="000000"/>
                          </a:solidFill>
                          <a:effectLst/>
                          <a:latin typeface="Arial" panose="020B0604020202020204" pitchFamily="34" charset="0"/>
                          <a:cs typeface="Arial" panose="020B0604020202020204" pitchFamily="34" charset="0"/>
                        </a:rPr>
                        <a:t>Student Data</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4C7E7"/>
                    </a:solidFill>
                  </a:tcPr>
                </a:tc>
                <a:tc>
                  <a:txBody>
                    <a:bodyPr/>
                    <a:lstStyle/>
                    <a:p>
                      <a:pPr algn="ctr" fontAlgn="b"/>
                      <a:r>
                        <a:rPr lang="en-US" sz="2000" b="0" i="0" u="none" strike="noStrike" dirty="0">
                          <a:solidFill>
                            <a:srgbClr val="000000"/>
                          </a:solidFill>
                          <a:effectLst/>
                          <a:latin typeface="Arial" panose="020B0604020202020204" pitchFamily="34" charset="0"/>
                          <a:cs typeface="Arial" panose="020B0604020202020204" pitchFamily="34" charset="0"/>
                        </a:rPr>
                        <a:t>Fall 2022</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4C7E7"/>
                    </a:solidFill>
                  </a:tcPr>
                </a:tc>
                <a:tc>
                  <a:txBody>
                    <a:bodyPr/>
                    <a:lstStyle/>
                    <a:p>
                      <a:pPr algn="ctr" fontAlgn="b"/>
                      <a:r>
                        <a:rPr lang="en-US" sz="2000" b="0" i="0" u="none" strike="noStrike" dirty="0">
                          <a:solidFill>
                            <a:srgbClr val="000000"/>
                          </a:solidFill>
                          <a:effectLst/>
                          <a:latin typeface="Arial" panose="020B0604020202020204" pitchFamily="34" charset="0"/>
                          <a:cs typeface="Arial" panose="020B0604020202020204" pitchFamily="34" charset="0"/>
                        </a:rPr>
                        <a:t>Fall 2021</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4C7E7"/>
                    </a:solidFill>
                  </a:tcPr>
                </a:tc>
                <a:tc>
                  <a:txBody>
                    <a:bodyPr/>
                    <a:lstStyle/>
                    <a:p>
                      <a:pPr algn="ctr" fontAlgn="b"/>
                      <a:r>
                        <a:rPr lang="en-US" sz="2000" b="0" i="0" u="none" strike="noStrike" dirty="0">
                          <a:solidFill>
                            <a:srgbClr val="000000"/>
                          </a:solidFill>
                          <a:effectLst/>
                          <a:latin typeface="Arial" panose="020B0604020202020204" pitchFamily="34" charset="0"/>
                          <a:cs typeface="Arial" panose="020B0604020202020204" pitchFamily="34" charset="0"/>
                        </a:rPr>
                        <a:t>Fall 2020</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4C7E7"/>
                    </a:solidFill>
                  </a:tcPr>
                </a:tc>
                <a:tc>
                  <a:txBody>
                    <a:bodyPr/>
                    <a:lstStyle/>
                    <a:p>
                      <a:pPr algn="ctr" fontAlgn="b"/>
                      <a:r>
                        <a:rPr lang="en-US" sz="2000" b="0" i="0" u="none" strike="noStrike" dirty="0">
                          <a:solidFill>
                            <a:srgbClr val="000000"/>
                          </a:solidFill>
                          <a:effectLst/>
                          <a:latin typeface="Arial" panose="020B0604020202020204" pitchFamily="34" charset="0"/>
                          <a:cs typeface="Arial" panose="020B0604020202020204" pitchFamily="34" charset="0"/>
                        </a:rPr>
                        <a:t>Fall 2019</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4C7E7"/>
                    </a:solidFill>
                  </a:tcPr>
                </a:tc>
                <a:tc>
                  <a:txBody>
                    <a:bodyPr/>
                    <a:lstStyle/>
                    <a:p>
                      <a:pPr algn="ctr" fontAlgn="b"/>
                      <a:r>
                        <a:rPr lang="en-US" sz="2000" b="0" u="none" strike="noStrike" dirty="0">
                          <a:effectLst/>
                          <a:latin typeface="Arial" panose="020B0604020202020204" pitchFamily="34" charset="0"/>
                          <a:cs typeface="Arial" panose="020B0604020202020204" pitchFamily="34" charset="0"/>
                        </a:rPr>
                        <a:t>Fall 2018</a:t>
                      </a:r>
                      <a:endParaRPr lang="en-US" sz="20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4C7E7"/>
                    </a:solidFill>
                  </a:tcPr>
                </a:tc>
                <a:tc>
                  <a:txBody>
                    <a:bodyPr/>
                    <a:lstStyle/>
                    <a:p>
                      <a:pPr algn="ctr" fontAlgn="b"/>
                      <a:r>
                        <a:rPr lang="en-US" sz="2000" u="none" strike="noStrike" dirty="0">
                          <a:effectLst/>
                          <a:latin typeface="Arial" panose="020B0604020202020204" pitchFamily="34" charset="0"/>
                          <a:cs typeface="Arial" panose="020B0604020202020204" pitchFamily="34" charset="0"/>
                        </a:rPr>
                        <a:t>Fall</a:t>
                      </a:r>
                      <a:r>
                        <a:rPr lang="en-US" sz="2000" u="none" strike="noStrike" baseline="0" dirty="0">
                          <a:effectLst/>
                          <a:latin typeface="Arial" panose="020B0604020202020204" pitchFamily="34" charset="0"/>
                          <a:cs typeface="Arial" panose="020B0604020202020204" pitchFamily="34" charset="0"/>
                        </a:rPr>
                        <a:t> </a:t>
                      </a:r>
                      <a:r>
                        <a:rPr lang="en-US" sz="2000" u="none" strike="noStrike" dirty="0">
                          <a:effectLst/>
                          <a:latin typeface="Arial" panose="020B0604020202020204" pitchFamily="34" charset="0"/>
                          <a:cs typeface="Arial" panose="020B0604020202020204" pitchFamily="34" charset="0"/>
                        </a:rPr>
                        <a:t>2017</a:t>
                      </a:r>
                      <a:endParaRPr lang="en-US" sz="2000" b="1"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4C7E7"/>
                    </a:solidFill>
                  </a:tcPr>
                </a:tc>
                <a:tc>
                  <a:txBody>
                    <a:bodyPr/>
                    <a:lstStyle/>
                    <a:p>
                      <a:pPr algn="ctr" fontAlgn="b"/>
                      <a:r>
                        <a:rPr lang="en-US" sz="2000" u="none" strike="noStrike" dirty="0">
                          <a:effectLst/>
                          <a:latin typeface="Arial" panose="020B0604020202020204" pitchFamily="34" charset="0"/>
                          <a:cs typeface="Arial" panose="020B0604020202020204" pitchFamily="34" charset="0"/>
                        </a:rPr>
                        <a:t>Fall 2016</a:t>
                      </a:r>
                      <a:endParaRPr lang="en-US" sz="2000" b="1"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4C7E7"/>
                    </a:solidFill>
                  </a:tcPr>
                </a:tc>
                <a:tc>
                  <a:txBody>
                    <a:bodyPr/>
                    <a:lstStyle/>
                    <a:p>
                      <a:pPr algn="ctr" fontAlgn="b"/>
                      <a:r>
                        <a:rPr lang="en-US" sz="2000" u="none" strike="noStrike" dirty="0">
                          <a:effectLst/>
                          <a:latin typeface="Arial" panose="020B0604020202020204" pitchFamily="34" charset="0"/>
                          <a:cs typeface="Arial" panose="020B0604020202020204" pitchFamily="34" charset="0"/>
                        </a:rPr>
                        <a:t> Fall 2015</a:t>
                      </a:r>
                      <a:endParaRPr lang="en-US" sz="2000" b="1"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4C7E7"/>
                    </a:solidFill>
                  </a:tcPr>
                </a:tc>
                <a:tc>
                  <a:txBody>
                    <a:bodyPr/>
                    <a:lstStyle/>
                    <a:p>
                      <a:pPr algn="ctr" fontAlgn="b"/>
                      <a:r>
                        <a:rPr lang="en-US" sz="2000" u="none" strike="noStrike" dirty="0">
                          <a:effectLst/>
                          <a:latin typeface="Arial" panose="020B0604020202020204" pitchFamily="34" charset="0"/>
                          <a:cs typeface="Arial" panose="020B0604020202020204" pitchFamily="34" charset="0"/>
                        </a:rPr>
                        <a:t>Fall</a:t>
                      </a:r>
                      <a:r>
                        <a:rPr lang="en-US" sz="2000" u="none" strike="noStrike" baseline="0" dirty="0">
                          <a:effectLst/>
                          <a:latin typeface="Arial" panose="020B0604020202020204" pitchFamily="34" charset="0"/>
                          <a:cs typeface="Arial" panose="020B0604020202020204" pitchFamily="34" charset="0"/>
                        </a:rPr>
                        <a:t> </a:t>
                      </a:r>
                      <a:r>
                        <a:rPr lang="en-US" sz="2000" u="none" strike="noStrike" dirty="0">
                          <a:effectLst/>
                          <a:latin typeface="Arial" panose="020B0604020202020204" pitchFamily="34" charset="0"/>
                          <a:cs typeface="Arial" panose="020B0604020202020204" pitchFamily="34" charset="0"/>
                        </a:rPr>
                        <a:t>2014</a:t>
                      </a:r>
                      <a:endParaRPr lang="en-US" sz="2000" b="1"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4C7E7"/>
                    </a:solidFill>
                  </a:tcPr>
                </a:tc>
                <a:extLst>
                  <a:ext uri="{0D108BD9-81ED-4DB2-BD59-A6C34878D82A}">
                    <a16:rowId xmlns:a16="http://schemas.microsoft.com/office/drawing/2014/main" val="1083506548"/>
                  </a:ext>
                </a:extLst>
              </a:tr>
              <a:tr h="227404">
                <a:tc>
                  <a:txBody>
                    <a:bodyPr/>
                    <a:lstStyle/>
                    <a:p>
                      <a:pPr algn="l" fontAlgn="b"/>
                      <a:r>
                        <a:rPr lang="en-US" sz="2000" b="0" i="0" u="none" strike="noStrike" dirty="0">
                          <a:solidFill>
                            <a:srgbClr val="000000"/>
                          </a:solidFill>
                          <a:effectLst/>
                          <a:latin typeface="Arial" panose="020B0604020202020204" pitchFamily="34" charset="0"/>
                          <a:cs typeface="Arial" panose="020B0604020202020204" pitchFamily="34" charset="0"/>
                        </a:rPr>
                        <a:t>Headcount</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b"/>
                      <a:r>
                        <a:rPr lang="en-US" sz="2000" b="0" i="0" u="none" strike="noStrike" dirty="0">
                          <a:solidFill>
                            <a:srgbClr val="000000"/>
                          </a:solidFill>
                          <a:effectLst/>
                          <a:latin typeface="Arial" panose="020B0604020202020204" pitchFamily="34" charset="0"/>
                          <a:cs typeface="Arial" panose="020B0604020202020204" pitchFamily="34" charset="0"/>
                        </a:rPr>
                        <a:t>23</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b"/>
                      <a:r>
                        <a:rPr lang="en-US" sz="2000" b="0" i="0" u="none" strike="noStrike" dirty="0">
                          <a:solidFill>
                            <a:srgbClr val="000000"/>
                          </a:solidFill>
                          <a:effectLst/>
                          <a:latin typeface="Arial" panose="020B0604020202020204" pitchFamily="34" charset="0"/>
                          <a:cs typeface="Arial" panose="020B0604020202020204" pitchFamily="34" charset="0"/>
                        </a:rPr>
                        <a:t>39</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b"/>
                      <a:r>
                        <a:rPr lang="en-US" sz="2000" b="0" i="0" u="none" strike="noStrike" dirty="0">
                          <a:solidFill>
                            <a:srgbClr val="000000"/>
                          </a:solidFill>
                          <a:effectLst/>
                          <a:latin typeface="Arial" panose="020B0604020202020204" pitchFamily="34" charset="0"/>
                          <a:cs typeface="Arial" panose="020B0604020202020204" pitchFamily="34" charset="0"/>
                        </a:rPr>
                        <a:t>29</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b"/>
                      <a:r>
                        <a:rPr lang="en-US" sz="2000" b="0" i="0" u="none" strike="noStrike" dirty="0">
                          <a:solidFill>
                            <a:srgbClr val="000000"/>
                          </a:solidFill>
                          <a:effectLst/>
                          <a:latin typeface="Arial" panose="020B0604020202020204" pitchFamily="34" charset="0"/>
                          <a:cs typeface="Arial" panose="020B0604020202020204" pitchFamily="34" charset="0"/>
                        </a:rPr>
                        <a:t>31</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b"/>
                      <a:r>
                        <a:rPr lang="en-US" sz="2000" b="0" i="0" u="none" strike="noStrike" dirty="0">
                          <a:solidFill>
                            <a:srgbClr val="000000"/>
                          </a:solidFill>
                          <a:effectLst/>
                          <a:latin typeface="Arial" panose="020B0604020202020204" pitchFamily="34" charset="0"/>
                          <a:cs typeface="Arial" panose="020B0604020202020204" pitchFamily="34" charset="0"/>
                        </a:rPr>
                        <a:t>38</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b"/>
                      <a:r>
                        <a:rPr lang="en-US" sz="2000" b="0" i="0" u="none" strike="noStrike" dirty="0">
                          <a:solidFill>
                            <a:srgbClr val="000000"/>
                          </a:solidFill>
                          <a:effectLst/>
                          <a:latin typeface="Arial" panose="020B0604020202020204" pitchFamily="34" charset="0"/>
                          <a:cs typeface="Arial" panose="020B0604020202020204" pitchFamily="34" charset="0"/>
                        </a:rPr>
                        <a:t>46</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b"/>
                      <a:r>
                        <a:rPr lang="en-US" sz="2000" b="0" i="0" u="none" strike="noStrike" dirty="0">
                          <a:solidFill>
                            <a:srgbClr val="000000"/>
                          </a:solidFill>
                          <a:effectLst/>
                          <a:latin typeface="Arial" panose="020B0604020202020204" pitchFamily="34" charset="0"/>
                          <a:cs typeface="Arial" panose="020B0604020202020204" pitchFamily="34" charset="0"/>
                        </a:rPr>
                        <a:t>45</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b"/>
                      <a:r>
                        <a:rPr lang="en-US" sz="2000" b="0" i="0" u="none" strike="noStrike" dirty="0">
                          <a:solidFill>
                            <a:srgbClr val="000000"/>
                          </a:solidFill>
                          <a:effectLst/>
                          <a:latin typeface="Arial" panose="020B0604020202020204" pitchFamily="34" charset="0"/>
                          <a:cs typeface="Arial" panose="020B0604020202020204" pitchFamily="34" charset="0"/>
                        </a:rPr>
                        <a:t>40</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b"/>
                      <a:r>
                        <a:rPr lang="en-US" sz="2000" b="0" i="0" u="none" strike="noStrike" dirty="0">
                          <a:solidFill>
                            <a:srgbClr val="000000"/>
                          </a:solidFill>
                          <a:effectLst/>
                          <a:latin typeface="Arial" panose="020B0604020202020204" pitchFamily="34" charset="0"/>
                          <a:cs typeface="Arial" panose="020B0604020202020204" pitchFamily="34" charset="0"/>
                        </a:rPr>
                        <a:t>47</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260389686"/>
                  </a:ext>
                </a:extLst>
              </a:tr>
              <a:tr h="227404">
                <a:tc>
                  <a:txBody>
                    <a:bodyPr/>
                    <a:lstStyle/>
                    <a:p>
                      <a:pPr algn="l" fontAlgn="b"/>
                      <a:r>
                        <a:rPr lang="en-US" sz="2000" b="0" i="0" u="none" strike="noStrike" dirty="0">
                          <a:solidFill>
                            <a:srgbClr val="000000"/>
                          </a:solidFill>
                          <a:effectLst/>
                          <a:latin typeface="Arial" panose="020B0604020202020204" pitchFamily="34" charset="0"/>
                          <a:cs typeface="Arial" panose="020B0604020202020204" pitchFamily="34" charset="0"/>
                        </a:rPr>
                        <a:t>Average</a:t>
                      </a:r>
                      <a:r>
                        <a:rPr lang="en-US" sz="2000" b="0" i="0" u="none" strike="noStrike" baseline="0" dirty="0">
                          <a:solidFill>
                            <a:srgbClr val="000000"/>
                          </a:solidFill>
                          <a:effectLst/>
                          <a:latin typeface="Arial" panose="020B0604020202020204" pitchFamily="34" charset="0"/>
                          <a:cs typeface="Arial" panose="020B0604020202020204" pitchFamily="34" charset="0"/>
                        </a:rPr>
                        <a:t> Class Size</a:t>
                      </a:r>
                      <a:endParaRPr lang="en-US" sz="20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b"/>
                      <a:r>
                        <a:rPr lang="en-US" sz="2000" b="0" i="0" u="none" strike="noStrike" dirty="0">
                          <a:solidFill>
                            <a:srgbClr val="000000"/>
                          </a:solidFill>
                          <a:effectLst/>
                          <a:latin typeface="Arial" panose="020B0604020202020204" pitchFamily="34" charset="0"/>
                          <a:cs typeface="Arial" panose="020B0604020202020204" pitchFamily="34" charset="0"/>
                        </a:rPr>
                        <a:t>9</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b"/>
                      <a:r>
                        <a:rPr lang="en-US" sz="2000" b="0" i="0" u="none" strike="noStrike" dirty="0">
                          <a:solidFill>
                            <a:srgbClr val="000000"/>
                          </a:solidFill>
                          <a:effectLst/>
                          <a:latin typeface="Arial" panose="020B0604020202020204" pitchFamily="34" charset="0"/>
                          <a:cs typeface="Arial" panose="020B0604020202020204" pitchFamily="34" charset="0"/>
                        </a:rPr>
                        <a:t>12</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b"/>
                      <a:r>
                        <a:rPr lang="en-US" sz="2000" b="0" i="0" u="none" strike="noStrike" dirty="0">
                          <a:solidFill>
                            <a:srgbClr val="000000"/>
                          </a:solidFill>
                          <a:effectLst/>
                          <a:latin typeface="Arial" panose="020B0604020202020204" pitchFamily="34" charset="0"/>
                          <a:cs typeface="Arial" panose="020B0604020202020204" pitchFamily="34" charset="0"/>
                        </a:rPr>
                        <a:t>9</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b"/>
                      <a:r>
                        <a:rPr lang="en-US" sz="2000" b="0" i="0" u="none" strike="noStrike" dirty="0">
                          <a:solidFill>
                            <a:srgbClr val="000000"/>
                          </a:solidFill>
                          <a:effectLst/>
                          <a:latin typeface="Arial" panose="020B0604020202020204" pitchFamily="34" charset="0"/>
                          <a:cs typeface="Arial" panose="020B0604020202020204" pitchFamily="34" charset="0"/>
                        </a:rPr>
                        <a:t>11</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b"/>
                      <a:r>
                        <a:rPr lang="en-US" sz="2000" b="0" i="0" u="none" strike="noStrike" dirty="0">
                          <a:solidFill>
                            <a:srgbClr val="000000"/>
                          </a:solidFill>
                          <a:effectLst/>
                          <a:latin typeface="Arial" panose="020B0604020202020204" pitchFamily="34" charset="0"/>
                          <a:cs typeface="Arial" panose="020B0604020202020204" pitchFamily="34" charset="0"/>
                        </a:rPr>
                        <a:t>13</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b"/>
                      <a:r>
                        <a:rPr lang="en-US" sz="2000" b="0" i="0" u="none" strike="noStrike" dirty="0">
                          <a:solidFill>
                            <a:srgbClr val="000000"/>
                          </a:solidFill>
                          <a:effectLst/>
                          <a:latin typeface="Arial" panose="020B0604020202020204" pitchFamily="34" charset="0"/>
                          <a:cs typeface="Arial" panose="020B0604020202020204" pitchFamily="34" charset="0"/>
                        </a:rPr>
                        <a:t>14</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b"/>
                      <a:r>
                        <a:rPr lang="en-US" sz="2000" b="0" i="0" u="none" strike="noStrike" dirty="0">
                          <a:solidFill>
                            <a:srgbClr val="000000"/>
                          </a:solidFill>
                          <a:effectLst/>
                          <a:latin typeface="Arial" panose="020B0604020202020204" pitchFamily="34" charset="0"/>
                          <a:cs typeface="Arial" panose="020B0604020202020204" pitchFamily="34" charset="0"/>
                        </a:rPr>
                        <a:t>9</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b"/>
                      <a:r>
                        <a:rPr lang="en-US" sz="2000" b="0" i="0" u="none" strike="noStrike" dirty="0">
                          <a:solidFill>
                            <a:srgbClr val="000000"/>
                          </a:solidFill>
                          <a:effectLst/>
                          <a:latin typeface="Arial" panose="020B0604020202020204" pitchFamily="34" charset="0"/>
                          <a:cs typeface="Arial" panose="020B0604020202020204" pitchFamily="34" charset="0"/>
                        </a:rPr>
                        <a:t>11</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b"/>
                      <a:r>
                        <a:rPr lang="en-US" sz="2000" b="0" i="0" u="none" strike="noStrike" dirty="0">
                          <a:solidFill>
                            <a:srgbClr val="000000"/>
                          </a:solidFill>
                          <a:effectLst/>
                          <a:latin typeface="Arial" panose="020B0604020202020204" pitchFamily="34" charset="0"/>
                          <a:cs typeface="Arial" panose="020B0604020202020204" pitchFamily="34" charset="0"/>
                        </a:rPr>
                        <a:t>12</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765702868"/>
                  </a:ext>
                </a:extLst>
              </a:tr>
              <a:tr h="227404">
                <a:tc>
                  <a:txBody>
                    <a:bodyPr/>
                    <a:lstStyle/>
                    <a:p>
                      <a:pPr algn="l" fontAlgn="b"/>
                      <a:endParaRPr lang="en-US" sz="20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endParaRPr lang="en-US" sz="20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endParaRPr lang="en-US" sz="20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endParaRPr lang="en-US" sz="20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endParaRPr lang="en-US" sz="20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endParaRPr lang="en-US" sz="20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endParaRPr lang="en-US" sz="20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endParaRPr lang="en-US" sz="20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endParaRPr lang="en-US" sz="20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endParaRPr lang="en-US" sz="20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833254445"/>
                  </a:ext>
                </a:extLst>
              </a:tr>
              <a:tr h="227404">
                <a:tc>
                  <a:txBody>
                    <a:bodyPr/>
                    <a:lstStyle/>
                    <a:p>
                      <a:pPr algn="l" fontAlgn="b"/>
                      <a:endParaRPr lang="en-US" sz="2000" b="1"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B4C7E7"/>
                    </a:solidFill>
                  </a:tcPr>
                </a:tc>
                <a:tc>
                  <a:txBody>
                    <a:bodyPr/>
                    <a:lstStyle/>
                    <a:p>
                      <a:pPr algn="ctr" fontAlgn="b"/>
                      <a:r>
                        <a:rPr lang="en-US" sz="2000" b="0" i="0" u="none" strike="noStrike" dirty="0">
                          <a:solidFill>
                            <a:srgbClr val="000000"/>
                          </a:solidFill>
                          <a:effectLst/>
                          <a:latin typeface="Arial" panose="020B0604020202020204" pitchFamily="34" charset="0"/>
                          <a:cs typeface="Arial" panose="020B0604020202020204" pitchFamily="34" charset="0"/>
                        </a:rPr>
                        <a:t>22-23</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B4C7E7"/>
                    </a:solidFill>
                  </a:tcPr>
                </a:tc>
                <a:tc>
                  <a:txBody>
                    <a:bodyPr/>
                    <a:lstStyle/>
                    <a:p>
                      <a:pPr algn="ctr" fontAlgn="b"/>
                      <a:r>
                        <a:rPr lang="en-US" sz="2000" b="0" i="0" u="none" strike="noStrike" dirty="0">
                          <a:solidFill>
                            <a:srgbClr val="000000"/>
                          </a:solidFill>
                          <a:effectLst/>
                          <a:latin typeface="Arial" panose="020B0604020202020204" pitchFamily="34" charset="0"/>
                          <a:cs typeface="Arial" panose="020B0604020202020204" pitchFamily="34" charset="0"/>
                        </a:rPr>
                        <a:t>21-22</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B4C7E7"/>
                    </a:solidFill>
                  </a:tcPr>
                </a:tc>
                <a:tc>
                  <a:txBody>
                    <a:bodyPr/>
                    <a:lstStyle/>
                    <a:p>
                      <a:pPr algn="ctr" fontAlgn="b"/>
                      <a:r>
                        <a:rPr lang="en-US" sz="2000" b="0" i="0" u="none" strike="noStrike" dirty="0">
                          <a:solidFill>
                            <a:srgbClr val="000000"/>
                          </a:solidFill>
                          <a:effectLst/>
                          <a:latin typeface="Arial" panose="020B0604020202020204" pitchFamily="34" charset="0"/>
                          <a:cs typeface="Arial" panose="020B0604020202020204" pitchFamily="34" charset="0"/>
                        </a:rPr>
                        <a:t>20-21</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B4C7E7"/>
                    </a:solidFill>
                  </a:tcPr>
                </a:tc>
                <a:tc>
                  <a:txBody>
                    <a:bodyPr/>
                    <a:lstStyle/>
                    <a:p>
                      <a:pPr algn="ctr" fontAlgn="b"/>
                      <a:r>
                        <a:rPr lang="en-US" sz="2000" b="0" i="0" u="none" strike="noStrike" dirty="0">
                          <a:solidFill>
                            <a:srgbClr val="000000"/>
                          </a:solidFill>
                          <a:effectLst/>
                          <a:latin typeface="Arial" panose="020B0604020202020204" pitchFamily="34" charset="0"/>
                          <a:cs typeface="Arial" panose="020B0604020202020204" pitchFamily="34" charset="0"/>
                        </a:rPr>
                        <a:t>19-20</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B4C7E7"/>
                    </a:solidFill>
                  </a:tcPr>
                </a:tc>
                <a:tc>
                  <a:txBody>
                    <a:bodyPr/>
                    <a:lstStyle/>
                    <a:p>
                      <a:pPr algn="ctr" fontAlgn="b"/>
                      <a:r>
                        <a:rPr lang="en-US" sz="2000" b="0" u="none" strike="noStrike" dirty="0">
                          <a:effectLst/>
                          <a:latin typeface="Arial" panose="020B0604020202020204" pitchFamily="34" charset="0"/>
                          <a:cs typeface="Arial" panose="020B0604020202020204" pitchFamily="34" charset="0"/>
                        </a:rPr>
                        <a:t>18-19</a:t>
                      </a:r>
                      <a:endParaRPr lang="en-US" sz="20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B4C7E7"/>
                    </a:solidFill>
                  </a:tcPr>
                </a:tc>
                <a:tc>
                  <a:txBody>
                    <a:bodyPr/>
                    <a:lstStyle/>
                    <a:p>
                      <a:pPr algn="ctr" fontAlgn="b"/>
                      <a:r>
                        <a:rPr lang="en-US" sz="2000" b="0" i="0" u="none" strike="noStrike" dirty="0">
                          <a:solidFill>
                            <a:schemeClr val="dk1"/>
                          </a:solidFill>
                          <a:effectLst/>
                          <a:latin typeface="Arial" panose="020B0604020202020204" pitchFamily="34" charset="0"/>
                          <a:cs typeface="Arial" panose="020B0604020202020204" pitchFamily="34" charset="0"/>
                        </a:rPr>
                        <a:t>17-18</a:t>
                      </a:r>
                      <a:endParaRPr lang="en-US" sz="2000" b="1"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B4C7E7"/>
                    </a:solidFill>
                  </a:tcPr>
                </a:tc>
                <a:tc>
                  <a:txBody>
                    <a:bodyPr/>
                    <a:lstStyle/>
                    <a:p>
                      <a:pPr algn="ctr" fontAlgn="b"/>
                      <a:r>
                        <a:rPr lang="en-US" sz="2000" u="none" strike="noStrike" dirty="0">
                          <a:effectLst/>
                          <a:latin typeface="Arial" panose="020B0604020202020204" pitchFamily="34" charset="0"/>
                          <a:cs typeface="Arial" panose="020B0604020202020204" pitchFamily="34" charset="0"/>
                        </a:rPr>
                        <a:t>16-17</a:t>
                      </a:r>
                      <a:endParaRPr lang="en-US" sz="2000" b="1"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B4C7E7"/>
                    </a:solidFill>
                  </a:tcPr>
                </a:tc>
                <a:tc>
                  <a:txBody>
                    <a:bodyPr/>
                    <a:lstStyle/>
                    <a:p>
                      <a:pPr algn="ctr" fontAlgn="b"/>
                      <a:r>
                        <a:rPr lang="en-US" sz="2000" u="none" strike="noStrike" dirty="0">
                          <a:effectLst/>
                          <a:latin typeface="Arial" panose="020B0604020202020204" pitchFamily="34" charset="0"/>
                          <a:cs typeface="Arial" panose="020B0604020202020204" pitchFamily="34" charset="0"/>
                        </a:rPr>
                        <a:t> 15-16</a:t>
                      </a:r>
                      <a:endParaRPr lang="en-US" sz="2000" b="1"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B4C7E7"/>
                    </a:solidFill>
                  </a:tcPr>
                </a:tc>
                <a:tc>
                  <a:txBody>
                    <a:bodyPr/>
                    <a:lstStyle/>
                    <a:p>
                      <a:pPr algn="ctr" fontAlgn="b"/>
                      <a:r>
                        <a:rPr lang="en-US" sz="2000" u="none" strike="noStrike" dirty="0">
                          <a:effectLst/>
                          <a:latin typeface="Arial" panose="020B0604020202020204" pitchFamily="34" charset="0"/>
                          <a:cs typeface="Arial" panose="020B0604020202020204" pitchFamily="34" charset="0"/>
                        </a:rPr>
                        <a:t>14-15</a:t>
                      </a:r>
                      <a:endParaRPr lang="en-US" sz="2000" b="1"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B4C7E7"/>
                    </a:solidFill>
                  </a:tcPr>
                </a:tc>
                <a:extLst>
                  <a:ext uri="{0D108BD9-81ED-4DB2-BD59-A6C34878D82A}">
                    <a16:rowId xmlns:a16="http://schemas.microsoft.com/office/drawing/2014/main" val="2067186122"/>
                  </a:ext>
                </a:extLst>
              </a:tr>
              <a:tr h="227404">
                <a:tc>
                  <a:txBody>
                    <a:bodyPr/>
                    <a:lstStyle/>
                    <a:p>
                      <a:pPr algn="l" fontAlgn="b"/>
                      <a:r>
                        <a:rPr lang="en-US" sz="2000" b="0" i="0" u="none" strike="noStrike" dirty="0">
                          <a:solidFill>
                            <a:srgbClr val="000000"/>
                          </a:solidFill>
                          <a:effectLst/>
                          <a:latin typeface="Arial" panose="020B0604020202020204" pitchFamily="34" charset="0"/>
                          <a:cs typeface="Arial" panose="020B0604020202020204" pitchFamily="34" charset="0"/>
                        </a:rPr>
                        <a:t>Majors</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b"/>
                      <a:r>
                        <a:rPr lang="en-US" sz="2000" b="0" i="0" u="none" strike="noStrike" dirty="0">
                          <a:solidFill>
                            <a:srgbClr val="000000"/>
                          </a:solidFill>
                          <a:effectLst/>
                          <a:latin typeface="Arial" panose="020B0604020202020204" pitchFamily="34" charset="0"/>
                          <a:cs typeface="Arial" panose="020B0604020202020204" pitchFamily="34" charset="0"/>
                        </a:rPr>
                        <a:t>27</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b"/>
                      <a:r>
                        <a:rPr lang="en-US" sz="2000" b="0" i="0" u="none" strike="noStrike" dirty="0">
                          <a:solidFill>
                            <a:srgbClr val="000000"/>
                          </a:solidFill>
                          <a:effectLst/>
                          <a:latin typeface="Arial" panose="020B0604020202020204" pitchFamily="34" charset="0"/>
                          <a:cs typeface="Arial" panose="020B0604020202020204" pitchFamily="34" charset="0"/>
                        </a:rPr>
                        <a:t>40</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b"/>
                      <a:r>
                        <a:rPr lang="en-US" sz="2000" b="0" i="0" u="none" strike="noStrike" dirty="0">
                          <a:solidFill>
                            <a:srgbClr val="000000"/>
                          </a:solidFill>
                          <a:effectLst/>
                          <a:latin typeface="Arial" panose="020B0604020202020204" pitchFamily="34" charset="0"/>
                          <a:cs typeface="Arial" panose="020B0604020202020204" pitchFamily="34" charset="0"/>
                        </a:rPr>
                        <a:t>38</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b"/>
                      <a:r>
                        <a:rPr lang="en-US" sz="2000" b="0" i="0" u="none" strike="noStrike" dirty="0">
                          <a:solidFill>
                            <a:srgbClr val="000000"/>
                          </a:solidFill>
                          <a:effectLst/>
                          <a:latin typeface="Arial" panose="020B0604020202020204" pitchFamily="34" charset="0"/>
                          <a:cs typeface="Arial" panose="020B0604020202020204" pitchFamily="34" charset="0"/>
                        </a:rPr>
                        <a:t>54</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b"/>
                      <a:r>
                        <a:rPr lang="en-US" sz="2000" b="0" i="0" u="none" strike="noStrike" dirty="0">
                          <a:solidFill>
                            <a:srgbClr val="000000"/>
                          </a:solidFill>
                          <a:effectLst/>
                          <a:latin typeface="Arial" panose="020B0604020202020204" pitchFamily="34" charset="0"/>
                          <a:cs typeface="Arial" panose="020B0604020202020204" pitchFamily="34" charset="0"/>
                        </a:rPr>
                        <a:t>44</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b"/>
                      <a:r>
                        <a:rPr lang="en-US" sz="2000" b="0" i="0" u="none" strike="noStrike" dirty="0">
                          <a:solidFill>
                            <a:srgbClr val="000000"/>
                          </a:solidFill>
                          <a:effectLst/>
                          <a:latin typeface="Arial" panose="020B0604020202020204" pitchFamily="34" charset="0"/>
                          <a:cs typeface="Arial" panose="020B0604020202020204" pitchFamily="34" charset="0"/>
                        </a:rPr>
                        <a:t>64</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b"/>
                      <a:r>
                        <a:rPr lang="en-US" sz="2000" b="0" i="0" u="none" strike="noStrike" dirty="0">
                          <a:solidFill>
                            <a:srgbClr val="000000"/>
                          </a:solidFill>
                          <a:effectLst/>
                          <a:latin typeface="Arial" panose="020B0604020202020204" pitchFamily="34" charset="0"/>
                          <a:cs typeface="Arial" panose="020B0604020202020204" pitchFamily="34" charset="0"/>
                        </a:rPr>
                        <a:t>73</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b"/>
                      <a:r>
                        <a:rPr lang="en-US" sz="2000" b="0" i="0" u="none" strike="noStrike" dirty="0">
                          <a:solidFill>
                            <a:srgbClr val="000000"/>
                          </a:solidFill>
                          <a:effectLst/>
                          <a:latin typeface="Arial" panose="020B0604020202020204" pitchFamily="34" charset="0"/>
                          <a:cs typeface="Arial" panose="020B0604020202020204" pitchFamily="34" charset="0"/>
                        </a:rPr>
                        <a:t>117</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b"/>
                      <a:r>
                        <a:rPr lang="en-US" sz="2000" b="0" i="0" u="none" strike="noStrike" dirty="0">
                          <a:solidFill>
                            <a:srgbClr val="000000"/>
                          </a:solidFill>
                          <a:effectLst/>
                          <a:latin typeface="Arial" panose="020B0604020202020204" pitchFamily="34" charset="0"/>
                          <a:cs typeface="Arial" panose="020B0604020202020204" pitchFamily="34" charset="0"/>
                        </a:rPr>
                        <a:t>143</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246638964"/>
                  </a:ext>
                </a:extLst>
              </a:tr>
              <a:tr h="227404">
                <a:tc>
                  <a:txBody>
                    <a:bodyPr/>
                    <a:lstStyle/>
                    <a:p>
                      <a:pPr algn="l" fontAlgn="b"/>
                      <a:r>
                        <a:rPr lang="en-US" sz="2000" b="0" i="0" u="none" strike="noStrike" dirty="0">
                          <a:solidFill>
                            <a:srgbClr val="000000"/>
                          </a:solidFill>
                          <a:effectLst/>
                          <a:latin typeface="Arial" panose="020B0604020202020204" pitchFamily="34" charset="0"/>
                          <a:cs typeface="Arial" panose="020B0604020202020204" pitchFamily="34" charset="0"/>
                        </a:rPr>
                        <a:t>Graduates</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b"/>
                      <a:endParaRPr lang="en-US" sz="20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b"/>
                      <a:r>
                        <a:rPr lang="en-US" sz="2000" b="0" i="0" u="none" strike="noStrike" dirty="0">
                          <a:solidFill>
                            <a:srgbClr val="000000"/>
                          </a:solidFill>
                          <a:effectLst/>
                          <a:latin typeface="Arial" panose="020B0604020202020204" pitchFamily="34" charset="0"/>
                          <a:cs typeface="Arial" panose="020B0604020202020204" pitchFamily="34" charset="0"/>
                        </a:rPr>
                        <a:t>23</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b"/>
                      <a:r>
                        <a:rPr lang="en-US" sz="2000" b="0" i="0" u="none" strike="noStrike" dirty="0">
                          <a:solidFill>
                            <a:srgbClr val="000000"/>
                          </a:solidFill>
                          <a:effectLst/>
                          <a:latin typeface="Arial" panose="020B0604020202020204" pitchFamily="34" charset="0"/>
                          <a:cs typeface="Arial" panose="020B0604020202020204" pitchFamily="34" charset="0"/>
                        </a:rPr>
                        <a:t>12</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b"/>
                      <a:r>
                        <a:rPr lang="en-US" sz="2000" b="0" i="0" u="none" strike="noStrike" dirty="0">
                          <a:solidFill>
                            <a:srgbClr val="000000"/>
                          </a:solidFill>
                          <a:effectLst/>
                          <a:latin typeface="Arial" panose="020B0604020202020204" pitchFamily="34" charset="0"/>
                          <a:cs typeface="Arial" panose="020B0604020202020204" pitchFamily="34" charset="0"/>
                        </a:rPr>
                        <a:t>23</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b"/>
                      <a:r>
                        <a:rPr lang="en-US" sz="2000" b="0" i="0" u="none" strike="noStrike" dirty="0">
                          <a:solidFill>
                            <a:srgbClr val="000000"/>
                          </a:solidFill>
                          <a:effectLst/>
                          <a:latin typeface="Arial" panose="020B0604020202020204" pitchFamily="34" charset="0"/>
                          <a:cs typeface="Arial" panose="020B0604020202020204" pitchFamily="34" charset="0"/>
                        </a:rPr>
                        <a:t>17</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b"/>
                      <a:r>
                        <a:rPr lang="en-US" sz="2000" b="0" i="0" u="none" strike="noStrike" dirty="0">
                          <a:solidFill>
                            <a:srgbClr val="000000"/>
                          </a:solidFill>
                          <a:effectLst/>
                          <a:latin typeface="Arial" panose="020B0604020202020204" pitchFamily="34" charset="0"/>
                          <a:cs typeface="Arial" panose="020B0604020202020204" pitchFamily="34" charset="0"/>
                        </a:rPr>
                        <a:t>27</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b"/>
                      <a:r>
                        <a:rPr lang="en-US" sz="2000" b="0" i="0" u="none" strike="noStrike" dirty="0">
                          <a:solidFill>
                            <a:srgbClr val="000000"/>
                          </a:solidFill>
                          <a:effectLst/>
                          <a:latin typeface="Arial" panose="020B0604020202020204" pitchFamily="34" charset="0"/>
                          <a:cs typeface="Arial" panose="020B0604020202020204" pitchFamily="34" charset="0"/>
                        </a:rPr>
                        <a:t>20</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b"/>
                      <a:r>
                        <a:rPr lang="en-US" sz="2000" b="0" i="0" u="none" strike="noStrike" dirty="0">
                          <a:solidFill>
                            <a:srgbClr val="000000"/>
                          </a:solidFill>
                          <a:effectLst/>
                          <a:latin typeface="Arial" panose="020B0604020202020204" pitchFamily="34" charset="0"/>
                          <a:cs typeface="Arial" panose="020B0604020202020204" pitchFamily="34" charset="0"/>
                        </a:rPr>
                        <a:t>21</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b"/>
                      <a:r>
                        <a:rPr lang="en-US" sz="2000" b="0" i="0" u="none" strike="noStrike" dirty="0">
                          <a:solidFill>
                            <a:srgbClr val="000000"/>
                          </a:solidFill>
                          <a:effectLst/>
                          <a:latin typeface="Arial" panose="020B0604020202020204" pitchFamily="34" charset="0"/>
                          <a:cs typeface="Arial" panose="020B0604020202020204" pitchFamily="34" charset="0"/>
                        </a:rPr>
                        <a:t>24</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394110946"/>
                  </a:ext>
                </a:extLst>
              </a:tr>
              <a:tr h="227404">
                <a:tc>
                  <a:txBody>
                    <a:bodyPr/>
                    <a:lstStyle/>
                    <a:p>
                      <a:pPr algn="l" fontAlgn="b"/>
                      <a:r>
                        <a:rPr lang="en-US" sz="2000" b="0" i="0" u="none" strike="noStrike" dirty="0">
                          <a:solidFill>
                            <a:srgbClr val="000000"/>
                          </a:solidFill>
                          <a:effectLst/>
                          <a:latin typeface="Arial" panose="020B0604020202020204" pitchFamily="34" charset="0"/>
                          <a:cs typeface="Arial" panose="020B0604020202020204" pitchFamily="34" charset="0"/>
                        </a:rPr>
                        <a:t>Placement Rates</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b"/>
                      <a:endParaRPr lang="en-US" sz="20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b"/>
                      <a:r>
                        <a:rPr lang="en-US" sz="2000" b="0" i="0" u="none" strike="noStrike" dirty="0">
                          <a:solidFill>
                            <a:srgbClr val="000000"/>
                          </a:solidFill>
                          <a:effectLst/>
                          <a:latin typeface="Arial" panose="020B0604020202020204" pitchFamily="34" charset="0"/>
                          <a:cs typeface="Arial" panose="020B0604020202020204" pitchFamily="34" charset="0"/>
                        </a:rPr>
                        <a:t>86%</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b"/>
                      <a:r>
                        <a:rPr lang="en-US" sz="2000" b="0" i="0" u="none" strike="noStrike" dirty="0">
                          <a:solidFill>
                            <a:srgbClr val="000000"/>
                          </a:solidFill>
                          <a:effectLst/>
                          <a:latin typeface="Arial" panose="020B0604020202020204" pitchFamily="34" charset="0"/>
                          <a:cs typeface="Arial" panose="020B0604020202020204" pitchFamily="34" charset="0"/>
                        </a:rPr>
                        <a:t>100%</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b"/>
                      <a:r>
                        <a:rPr lang="en-US" sz="2000" b="0" i="0" u="none" strike="noStrike" dirty="0">
                          <a:solidFill>
                            <a:srgbClr val="000000"/>
                          </a:solidFill>
                          <a:effectLst/>
                          <a:latin typeface="Arial" panose="020B0604020202020204" pitchFamily="34" charset="0"/>
                          <a:cs typeface="Arial" panose="020B0604020202020204" pitchFamily="34" charset="0"/>
                        </a:rPr>
                        <a:t>93%</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b"/>
                      <a:r>
                        <a:rPr lang="en-US" sz="2000" b="0" i="0" u="none" strike="noStrike" dirty="0">
                          <a:solidFill>
                            <a:srgbClr val="000000"/>
                          </a:solidFill>
                          <a:effectLst/>
                          <a:latin typeface="Arial" panose="020B0604020202020204" pitchFamily="34" charset="0"/>
                          <a:cs typeface="Arial" panose="020B0604020202020204" pitchFamily="34" charset="0"/>
                        </a:rPr>
                        <a:t>93%</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b"/>
                      <a:r>
                        <a:rPr lang="en-US" sz="2000" b="0" i="0" u="none" strike="noStrike" dirty="0">
                          <a:solidFill>
                            <a:srgbClr val="000000"/>
                          </a:solidFill>
                          <a:effectLst/>
                          <a:latin typeface="Arial" panose="020B0604020202020204" pitchFamily="34" charset="0"/>
                          <a:cs typeface="Arial" panose="020B0604020202020204" pitchFamily="34" charset="0"/>
                        </a:rPr>
                        <a:t>83%</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b"/>
                      <a:r>
                        <a:rPr lang="en-US" sz="2000" b="0" i="0" u="none" strike="noStrike" dirty="0">
                          <a:solidFill>
                            <a:srgbClr val="000000"/>
                          </a:solidFill>
                          <a:effectLst/>
                          <a:latin typeface="Arial" panose="020B0604020202020204" pitchFamily="34" charset="0"/>
                          <a:cs typeface="Arial" panose="020B0604020202020204" pitchFamily="34" charset="0"/>
                        </a:rPr>
                        <a:t>100%</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b"/>
                      <a:r>
                        <a:rPr lang="en-US" sz="2000" b="0" i="0" u="none" strike="noStrike" dirty="0">
                          <a:solidFill>
                            <a:srgbClr val="000000"/>
                          </a:solidFill>
                          <a:effectLst/>
                          <a:latin typeface="Arial" panose="020B0604020202020204" pitchFamily="34" charset="0"/>
                          <a:cs typeface="Arial" panose="020B0604020202020204" pitchFamily="34" charset="0"/>
                        </a:rPr>
                        <a:t>96%</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b"/>
                      <a:r>
                        <a:rPr lang="en-US" sz="2000" b="0" i="0" u="none" strike="noStrike" dirty="0">
                          <a:solidFill>
                            <a:srgbClr val="000000"/>
                          </a:solidFill>
                          <a:effectLst/>
                          <a:latin typeface="Arial" panose="020B0604020202020204" pitchFamily="34" charset="0"/>
                          <a:cs typeface="Arial" panose="020B0604020202020204" pitchFamily="34" charset="0"/>
                        </a:rPr>
                        <a:t>93%</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951625934"/>
                  </a:ext>
                </a:extLst>
              </a:tr>
              <a:tr h="227404">
                <a:tc>
                  <a:txBody>
                    <a:bodyPr/>
                    <a:lstStyle/>
                    <a:p>
                      <a:pPr algn="l" fontAlgn="b"/>
                      <a:endParaRPr lang="en-US" sz="20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endParaRPr lang="en-US" sz="20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endParaRPr lang="en-US" sz="20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endParaRPr lang="en-US" sz="20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endParaRPr lang="en-US" sz="20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endParaRPr lang="en-US" sz="20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endParaRPr lang="en-US" sz="20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endParaRPr lang="en-US" sz="20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endParaRPr lang="en-US" sz="20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endParaRPr lang="en-US" sz="20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935426211"/>
                  </a:ext>
                </a:extLst>
              </a:tr>
              <a:tr h="236411">
                <a:tc>
                  <a:txBody>
                    <a:bodyPr/>
                    <a:lstStyle/>
                    <a:p>
                      <a:pPr algn="l" fontAlgn="b"/>
                      <a:r>
                        <a:rPr lang="en-US" sz="2000" b="1" u="none" strike="noStrike" dirty="0">
                          <a:effectLst/>
                          <a:latin typeface="Arial" panose="020B0604020202020204" pitchFamily="34" charset="0"/>
                          <a:cs typeface="Arial" panose="020B0604020202020204" pitchFamily="34" charset="0"/>
                        </a:rPr>
                        <a:t>Faculty Data</a:t>
                      </a:r>
                      <a:endParaRPr lang="en-US" sz="2000" b="1"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4C7E7"/>
                    </a:solidFill>
                  </a:tcPr>
                </a:tc>
                <a:tc>
                  <a:txBody>
                    <a:bodyPr/>
                    <a:lstStyle/>
                    <a:p>
                      <a:pPr algn="ctr" fontAlgn="b"/>
                      <a:r>
                        <a:rPr lang="en-US" sz="2000" b="0" i="0" u="none" strike="noStrike" dirty="0">
                          <a:solidFill>
                            <a:srgbClr val="000000"/>
                          </a:solidFill>
                          <a:effectLst/>
                          <a:latin typeface="Arial" panose="020B0604020202020204" pitchFamily="34" charset="0"/>
                          <a:cs typeface="Arial" panose="020B0604020202020204" pitchFamily="34" charset="0"/>
                        </a:rPr>
                        <a:t>Fall 2022</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4C7E7"/>
                    </a:solidFill>
                  </a:tcPr>
                </a:tc>
                <a:tc>
                  <a:txBody>
                    <a:bodyPr/>
                    <a:lstStyle/>
                    <a:p>
                      <a:pPr algn="ctr" fontAlgn="b"/>
                      <a:r>
                        <a:rPr lang="en-US" sz="2000" b="0" i="0" u="none" strike="noStrike" dirty="0">
                          <a:solidFill>
                            <a:srgbClr val="000000"/>
                          </a:solidFill>
                          <a:effectLst/>
                          <a:latin typeface="Arial" panose="020B0604020202020204" pitchFamily="34" charset="0"/>
                          <a:cs typeface="Arial" panose="020B0604020202020204" pitchFamily="34" charset="0"/>
                        </a:rPr>
                        <a:t>Fall 2021</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4C7E7"/>
                    </a:solidFill>
                  </a:tcPr>
                </a:tc>
                <a:tc>
                  <a:txBody>
                    <a:bodyPr/>
                    <a:lstStyle/>
                    <a:p>
                      <a:pPr algn="ctr" fontAlgn="b"/>
                      <a:r>
                        <a:rPr lang="en-US" sz="2000" b="0" i="0" u="none" strike="noStrike" dirty="0">
                          <a:solidFill>
                            <a:srgbClr val="000000"/>
                          </a:solidFill>
                          <a:effectLst/>
                          <a:latin typeface="Arial" panose="020B0604020202020204" pitchFamily="34" charset="0"/>
                          <a:cs typeface="Arial" panose="020B0604020202020204" pitchFamily="34" charset="0"/>
                        </a:rPr>
                        <a:t>Fall 2020</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4C7E7"/>
                    </a:solidFill>
                  </a:tcPr>
                </a:tc>
                <a:tc>
                  <a:txBody>
                    <a:bodyPr/>
                    <a:lstStyle/>
                    <a:p>
                      <a:pPr algn="ctr" fontAlgn="b"/>
                      <a:r>
                        <a:rPr lang="en-US" sz="2000" b="0" i="0" u="none" strike="noStrike" dirty="0">
                          <a:solidFill>
                            <a:srgbClr val="000000"/>
                          </a:solidFill>
                          <a:effectLst/>
                          <a:latin typeface="Arial" panose="020B0604020202020204" pitchFamily="34" charset="0"/>
                          <a:cs typeface="Arial" panose="020B0604020202020204" pitchFamily="34" charset="0"/>
                        </a:rPr>
                        <a:t>Fall 2019</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4C7E7"/>
                    </a:solidFill>
                  </a:tcPr>
                </a:tc>
                <a:tc>
                  <a:txBody>
                    <a:bodyPr/>
                    <a:lstStyle/>
                    <a:p>
                      <a:pPr algn="ctr" fontAlgn="b"/>
                      <a:r>
                        <a:rPr lang="en-US" sz="2000" b="0" u="none" strike="noStrike" dirty="0">
                          <a:effectLst/>
                          <a:latin typeface="Arial" panose="020B0604020202020204" pitchFamily="34" charset="0"/>
                          <a:cs typeface="Arial" panose="020B0604020202020204" pitchFamily="34" charset="0"/>
                        </a:rPr>
                        <a:t>Fall 2018</a:t>
                      </a:r>
                      <a:endParaRPr lang="en-US" sz="20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4C7E7"/>
                    </a:solidFill>
                  </a:tcPr>
                </a:tc>
                <a:tc>
                  <a:txBody>
                    <a:bodyPr/>
                    <a:lstStyle/>
                    <a:p>
                      <a:pPr algn="ctr" fontAlgn="b"/>
                      <a:r>
                        <a:rPr lang="en-US" sz="2000" u="none" strike="noStrike" dirty="0">
                          <a:effectLst/>
                          <a:latin typeface="Arial" panose="020B0604020202020204" pitchFamily="34" charset="0"/>
                          <a:cs typeface="Arial" panose="020B0604020202020204" pitchFamily="34" charset="0"/>
                        </a:rPr>
                        <a:t>Fall</a:t>
                      </a:r>
                      <a:r>
                        <a:rPr lang="en-US" sz="2000" u="none" strike="noStrike" baseline="0" dirty="0">
                          <a:effectLst/>
                          <a:latin typeface="Arial" panose="020B0604020202020204" pitchFamily="34" charset="0"/>
                          <a:cs typeface="Arial" panose="020B0604020202020204" pitchFamily="34" charset="0"/>
                        </a:rPr>
                        <a:t> </a:t>
                      </a:r>
                      <a:r>
                        <a:rPr lang="en-US" sz="2000" u="none" strike="noStrike" dirty="0">
                          <a:effectLst/>
                          <a:latin typeface="Arial" panose="020B0604020202020204" pitchFamily="34" charset="0"/>
                          <a:cs typeface="Arial" panose="020B0604020202020204" pitchFamily="34" charset="0"/>
                        </a:rPr>
                        <a:t>2017</a:t>
                      </a:r>
                      <a:endParaRPr lang="en-US" sz="2000" b="1"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4C7E7"/>
                    </a:solidFill>
                  </a:tcPr>
                </a:tc>
                <a:tc>
                  <a:txBody>
                    <a:bodyPr/>
                    <a:lstStyle/>
                    <a:p>
                      <a:pPr algn="ctr" fontAlgn="b"/>
                      <a:r>
                        <a:rPr lang="en-US" sz="2000" u="none" strike="noStrike" dirty="0">
                          <a:effectLst/>
                          <a:latin typeface="Arial" panose="020B0604020202020204" pitchFamily="34" charset="0"/>
                          <a:cs typeface="Arial" panose="020B0604020202020204" pitchFamily="34" charset="0"/>
                        </a:rPr>
                        <a:t>Fall 2016</a:t>
                      </a:r>
                      <a:endParaRPr lang="en-US" sz="2000" b="1"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4C7E7"/>
                    </a:solidFill>
                  </a:tcPr>
                </a:tc>
                <a:tc>
                  <a:txBody>
                    <a:bodyPr/>
                    <a:lstStyle/>
                    <a:p>
                      <a:pPr algn="ctr" fontAlgn="b"/>
                      <a:r>
                        <a:rPr lang="en-US" sz="2000" u="none" strike="noStrike" dirty="0">
                          <a:effectLst/>
                          <a:latin typeface="Arial" panose="020B0604020202020204" pitchFamily="34" charset="0"/>
                          <a:cs typeface="Arial" panose="020B0604020202020204" pitchFamily="34" charset="0"/>
                        </a:rPr>
                        <a:t> Fall 2015</a:t>
                      </a:r>
                      <a:endParaRPr lang="en-US" sz="2000" b="1"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4C7E7"/>
                    </a:solidFill>
                  </a:tcPr>
                </a:tc>
                <a:tc>
                  <a:txBody>
                    <a:bodyPr/>
                    <a:lstStyle/>
                    <a:p>
                      <a:pPr algn="ctr" fontAlgn="b"/>
                      <a:r>
                        <a:rPr lang="en-US" sz="2000" u="none" strike="noStrike" dirty="0">
                          <a:effectLst/>
                          <a:latin typeface="Arial" panose="020B0604020202020204" pitchFamily="34" charset="0"/>
                          <a:cs typeface="Arial" panose="020B0604020202020204" pitchFamily="34" charset="0"/>
                        </a:rPr>
                        <a:t>Fall</a:t>
                      </a:r>
                      <a:r>
                        <a:rPr lang="en-US" sz="2000" u="none" strike="noStrike" baseline="0" dirty="0">
                          <a:effectLst/>
                          <a:latin typeface="Arial" panose="020B0604020202020204" pitchFamily="34" charset="0"/>
                          <a:cs typeface="Arial" panose="020B0604020202020204" pitchFamily="34" charset="0"/>
                        </a:rPr>
                        <a:t> </a:t>
                      </a:r>
                      <a:r>
                        <a:rPr lang="en-US" sz="2000" u="none" strike="noStrike" dirty="0">
                          <a:effectLst/>
                          <a:latin typeface="Arial" panose="020B0604020202020204" pitchFamily="34" charset="0"/>
                          <a:cs typeface="Arial" panose="020B0604020202020204" pitchFamily="34" charset="0"/>
                        </a:rPr>
                        <a:t>2014</a:t>
                      </a:r>
                      <a:endParaRPr lang="en-US" sz="2000" b="1"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4C7E7"/>
                    </a:solidFill>
                  </a:tcPr>
                </a:tc>
                <a:extLst>
                  <a:ext uri="{0D108BD9-81ED-4DB2-BD59-A6C34878D82A}">
                    <a16:rowId xmlns:a16="http://schemas.microsoft.com/office/drawing/2014/main" val="1937642362"/>
                  </a:ext>
                </a:extLst>
              </a:tr>
              <a:tr h="227404">
                <a:tc>
                  <a:txBody>
                    <a:bodyPr/>
                    <a:lstStyle/>
                    <a:p>
                      <a:pPr algn="l" fontAlgn="b"/>
                      <a:r>
                        <a:rPr lang="en-US" sz="2000" u="none" strike="noStrike" dirty="0">
                          <a:effectLst/>
                          <a:latin typeface="Arial" panose="020B0604020202020204" pitchFamily="34" charset="0"/>
                          <a:cs typeface="Arial" panose="020B0604020202020204" pitchFamily="34" charset="0"/>
                        </a:rPr>
                        <a:t>Full-Time Faculty</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b"/>
                      <a:r>
                        <a:rPr lang="en-US" sz="2000" b="0" i="0" u="none" strike="noStrike" dirty="0">
                          <a:solidFill>
                            <a:srgbClr val="000000"/>
                          </a:solidFill>
                          <a:effectLst/>
                          <a:latin typeface="Arial" panose="020B0604020202020204" pitchFamily="34" charset="0"/>
                          <a:cs typeface="Arial" panose="020B0604020202020204" pitchFamily="34" charset="0"/>
                        </a:rPr>
                        <a:t>3</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b"/>
                      <a:r>
                        <a:rPr lang="en-US" sz="2000" b="0" i="0" u="none" strike="noStrike" dirty="0">
                          <a:solidFill>
                            <a:srgbClr val="000000"/>
                          </a:solidFill>
                          <a:effectLst/>
                          <a:latin typeface="Arial" panose="020B0604020202020204" pitchFamily="34" charset="0"/>
                          <a:cs typeface="Arial" panose="020B0604020202020204" pitchFamily="34" charset="0"/>
                        </a:rPr>
                        <a:t>3</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b"/>
                      <a:r>
                        <a:rPr lang="en-US" sz="2000" b="0" i="0" u="none" strike="noStrike" dirty="0">
                          <a:solidFill>
                            <a:srgbClr val="000000"/>
                          </a:solidFill>
                          <a:effectLst/>
                          <a:latin typeface="Arial" panose="020B0604020202020204" pitchFamily="34" charset="0"/>
                          <a:cs typeface="Arial" panose="020B0604020202020204" pitchFamily="34" charset="0"/>
                        </a:rPr>
                        <a:t>3</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b"/>
                      <a:r>
                        <a:rPr lang="en-US" sz="2000" b="0" i="0" u="none" strike="noStrike" dirty="0">
                          <a:solidFill>
                            <a:srgbClr val="000000"/>
                          </a:solidFill>
                          <a:effectLst/>
                          <a:latin typeface="Arial" panose="020B0604020202020204" pitchFamily="34" charset="0"/>
                          <a:cs typeface="Arial" panose="020B0604020202020204" pitchFamily="34" charset="0"/>
                        </a:rPr>
                        <a:t>3</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b"/>
                      <a:r>
                        <a:rPr lang="en-US" sz="2000" b="0" i="0" u="none" strike="noStrike" dirty="0">
                          <a:solidFill>
                            <a:srgbClr val="000000"/>
                          </a:solidFill>
                          <a:effectLst/>
                          <a:latin typeface="Arial" panose="020B0604020202020204" pitchFamily="34" charset="0"/>
                          <a:cs typeface="Arial" panose="020B0604020202020204" pitchFamily="34" charset="0"/>
                        </a:rPr>
                        <a:t>3</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b"/>
                      <a:r>
                        <a:rPr lang="en-US" sz="2000" b="0" i="0" u="none" strike="noStrike" dirty="0">
                          <a:solidFill>
                            <a:srgbClr val="000000"/>
                          </a:solidFill>
                          <a:effectLst/>
                          <a:latin typeface="Arial" panose="020B0604020202020204" pitchFamily="34" charset="0"/>
                          <a:cs typeface="Arial" panose="020B0604020202020204" pitchFamily="34" charset="0"/>
                        </a:rPr>
                        <a:t>3</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b"/>
                      <a:r>
                        <a:rPr lang="en-US" sz="2000" b="0" i="0" u="none" strike="noStrike" dirty="0">
                          <a:solidFill>
                            <a:srgbClr val="000000"/>
                          </a:solidFill>
                          <a:effectLst/>
                          <a:latin typeface="Arial" panose="020B0604020202020204" pitchFamily="34" charset="0"/>
                          <a:cs typeface="Arial" panose="020B0604020202020204" pitchFamily="34" charset="0"/>
                        </a:rPr>
                        <a:t>3</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b"/>
                      <a:r>
                        <a:rPr lang="en-US" sz="2000" b="0" i="0" u="none" strike="noStrike" dirty="0">
                          <a:solidFill>
                            <a:srgbClr val="000000"/>
                          </a:solidFill>
                          <a:effectLst/>
                          <a:latin typeface="Arial" panose="020B0604020202020204" pitchFamily="34" charset="0"/>
                          <a:cs typeface="Arial" panose="020B0604020202020204" pitchFamily="34" charset="0"/>
                        </a:rPr>
                        <a:t>3 </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b"/>
                      <a:r>
                        <a:rPr lang="en-US" sz="2000" b="0" i="0" u="none" strike="noStrike" dirty="0">
                          <a:solidFill>
                            <a:srgbClr val="000000"/>
                          </a:solidFill>
                          <a:effectLst/>
                          <a:latin typeface="Arial" panose="020B0604020202020204" pitchFamily="34" charset="0"/>
                          <a:cs typeface="Arial" panose="020B0604020202020204" pitchFamily="34" charset="0"/>
                        </a:rPr>
                        <a:t>3</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37386511"/>
                  </a:ext>
                </a:extLst>
              </a:tr>
              <a:tr h="235952">
                <a:tc>
                  <a:txBody>
                    <a:bodyPr/>
                    <a:lstStyle/>
                    <a:p>
                      <a:pPr algn="l" fontAlgn="b"/>
                      <a:r>
                        <a:rPr lang="en-US" sz="2000" u="none" strike="noStrike" dirty="0">
                          <a:effectLst/>
                          <a:latin typeface="Arial" panose="020B0604020202020204" pitchFamily="34" charset="0"/>
                          <a:cs typeface="Arial" panose="020B0604020202020204" pitchFamily="34" charset="0"/>
                        </a:rPr>
                        <a:t>Part-Time Faculty</a:t>
                      </a:r>
                      <a:endParaRPr lang="en-US" sz="20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b"/>
                      <a:r>
                        <a:rPr lang="en-US" sz="2000" b="0" i="0" u="none" strike="noStrike" dirty="0">
                          <a:solidFill>
                            <a:srgbClr val="000000"/>
                          </a:solidFill>
                          <a:effectLst/>
                          <a:latin typeface="Arial" panose="020B0604020202020204" pitchFamily="34" charset="0"/>
                          <a:cs typeface="Arial" panose="020B0604020202020204" pitchFamily="34" charset="0"/>
                        </a:rPr>
                        <a:t>1</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b"/>
                      <a:r>
                        <a:rPr lang="en-US" sz="2000" b="0" i="0" u="none" strike="noStrike" dirty="0">
                          <a:solidFill>
                            <a:srgbClr val="000000"/>
                          </a:solidFill>
                          <a:effectLst/>
                          <a:latin typeface="Arial" panose="020B0604020202020204" pitchFamily="34" charset="0"/>
                          <a:cs typeface="Arial" panose="020B0604020202020204" pitchFamily="34" charset="0"/>
                        </a:rPr>
                        <a:t>1</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b"/>
                      <a:r>
                        <a:rPr lang="en-US" sz="2000" b="0" i="0" u="none" strike="noStrike" dirty="0">
                          <a:solidFill>
                            <a:srgbClr val="000000"/>
                          </a:solidFill>
                          <a:effectLst/>
                          <a:latin typeface="Arial" panose="020B0604020202020204" pitchFamily="34" charset="0"/>
                          <a:cs typeface="Arial" panose="020B0604020202020204" pitchFamily="34" charset="0"/>
                        </a:rPr>
                        <a:t>1</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b"/>
                      <a:r>
                        <a:rPr lang="en-US" sz="2000" b="0" i="0" u="none" strike="noStrike" dirty="0">
                          <a:solidFill>
                            <a:srgbClr val="000000"/>
                          </a:solidFill>
                          <a:effectLst/>
                          <a:latin typeface="Arial" panose="020B0604020202020204" pitchFamily="34" charset="0"/>
                          <a:cs typeface="Arial" panose="020B0604020202020204" pitchFamily="34" charset="0"/>
                        </a:rPr>
                        <a:t>1</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b"/>
                      <a:r>
                        <a:rPr lang="en-US" sz="2000" b="0" i="0" u="none" strike="noStrike" dirty="0">
                          <a:solidFill>
                            <a:srgbClr val="000000"/>
                          </a:solidFill>
                          <a:effectLst/>
                          <a:latin typeface="Arial" panose="020B0604020202020204" pitchFamily="34" charset="0"/>
                          <a:cs typeface="Arial" panose="020B0604020202020204" pitchFamily="34" charset="0"/>
                        </a:rPr>
                        <a:t>1</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b"/>
                      <a:r>
                        <a:rPr lang="en-US" sz="2000" b="0" i="0" u="none" strike="noStrike" dirty="0">
                          <a:solidFill>
                            <a:srgbClr val="000000"/>
                          </a:solidFill>
                          <a:effectLst/>
                          <a:latin typeface="Arial" panose="020B0604020202020204" pitchFamily="34" charset="0"/>
                          <a:cs typeface="Arial" panose="020B0604020202020204" pitchFamily="34" charset="0"/>
                        </a:rPr>
                        <a:t>1</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b"/>
                      <a:r>
                        <a:rPr lang="en-US" sz="2000" b="0" i="0" u="none" strike="noStrike" dirty="0">
                          <a:solidFill>
                            <a:srgbClr val="000000"/>
                          </a:solidFill>
                          <a:effectLst/>
                          <a:latin typeface="Arial" panose="020B0604020202020204" pitchFamily="34" charset="0"/>
                          <a:cs typeface="Arial" panose="020B0604020202020204" pitchFamily="34" charset="0"/>
                        </a:rPr>
                        <a:t>1</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b"/>
                      <a:r>
                        <a:rPr lang="en-US" sz="2000" b="0" i="0" u="none" strike="noStrike" dirty="0">
                          <a:solidFill>
                            <a:srgbClr val="000000"/>
                          </a:solidFill>
                          <a:effectLst/>
                          <a:latin typeface="Arial" panose="020B0604020202020204" pitchFamily="34" charset="0"/>
                          <a:cs typeface="Arial" panose="020B0604020202020204" pitchFamily="34" charset="0"/>
                        </a:rPr>
                        <a:t>1 </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b"/>
                      <a:r>
                        <a:rPr lang="en-US" sz="2000" b="0" i="0" u="none" strike="noStrike" dirty="0">
                          <a:solidFill>
                            <a:srgbClr val="000000"/>
                          </a:solidFill>
                          <a:effectLst/>
                          <a:latin typeface="Arial" panose="020B0604020202020204" pitchFamily="34" charset="0"/>
                          <a:cs typeface="Arial" panose="020B0604020202020204" pitchFamily="34" charset="0"/>
                        </a:rPr>
                        <a:t>1</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189506872"/>
                  </a:ext>
                </a:extLst>
              </a:tr>
            </a:tbl>
          </a:graphicData>
        </a:graphic>
      </p:graphicFrame>
      <p:grpSp>
        <p:nvGrpSpPr>
          <p:cNvPr id="5" name="Group 4">
            <a:extLst>
              <a:ext uri="{FF2B5EF4-FFF2-40B4-BE49-F238E27FC236}">
                <a16:creationId xmlns:a16="http://schemas.microsoft.com/office/drawing/2014/main" id="{6FFD5D99-9C6B-4183-910F-908A0C003EBF}"/>
              </a:ext>
            </a:extLst>
          </p:cNvPr>
          <p:cNvGrpSpPr/>
          <p:nvPr/>
        </p:nvGrpSpPr>
        <p:grpSpPr>
          <a:xfrm>
            <a:off x="0" y="-9724"/>
            <a:ext cx="636320" cy="6867724"/>
            <a:chOff x="0" y="-9724"/>
            <a:chExt cx="636320" cy="6858000"/>
          </a:xfrm>
        </p:grpSpPr>
        <p:sp>
          <p:nvSpPr>
            <p:cNvPr id="6" name="Rectangle 5">
              <a:extLst>
                <a:ext uri="{FF2B5EF4-FFF2-40B4-BE49-F238E27FC236}">
                  <a16:creationId xmlns:a16="http://schemas.microsoft.com/office/drawing/2014/main" id="{67AB0349-6BB2-4783-97A3-070EE0191A9C}"/>
                </a:ext>
              </a:extLst>
            </p:cNvPr>
            <p:cNvSpPr/>
            <p:nvPr/>
          </p:nvSpPr>
          <p:spPr>
            <a:xfrm>
              <a:off x="0" y="-9724"/>
              <a:ext cx="424102" cy="6858000"/>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Isosceles Triangle 6">
              <a:extLst>
                <a:ext uri="{FF2B5EF4-FFF2-40B4-BE49-F238E27FC236}">
                  <a16:creationId xmlns:a16="http://schemas.microsoft.com/office/drawing/2014/main" id="{FB9ABC5C-CA95-4179-9CF6-F36D04704BF2}"/>
                </a:ext>
              </a:extLst>
            </p:cNvPr>
            <p:cNvSpPr/>
            <p:nvPr/>
          </p:nvSpPr>
          <p:spPr>
            <a:xfrm flipV="1">
              <a:off x="756" y="-4"/>
              <a:ext cx="635564" cy="4011105"/>
            </a:xfrm>
            <a:prstGeom prst="triangle">
              <a:avLst>
                <a:gd name="adj" fmla="val 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308640596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436CC13D-4A61-4C54-BE99-FAC6E6093CC2}"/>
              </a:ext>
            </a:extLst>
          </p:cNvPr>
          <p:cNvGrpSpPr/>
          <p:nvPr/>
        </p:nvGrpSpPr>
        <p:grpSpPr>
          <a:xfrm>
            <a:off x="10345888" y="0"/>
            <a:ext cx="1846112" cy="6858000"/>
            <a:chOff x="10345888" y="0"/>
            <a:chExt cx="1846112" cy="6858000"/>
          </a:xfrm>
        </p:grpSpPr>
        <p:sp>
          <p:nvSpPr>
            <p:cNvPr id="9" name="Rectangle 8">
              <a:extLst>
                <a:ext uri="{FF2B5EF4-FFF2-40B4-BE49-F238E27FC236}">
                  <a16:creationId xmlns:a16="http://schemas.microsoft.com/office/drawing/2014/main" id="{4479FDFA-752C-4E84-9056-4F75972D4AFE}"/>
                </a:ext>
              </a:extLst>
            </p:cNvPr>
            <p:cNvSpPr/>
            <p:nvPr/>
          </p:nvSpPr>
          <p:spPr>
            <a:xfrm>
              <a:off x="11764652" y="0"/>
              <a:ext cx="42410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Isosceles Triangle 9">
              <a:extLst>
                <a:ext uri="{FF2B5EF4-FFF2-40B4-BE49-F238E27FC236}">
                  <a16:creationId xmlns:a16="http://schemas.microsoft.com/office/drawing/2014/main" id="{041FD67D-BB1F-45A0-9DE5-BD436F9B2413}"/>
                </a:ext>
              </a:extLst>
            </p:cNvPr>
            <p:cNvSpPr/>
            <p:nvPr/>
          </p:nvSpPr>
          <p:spPr>
            <a:xfrm flipH="1">
              <a:off x="10345888" y="2188855"/>
              <a:ext cx="1846112" cy="4669145"/>
            </a:xfrm>
            <a:prstGeom prst="triangle">
              <a:avLst>
                <a:gd name="adj" fmla="val 0"/>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Isosceles Triangle 10">
              <a:extLst>
                <a:ext uri="{FF2B5EF4-FFF2-40B4-BE49-F238E27FC236}">
                  <a16:creationId xmlns:a16="http://schemas.microsoft.com/office/drawing/2014/main" id="{C256CE75-C594-44EA-8ACB-D5B3B000E9B8}"/>
                </a:ext>
              </a:extLst>
            </p:cNvPr>
            <p:cNvSpPr/>
            <p:nvPr/>
          </p:nvSpPr>
          <p:spPr>
            <a:xfrm flipH="1">
              <a:off x="11038684" y="2846895"/>
              <a:ext cx="1150070" cy="4011105"/>
            </a:xfrm>
            <a:prstGeom prst="triangle">
              <a:avLst>
                <a:gd name="adj" fmla="val 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 name="Title 1"/>
          <p:cNvSpPr>
            <a:spLocks noGrp="1"/>
          </p:cNvSpPr>
          <p:nvPr>
            <p:ph type="title"/>
          </p:nvPr>
        </p:nvSpPr>
        <p:spPr>
          <a:xfrm>
            <a:off x="466337" y="233492"/>
            <a:ext cx="8121482" cy="765749"/>
          </a:xfrm>
        </p:spPr>
        <p:txBody>
          <a:bodyPr>
            <a:normAutofit/>
          </a:bodyPr>
          <a:lstStyle/>
          <a:p>
            <a:r>
              <a:rPr lang="en-US" dirty="0">
                <a:latin typeface="Arial" panose="020B0604020202020204" pitchFamily="34" charset="0"/>
                <a:cs typeface="Arial" panose="020B0604020202020204" pitchFamily="34" charset="0"/>
              </a:rPr>
              <a:t>Financial Review – Vet Tech</a:t>
            </a:r>
          </a:p>
        </p:txBody>
      </p:sp>
      <p:sp>
        <p:nvSpPr>
          <p:cNvPr id="5" name="Rectangle 4">
            <a:extLst>
              <a:ext uri="{FF2B5EF4-FFF2-40B4-BE49-F238E27FC236}">
                <a16:creationId xmlns:a16="http://schemas.microsoft.com/office/drawing/2014/main" id="{147150F3-DEE2-4860-BD0B-1A0DDE2A8D21}"/>
              </a:ext>
            </a:extLst>
          </p:cNvPr>
          <p:cNvSpPr/>
          <p:nvPr/>
        </p:nvSpPr>
        <p:spPr>
          <a:xfrm>
            <a:off x="532660" y="932155"/>
            <a:ext cx="10919534" cy="5539666"/>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FBEF8923-F450-4C8F-88EB-BB257B8556A6}"/>
              </a:ext>
            </a:extLst>
          </p:cNvPr>
          <p:cNvPicPr>
            <a:picLocks noChangeAspect="1"/>
          </p:cNvPicPr>
          <p:nvPr/>
        </p:nvPicPr>
        <p:blipFill>
          <a:blip r:embed="rId3"/>
          <a:stretch>
            <a:fillRect/>
          </a:stretch>
        </p:blipFill>
        <p:spPr>
          <a:xfrm>
            <a:off x="586989" y="999241"/>
            <a:ext cx="10810875" cy="5419725"/>
          </a:xfrm>
          <a:prstGeom prst="rect">
            <a:avLst/>
          </a:prstGeom>
        </p:spPr>
      </p:pic>
    </p:spTree>
    <p:extLst>
      <p:ext uri="{BB962C8B-B14F-4D97-AF65-F5344CB8AC3E}">
        <p14:creationId xmlns:p14="http://schemas.microsoft.com/office/powerpoint/2010/main" val="102818787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8F2400CAD47A094581055B31CD982268" ma:contentTypeVersion="11" ma:contentTypeDescription="Create a new document." ma:contentTypeScope="" ma:versionID="ab9f3b24bc406d97e2fd89b94d0a38f6">
  <xsd:schema xmlns:xsd="http://www.w3.org/2001/XMLSchema" xmlns:xs="http://www.w3.org/2001/XMLSchema" xmlns:p="http://schemas.microsoft.com/office/2006/metadata/properties" xmlns:ns3="d5b33647-8cc9-4d52-bb26-434325d9e7fd" targetNamespace="http://schemas.microsoft.com/office/2006/metadata/properties" ma:root="true" ma:fieldsID="f479ec9c230270026062e27829702823" ns3:_="">
    <xsd:import namespace="d5b33647-8cc9-4d52-bb26-434325d9e7fd"/>
    <xsd:element name="properties">
      <xsd:complexType>
        <xsd:sequence>
          <xsd:element name="documentManagement">
            <xsd:complexType>
              <xsd:all>
                <xsd:element ref="ns3:MediaServiceMetadata" minOccurs="0"/>
                <xsd:element ref="ns3:MediaServiceFastMetadata" minOccurs="0"/>
                <xsd:element ref="ns3:MediaServiceAutoKeyPoints" minOccurs="0"/>
                <xsd:element ref="ns3:MediaServiceKeyPoints" minOccurs="0"/>
                <xsd:element ref="ns3:MediaServiceDateTaken" minOccurs="0"/>
                <xsd:element ref="ns3:MediaLengthInSeconds" minOccurs="0"/>
                <xsd:element ref="ns3:MediaServiceAutoTags" minOccurs="0"/>
                <xsd:element ref="ns3:MediaServiceGenerationTime" minOccurs="0"/>
                <xsd:element ref="ns3:MediaServiceEventHashCode" minOccurs="0"/>
                <xsd:element ref="ns3:MediaServiceOCR" minOccurs="0"/>
                <xsd:element ref="ns3: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5b33647-8cc9-4d52-bb26-434325d9e7f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LengthInSeconds" ma:index="13" nillable="true" ma:displayName="Length (seconds)" ma:internalName="MediaLengthInSeconds" ma:readOnly="true">
      <xsd:simpleType>
        <xsd:restriction base="dms:Unknown"/>
      </xsd:simpleType>
    </xsd:element>
    <xsd:element name="MediaServiceAutoTags" ma:index="14" nillable="true" ma:displayName="Tags" ma:internalName="MediaServiceAutoTags"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ServiceLocation" ma:index="18" nillable="true" ma:displayName="Location" ma:internalName="MediaServiceLocation"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3007F548-8E82-43ED-BBCA-C0D2C285163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d5b33647-8cc9-4d52-bb26-434325d9e7f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3EE10891-75E4-4FD8-8D81-12BF08BD43AC}">
  <ds:schemaRefs>
    <ds:schemaRef ds:uri="http://schemas.microsoft.com/sharepoint/v3/contenttype/forms"/>
  </ds:schemaRefs>
</ds:datastoreItem>
</file>

<file path=customXml/itemProps3.xml><?xml version="1.0" encoding="utf-8"?>
<ds:datastoreItem xmlns:ds="http://schemas.openxmlformats.org/officeDocument/2006/customXml" ds:itemID="{E80AAA78-0FE5-414B-82D5-A833989229CF}">
  <ds:schemaRefs>
    <ds:schemaRef ds:uri="d5b33647-8cc9-4d52-bb26-434325d9e7fd"/>
    <ds:schemaRef ds:uri="http://purl.org/dc/elements/1.1/"/>
    <ds:schemaRef ds:uri="http://www.w3.org/XML/1998/namespace"/>
    <ds:schemaRef ds:uri="http://purl.org/dc/terms/"/>
    <ds:schemaRef ds:uri="http://schemas.microsoft.com/office/2006/metadata/properties"/>
    <ds:schemaRef ds:uri="http://schemas.microsoft.com/office/2006/documentManagement/types"/>
    <ds:schemaRef ds:uri="http://schemas.microsoft.com/office/infopath/2007/PartnerControls"/>
    <ds:schemaRef ds:uri="http://schemas.openxmlformats.org/package/2006/metadata/core-properties"/>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
  <TotalTime>8780</TotalTime>
  <Words>1339</Words>
  <Application>Microsoft Office PowerPoint</Application>
  <PresentationFormat>Widescreen</PresentationFormat>
  <Paragraphs>263</Paragraphs>
  <Slides>20</Slides>
  <Notes>17</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20</vt:i4>
      </vt:variant>
    </vt:vector>
  </HeadingPairs>
  <TitlesOfParts>
    <vt:vector size="27" baseType="lpstr">
      <vt:lpstr>Arial</vt:lpstr>
      <vt:lpstr>Arial Narrow</vt:lpstr>
      <vt:lpstr>Brush Script MT</vt:lpstr>
      <vt:lpstr>Calibri</vt:lpstr>
      <vt:lpstr>Calibri Light</vt:lpstr>
      <vt:lpstr>Wingdings</vt:lpstr>
      <vt:lpstr>Office Theme</vt:lpstr>
      <vt:lpstr>Review</vt:lpstr>
      <vt:lpstr>Financial Aspects – History</vt:lpstr>
      <vt:lpstr>Strengths</vt:lpstr>
      <vt:lpstr>Strengths</vt:lpstr>
      <vt:lpstr>PowerPoint Presentation</vt:lpstr>
      <vt:lpstr>Ongoing Initiatives</vt:lpstr>
      <vt:lpstr>Challenges</vt:lpstr>
      <vt:lpstr>Data – Vet Tech</vt:lpstr>
      <vt:lpstr>Financial Review – Vet Tech</vt:lpstr>
      <vt:lpstr>Financial Review – Continuing Education</vt:lpstr>
      <vt:lpstr>Financial Review – Agriculture</vt:lpstr>
      <vt:lpstr>Financial Review – Operations</vt:lpstr>
      <vt:lpstr>Complete Ranch - Financial Review </vt:lpstr>
      <vt:lpstr>Facilities Challenges</vt:lpstr>
      <vt:lpstr>PowerPoint Presentation</vt:lpstr>
      <vt:lpstr>Potential Actions Moving Forward</vt:lpstr>
      <vt:lpstr>Potential Actions Moving Forward</vt:lpstr>
      <vt:lpstr>Option to Relocate Vet Tech to Campus</vt:lpstr>
      <vt:lpstr>Potential Actions Moving Forward</vt:lpstr>
      <vt:lpstr>Questions &amp; Discussion</vt:lpstr>
    </vt:vector>
  </TitlesOfParts>
  <Company>McLennan Community College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Highlander Ranch Review</dc:title>
  <dc:creator>Fred Hills</dc:creator>
  <cp:lastModifiedBy>Stephen Benson</cp:lastModifiedBy>
  <cp:revision>257</cp:revision>
  <cp:lastPrinted>2023-01-09T15:34:18Z</cp:lastPrinted>
  <dcterms:created xsi:type="dcterms:W3CDTF">2019-09-09T19:14:11Z</dcterms:created>
  <dcterms:modified xsi:type="dcterms:W3CDTF">2023-04-25T18:58:06Z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0x0101008F2400CAD47A094581055B31CD982268</vt:lpwstr>
  </property>
</Properties>
</file>