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6" r:id="rId3"/>
    <p:sldId id="310" r:id="rId4"/>
    <p:sldId id="307" r:id="rId5"/>
    <p:sldId id="311" r:id="rId6"/>
    <p:sldId id="308" r:id="rId7"/>
    <p:sldId id="313" r:id="rId8"/>
    <p:sldId id="314" r:id="rId9"/>
    <p:sldId id="274" r:id="rId10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00"/>
    <a:srgbClr val="003C71"/>
    <a:srgbClr val="FFFF99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977" autoAdjust="0"/>
  </p:normalViewPr>
  <p:slideViewPr>
    <p:cSldViewPr snapToGrid="0">
      <p:cViewPr varScale="1">
        <p:scale>
          <a:sx n="92" d="100"/>
          <a:sy n="92" d="100"/>
        </p:scale>
        <p:origin x="12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glow rad="101600">
                <a:schemeClr val="bg1">
                  <a:lumMod val="75000"/>
                  <a:alpha val="60000"/>
                </a:schemeClr>
              </a:glo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hade val="85000"/>
                      <a:satMod val="130000"/>
                    </a:schemeClr>
                  </a:gs>
                  <a:gs pos="34000">
                    <a:schemeClr val="accent5">
                      <a:tint val="65000"/>
                      <a:shade val="87000"/>
                      <a:satMod val="125000"/>
                    </a:schemeClr>
                  </a:gs>
                  <a:gs pos="70000">
                    <a:schemeClr val="accent5">
                      <a:tint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95C7-4702-9692-70B9EFAA4C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95C7-4702-9692-70B9EFAA4C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hade val="85000"/>
                      <a:satMod val="130000"/>
                    </a:schemeClr>
                  </a:gs>
                  <a:gs pos="34000">
                    <a:schemeClr val="accent5">
                      <a:shade val="65000"/>
                      <a:shade val="87000"/>
                      <a:satMod val="125000"/>
                    </a:schemeClr>
                  </a:gs>
                  <a:gs pos="70000">
                    <a:schemeClr val="accent5">
                      <a:shade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shade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95C7-4702-9692-70B9EFAA4C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Success</c:v>
                </c:pt>
                <c:pt idx="1">
                  <c:v>Failure</c:v>
                </c:pt>
                <c:pt idx="2">
                  <c:v>Withdrawals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5C7-4702-9692-70B9EFAA4C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Spring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6-4130-BBCB-DDB3C9FDD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Face to Face - African American</c:v>
                </c:pt>
                <c:pt idx="1">
                  <c:v>Face to Face - Hispanic</c:v>
                </c:pt>
                <c:pt idx="2">
                  <c:v>Face to Face - White</c:v>
                </c:pt>
                <c:pt idx="3">
                  <c:v>Internet - African American</c:v>
                </c:pt>
                <c:pt idx="4">
                  <c:v>Internet - Hispanic</c:v>
                </c:pt>
                <c:pt idx="5">
                  <c:v>Internet - White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0.66</c:v>
                </c:pt>
                <c:pt idx="1">
                  <c:v>0.76</c:v>
                </c:pt>
                <c:pt idx="2">
                  <c:v>0.82</c:v>
                </c:pt>
                <c:pt idx="3">
                  <c:v>0.52</c:v>
                </c:pt>
                <c:pt idx="4">
                  <c:v>0.67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4-4F70-9A54-3DCC4B5686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Spring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03585572247067E-3"/>
                  <c:y val="-7.19599693905968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CBB17E4C-5C9A-47C9-9658-2F25DFF561D8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C76-4130-BBCB-DDB3C9FDDAED}"/>
                </c:ext>
              </c:extLst>
            </c:dLbl>
            <c:dLbl>
              <c:idx val="1"/>
              <c:layout>
                <c:manualLayout>
                  <c:x val="-5.79458110366193E-17"/>
                  <c:y val="-5.56611646936805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9A34D9CF-BE6A-4317-BDD5-6E14CB110A79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76-4130-BBCB-DDB3C9FDDAED}"/>
                </c:ext>
              </c:extLst>
            </c:dLbl>
            <c:dLbl>
              <c:idx val="2"/>
              <c:layout>
                <c:manualLayout>
                  <c:x val="-5.79458110366193E-17"/>
                  <c:y val="-5.56611646936805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924BC555-4C16-4B8F-8701-40E3791FA3BD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C76-4130-BBCB-DDB3C9FDDAED}"/>
                </c:ext>
              </c:extLst>
            </c:dLbl>
            <c:dLbl>
              <c:idx val="3"/>
              <c:layout>
                <c:manualLayout>
                  <c:x val="-1.580358557224721E-3"/>
                  <c:y val="-5.80549886098486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815B21E7-CB56-45AA-A8CF-FA2F2ED4881F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76-4130-BBCB-DDB3C9FDDAED}"/>
                </c:ext>
              </c:extLst>
            </c:dLbl>
            <c:dLbl>
              <c:idx val="4"/>
              <c:layout>
                <c:manualLayout>
                  <c:x val="1.580358557224721E-3"/>
                  <c:y val="-4.09583181415551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C048F017-ED58-41FD-9D58-09331BEA5F56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653-40A6-A8B0-4854D0CEFCBF}"/>
                </c:ext>
              </c:extLst>
            </c:dLbl>
            <c:dLbl>
              <c:idx val="5"/>
              <c:layout>
                <c:manualLayout>
                  <c:x val="1.580358557224721E-3"/>
                  <c:y val="-5.15537761756510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AEC5AA3D-E64B-4F4B-8445-D29D4E098766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53-40A6-A8B0-4854D0CEF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Face to Face - African American</c:v>
                </c:pt>
                <c:pt idx="1">
                  <c:v>Face to Face - Hispanic</c:v>
                </c:pt>
                <c:pt idx="2">
                  <c:v>Face to Face - White</c:v>
                </c:pt>
                <c:pt idx="3">
                  <c:v>Internet - African American</c:v>
                </c:pt>
                <c:pt idx="4">
                  <c:v>Internet - Hispanic</c:v>
                </c:pt>
                <c:pt idx="5">
                  <c:v>Internet - White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0.11</c:v>
                </c:pt>
                <c:pt idx="1">
                  <c:v>0.05</c:v>
                </c:pt>
                <c:pt idx="2">
                  <c:v>0.05</c:v>
                </c:pt>
                <c:pt idx="3">
                  <c:v>0.08</c:v>
                </c:pt>
                <c:pt idx="4">
                  <c:v>0.01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4-4F70-9A54-3DCC4B568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603360848"/>
        <c:axId val="1900110192"/>
      </c:barChart>
      <c:catAx>
        <c:axId val="16033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110192"/>
        <c:crosses val="autoZero"/>
        <c:auto val="1"/>
        <c:lblAlgn val="ctr"/>
        <c:lblOffset val="100"/>
        <c:noMultiLvlLbl val="0"/>
      </c:catAx>
      <c:valAx>
        <c:axId val="1900110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6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03479305190314"/>
          <c:y val="5.3186914150650723E-2"/>
          <c:w val="0.47593058238228553"/>
          <c:h val="0.909991376052744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Fall 2018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07-4278-8C58-2FB7DD87C8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65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07-4278-8C58-2FB7DD87C85E}"/>
              </c:ext>
            </c:extLst>
          </c:dPt>
          <c:cat>
            <c:strRef>
              <c:f>Sheet1!$A$2:$A$3</c:f>
              <c:strCache>
                <c:ptCount val="1"/>
                <c:pt idx="0">
                  <c:v>Awareness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07-4278-8C58-2FB7DD87C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A907-4278-8C58-2FB7DD87C8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A907-4278-8C58-2FB7DD87C85E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1"/>
                      <c:pt idx="0">
                        <c:v>Awareness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0.61</c:v>
                      </c:pt>
                      <c:pt idx="1">
                        <c:v>0.39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A907-4278-8C58-2FB7DD87C85E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A907-4278-8C58-2FB7DD87C8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A907-4278-8C58-2FB7DD87C85E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1"/>
                      <c:pt idx="0">
                        <c:v>Awareness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0.72</c:v>
                      </c:pt>
                      <c:pt idx="1">
                        <c:v>0.28000000000000003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A907-4278-8C58-2FB7DD87C85E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03479305190314"/>
          <c:y val="5.3186914150650723E-2"/>
          <c:w val="0.47593058238228553"/>
          <c:h val="0.909991376052744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Fall 2018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4-4DFA-8865-2D02879C8E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65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4-4DFA-8865-2D02879C8ED4}"/>
              </c:ext>
            </c:extLst>
          </c:dPt>
          <c:cat>
            <c:strRef>
              <c:f>Sheet1!$A$2:$A$3</c:f>
              <c:strCache>
                <c:ptCount val="1"/>
                <c:pt idx="0">
                  <c:v>Awareness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A4-4DFA-8865-2D02879C8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3AA4-4DFA-8865-2D02879C8ED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3AA4-4DFA-8865-2D02879C8ED4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1"/>
                      <c:pt idx="0">
                        <c:v>Awareness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0.61</c:v>
                      </c:pt>
                      <c:pt idx="1">
                        <c:v>0.39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3AA4-4DFA-8865-2D02879C8ED4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3AA4-4DFA-8865-2D02879C8ED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3AA4-4DFA-8865-2D02879C8ED4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1"/>
                      <c:pt idx="0">
                        <c:v>Awareness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0.72</c:v>
                      </c:pt>
                      <c:pt idx="1">
                        <c:v>0.28000000000000003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3AA4-4DFA-8865-2D02879C8ED4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03479305190314"/>
          <c:y val="5.3186914150650723E-2"/>
          <c:w val="0.47593058238228553"/>
          <c:h val="0.909991376052744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Fall 2018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C-465F-86C4-9BB2740E6E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65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C-465F-86C4-9BB2740E6EEF}"/>
              </c:ext>
            </c:extLst>
          </c:dPt>
          <c:cat>
            <c:strRef>
              <c:f>Sheet1!$A$2:$A$3</c:f>
              <c:strCache>
                <c:ptCount val="1"/>
                <c:pt idx="0">
                  <c:v>Awareness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EC-465F-86C4-9BB2740E6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0CEC-465F-86C4-9BB2740E6EE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0CEC-465F-86C4-9BB2740E6EEF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1"/>
                      <c:pt idx="0">
                        <c:v>Awareness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0.61</c:v>
                      </c:pt>
                      <c:pt idx="1">
                        <c:v>0.39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0CEC-465F-86C4-9BB2740E6EEF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0CEC-465F-86C4-9BB2740E6EE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0CEC-465F-86C4-9BB2740E6EEF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Sheet1!$A$2:$A$3</c15:sqref>
                        </c15:formulaRef>
                      </c:ext>
                    </c:extLst>
                    <c:strCache>
                      <c:ptCount val="1"/>
                      <c:pt idx="0">
                        <c:v>Awareness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Sheet1!$D$2:$D$3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0.72</c:v>
                      </c:pt>
                      <c:pt idx="1">
                        <c:v>0.28000000000000003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CEC-465F-86C4-9BB2740E6EEF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Overall</c:v>
                </c:pt>
                <c:pt idx="1">
                  <c:v>Face to Face</c:v>
                </c:pt>
                <c:pt idx="2">
                  <c:v>Internet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0.77</c:v>
                </c:pt>
                <c:pt idx="1">
                  <c:v>0.82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4-4F70-9A54-3DCC4B5686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3"/>
                <c:pt idx="0">
                  <c:v>Overall</c:v>
                </c:pt>
                <c:pt idx="1">
                  <c:v>Face to Face</c:v>
                </c:pt>
                <c:pt idx="2">
                  <c:v>Internet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0.76</c:v>
                </c:pt>
                <c:pt idx="1">
                  <c:v>0.85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4-4F70-9A54-3DCC4B568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03360848"/>
        <c:axId val="1900110192"/>
      </c:barChart>
      <c:catAx>
        <c:axId val="16033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110192"/>
        <c:crosses val="autoZero"/>
        <c:auto val="1"/>
        <c:lblAlgn val="ctr"/>
        <c:lblOffset val="100"/>
        <c:noMultiLvlLbl val="0"/>
      </c:catAx>
      <c:valAx>
        <c:axId val="1900110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6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African American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Face to Face</c:v>
                </c:pt>
                <c:pt idx="1">
                  <c:v>Internet</c:v>
                </c:pt>
                <c:pt idx="2">
                  <c:v>Blended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0.78</c:v>
                </c:pt>
                <c:pt idx="1">
                  <c:v>0.59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4-4F70-9A54-3DCC4B5686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Hispanic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Face to Face</c:v>
                </c:pt>
                <c:pt idx="1">
                  <c:v>Internet</c:v>
                </c:pt>
                <c:pt idx="2">
                  <c:v>Blended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0.81</c:v>
                </c:pt>
                <c:pt idx="1">
                  <c:v>0.68</c:v>
                </c:pt>
                <c:pt idx="2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4-4F70-9A54-3DCC4B56860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White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85000"/>
                    <a:satMod val="130000"/>
                  </a:schemeClr>
                </a:gs>
                <a:gs pos="34000">
                  <a:schemeClr val="accent3">
                    <a:shade val="87000"/>
                    <a:satMod val="125000"/>
                  </a:schemeClr>
                </a:gs>
                <a:gs pos="70000">
                  <a:schemeClr val="accent3">
                    <a:tint val="100000"/>
                    <a:shade val="90000"/>
                    <a:satMod val="130000"/>
                  </a:schemeClr>
                </a:gs>
                <a:gs pos="100000">
                  <a:schemeClr val="accent3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Face to Face</c:v>
                </c:pt>
                <c:pt idx="1">
                  <c:v>Internet</c:v>
                </c:pt>
                <c:pt idx="2">
                  <c:v>Blended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0.87</c:v>
                </c:pt>
                <c:pt idx="1">
                  <c:v>0.75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3-4CB4-87CB-83A6E6E2F3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03360848"/>
        <c:axId val="1900110192"/>
      </c:barChart>
      <c:catAx>
        <c:axId val="16033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110192"/>
        <c:crosses val="autoZero"/>
        <c:auto val="1"/>
        <c:lblAlgn val="ctr"/>
        <c:lblOffset val="100"/>
        <c:noMultiLvlLbl val="0"/>
      </c:catAx>
      <c:valAx>
        <c:axId val="1900110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6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glow rad="101600">
                <a:schemeClr val="bg1">
                  <a:lumMod val="75000"/>
                  <a:alpha val="60000"/>
                </a:schemeClr>
              </a:glo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hade val="85000"/>
                      <a:satMod val="130000"/>
                    </a:schemeClr>
                  </a:gs>
                  <a:gs pos="34000">
                    <a:schemeClr val="accent5">
                      <a:tint val="65000"/>
                      <a:shade val="87000"/>
                      <a:satMod val="125000"/>
                    </a:schemeClr>
                  </a:gs>
                  <a:gs pos="70000">
                    <a:schemeClr val="accent5">
                      <a:tint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9BE2-4D68-B9D8-B60A02BF77D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9BE2-4D68-B9D8-B60A02BF77D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hade val="85000"/>
                      <a:satMod val="130000"/>
                    </a:schemeClr>
                  </a:gs>
                  <a:gs pos="34000">
                    <a:schemeClr val="accent5">
                      <a:shade val="65000"/>
                      <a:shade val="87000"/>
                      <a:satMod val="125000"/>
                    </a:schemeClr>
                  </a:gs>
                  <a:gs pos="70000">
                    <a:schemeClr val="accent5">
                      <a:shade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shade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9BE2-4D68-B9D8-B60A02BF7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Success</c:v>
                </c:pt>
                <c:pt idx="1">
                  <c:v>Failure</c:v>
                </c:pt>
                <c:pt idx="2">
                  <c:v>Withdrawals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E2-4D68-B9D8-B60A02BF7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glow rad="101600">
                <a:schemeClr val="bg1">
                  <a:lumMod val="75000"/>
                  <a:alpha val="60000"/>
                </a:schemeClr>
              </a:glo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hade val="85000"/>
                      <a:satMod val="130000"/>
                    </a:schemeClr>
                  </a:gs>
                  <a:gs pos="34000">
                    <a:schemeClr val="accent5">
                      <a:tint val="65000"/>
                      <a:shade val="87000"/>
                      <a:satMod val="125000"/>
                    </a:schemeClr>
                  </a:gs>
                  <a:gs pos="70000">
                    <a:schemeClr val="accent5">
                      <a:tint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8039-4E4D-8FEF-CFB631A9942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5000"/>
                      <a:satMod val="130000"/>
                    </a:schemeClr>
                  </a:gs>
                  <a:gs pos="34000">
                    <a:schemeClr val="accent5">
                      <a:shade val="87000"/>
                      <a:satMod val="125000"/>
                    </a:schemeClr>
                  </a:gs>
                  <a:gs pos="70000">
                    <a:schemeClr val="accent5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8039-4E4D-8FEF-CFB631A9942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hade val="85000"/>
                      <a:satMod val="130000"/>
                    </a:schemeClr>
                  </a:gs>
                  <a:gs pos="34000">
                    <a:schemeClr val="accent5">
                      <a:shade val="65000"/>
                      <a:shade val="87000"/>
                      <a:satMod val="125000"/>
                    </a:schemeClr>
                  </a:gs>
                  <a:gs pos="70000">
                    <a:schemeClr val="accent5">
                      <a:shade val="65000"/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5">
                      <a:shade val="65000"/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8039-4E4D-8FEF-CFB631A994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Success</c:v>
                </c:pt>
                <c:pt idx="1">
                  <c:v>Failure</c:v>
                </c:pt>
                <c:pt idx="2">
                  <c:v>Withdrawals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0.74</c:v>
                </c:pt>
                <c:pt idx="1">
                  <c:v>0.14000000000000001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39-4E4D-8FEF-CFB631A994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Spring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76-4130-BBCB-DDB3C9FDD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Face to Face - Male</c:v>
                </c:pt>
                <c:pt idx="1">
                  <c:v>Face to Face - Female</c:v>
                </c:pt>
                <c:pt idx="2">
                  <c:v>Internet - Male</c:v>
                </c:pt>
                <c:pt idx="3">
                  <c:v>Internet - Female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0.75</c:v>
                </c:pt>
                <c:pt idx="1">
                  <c:v>0.79</c:v>
                </c:pt>
                <c:pt idx="2">
                  <c:v>0.61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D4-4F70-9A54-3DCC4B56860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Spring 2023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1607171144494421E-3"/>
                  <c:y val="-6.33126090663928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CD366ADF-623A-4EA0-8BDF-ACF78411FBF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C76-4130-BBCB-DDB3C9FDDAED}"/>
                </c:ext>
              </c:extLst>
            </c:dLbl>
            <c:dLbl>
              <c:idx val="1"/>
              <c:layout>
                <c:manualLayout>
                  <c:x val="-3.1607171144494421E-3"/>
                  <c:y val="-6.04347631997386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2B76775D-7C32-4AC4-BDB8-DD4AFAAE19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C76-4130-BBCB-DDB3C9FDDAED}"/>
                </c:ext>
              </c:extLst>
            </c:dLbl>
            <c:dLbl>
              <c:idx val="2"/>
              <c:layout>
                <c:manualLayout>
                  <c:x val="1.580358557224721E-3"/>
                  <c:y val="-7.48239925330097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D1886992-4127-46B5-BEA7-11E705F32AF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C76-4130-BBCB-DDB3C9FDDAED}"/>
                </c:ext>
              </c:extLst>
            </c:dLbl>
            <c:dLbl>
              <c:idx val="3"/>
              <c:layout>
                <c:manualLayout>
                  <c:x val="-1.158916220732386E-16"/>
                  <c:y val="-4.604553386646750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E20D225A-DEFD-468F-A5F6-FE4A13F3859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C76-4130-BBCB-DDB3C9FDDA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Face to Face - Male</c:v>
                </c:pt>
                <c:pt idx="1">
                  <c:v>Face to Face - Female</c:v>
                </c:pt>
                <c:pt idx="2">
                  <c:v>Internet - Male</c:v>
                </c:pt>
                <c:pt idx="3">
                  <c:v>Internet - Female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0.06</c:v>
                </c:pt>
                <c:pt idx="2">
                  <c:v>0.1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D4-4F70-9A54-3DCC4B5686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1603360848"/>
        <c:axId val="1900110192"/>
      </c:barChart>
      <c:catAx>
        <c:axId val="160336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110192"/>
        <c:crosses val="autoZero"/>
        <c:auto val="1"/>
        <c:lblAlgn val="ctr"/>
        <c:lblOffset val="100"/>
        <c:noMultiLvlLbl val="0"/>
      </c:catAx>
      <c:valAx>
        <c:axId val="1900110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6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1D8389-3DA1-449C-A621-A8ECDAB68D4C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F206275-3017-4603-8E93-D33CCB8F4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7B61-1556-44A6-81E2-2AAE083D5D2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AAA29-66D3-460C-9F42-ACD814FB4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0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F2F = 3381 students – 84% / 10% /  6 %</a:t>
            </a:r>
          </a:p>
          <a:p>
            <a:r>
              <a:rPr lang="en-US" dirty="0"/>
              <a:t>Internet = 4,556 students -- 70% / 17%  / 12%</a:t>
            </a:r>
          </a:p>
          <a:p>
            <a:r>
              <a:rPr lang="en-US" dirty="0"/>
              <a:t>Blended = 801 students -- 78% / 12% / 10%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AAA29-66D3-460C-9F42-ACD814FB44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AAA29-66D3-460C-9F42-ACD814FB44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41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we still have areas of improvement as a campus, since spring 2019 the overall spring success rate has increased 2%, while face to face has increased 6%, internet increased 5%, and blended decreased 2%.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AAA29-66D3-460C-9F42-ACD814FB44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9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88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6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0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9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8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0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5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11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D2340F-07CF-47B3-83B7-E7DA14C95AC8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AA949-D245-4EA4-B437-A655734B5C7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6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5193102" y="696192"/>
            <a:ext cx="6017472" cy="2157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3C71"/>
                </a:solidFill>
                <a:effectLst/>
                <a:latin typeface="+mj-lt"/>
                <a:cs typeface="Times New Roman" panose="02020603050405020304" pitchFamily="18" charset="0"/>
              </a:rPr>
              <a:t>Spring 2023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3C71"/>
                </a:solidFill>
                <a:latin typeface="+mj-lt"/>
                <a:cs typeface="Times New Roman" panose="02020603050405020304" pitchFamily="18" charset="0"/>
              </a:rPr>
              <a:t>Student Course Completions</a:t>
            </a:r>
            <a:endParaRPr lang="en-US" sz="4400" b="1" dirty="0">
              <a:solidFill>
                <a:srgbClr val="003C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184797" y="5131625"/>
            <a:ext cx="5531601" cy="858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May 23, 2023</a:t>
            </a:r>
            <a:endParaRPr lang="en-US" sz="4400" dirty="0">
              <a:solidFill>
                <a:srgbClr val="003C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309" y="4333039"/>
            <a:ext cx="11051177" cy="114412"/>
          </a:xfrm>
          <a:prstGeom prst="rect">
            <a:avLst/>
          </a:prstGeom>
          <a:solidFill>
            <a:srgbClr val="FF52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72521" y="3237367"/>
            <a:ext cx="5258634" cy="9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709" y="529562"/>
            <a:ext cx="5373812" cy="358217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88760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516" y="6394518"/>
            <a:ext cx="2341652" cy="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82554" cy="1450757"/>
          </a:xfrm>
        </p:spPr>
        <p:txBody>
          <a:bodyPr>
            <a:normAutofit/>
          </a:bodyPr>
          <a:lstStyle/>
          <a:p>
            <a:r>
              <a:rPr lang="en-US" dirty="0"/>
              <a:t>Spring 2023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D24056E-9572-4BEA-8AA4-B09302D74E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170909"/>
              </p:ext>
            </p:extLst>
          </p:nvPr>
        </p:nvGraphicFramePr>
        <p:xfrm>
          <a:off x="5891670" y="1610860"/>
          <a:ext cx="8011366" cy="440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1D58DC-3772-4D2A-B120-5BEDC75F2540}"/>
              </a:ext>
            </a:extLst>
          </p:cNvPr>
          <p:cNvSpPr txBox="1"/>
          <p:nvPr/>
        </p:nvSpPr>
        <p:spPr>
          <a:xfrm>
            <a:off x="8795875" y="3037134"/>
            <a:ext cx="2202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18,567</a:t>
            </a:r>
          </a:p>
          <a:p>
            <a:pPr algn="ctr"/>
            <a:r>
              <a:rPr lang="en-US" sz="4400" dirty="0"/>
              <a:t>Grades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E5B4CA-843E-417E-B2DC-061B03F0316B}"/>
              </a:ext>
            </a:extLst>
          </p:cNvPr>
          <p:cNvSpPr txBox="1"/>
          <p:nvPr/>
        </p:nvSpPr>
        <p:spPr>
          <a:xfrm>
            <a:off x="4752471" y="4150808"/>
            <a:ext cx="2202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1,140</a:t>
            </a:r>
          </a:p>
          <a:p>
            <a:pPr algn="ctr"/>
            <a:r>
              <a:rPr lang="en-US" sz="4400" dirty="0"/>
              <a:t>Sections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38EBC-C7CF-437B-B405-B62CEB80D0A7}"/>
              </a:ext>
            </a:extLst>
          </p:cNvPr>
          <p:cNvSpPr txBox="1"/>
          <p:nvPr/>
        </p:nvSpPr>
        <p:spPr>
          <a:xfrm>
            <a:off x="837718" y="2233377"/>
            <a:ext cx="2202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6,443</a:t>
            </a:r>
          </a:p>
          <a:p>
            <a:pPr algn="ctr"/>
            <a:r>
              <a:rPr lang="en-US" sz="4400" dirty="0"/>
              <a:t>Students</a:t>
            </a:r>
          </a:p>
        </p:txBody>
      </p:sp>
      <p:pic>
        <p:nvPicPr>
          <p:cNvPr id="1032" name="Picture 8" descr="3,165,144 Books On White Background Images, Stock Photos &amp; Vectors |  Shutterstock">
            <a:extLst>
              <a:ext uri="{FF2B5EF4-FFF2-40B4-BE49-F238E27FC236}">
                <a16:creationId xmlns:a16="http://schemas.microsoft.com/office/drawing/2014/main" id="{0CE3ECB9-DBE7-48EF-9E80-32B218867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4127" y="1963194"/>
            <a:ext cx="2979645" cy="19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y be an image of 1 person and studying">
            <a:extLst>
              <a:ext uri="{FF2B5EF4-FFF2-40B4-BE49-F238E27FC236}">
                <a16:creationId xmlns:a16="http://schemas.microsoft.com/office/drawing/2014/main" id="{019D1BB1-A81D-4E88-A303-94902DB6C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91" y="3585178"/>
            <a:ext cx="2577811" cy="2577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BF60FB-D6FD-4A69-B685-7CCF9D247AB6}"/>
              </a:ext>
            </a:extLst>
          </p:cNvPr>
          <p:cNvSpPr txBox="1"/>
          <p:nvPr/>
        </p:nvSpPr>
        <p:spPr>
          <a:xfrm>
            <a:off x="8980718" y="6461525"/>
            <a:ext cx="311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MCC Grade Distribution Reports</a:t>
            </a:r>
          </a:p>
        </p:txBody>
      </p:sp>
    </p:spTree>
    <p:extLst>
      <p:ext uri="{BB962C8B-B14F-4D97-AF65-F5344CB8AC3E}">
        <p14:creationId xmlns:p14="http://schemas.microsoft.com/office/powerpoint/2010/main" val="2734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516" y="6394518"/>
            <a:ext cx="2341652" cy="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82554" cy="1450757"/>
          </a:xfrm>
        </p:spPr>
        <p:txBody>
          <a:bodyPr>
            <a:normAutofit/>
          </a:bodyPr>
          <a:lstStyle/>
          <a:p>
            <a:r>
              <a:rPr lang="en-US" dirty="0"/>
              <a:t>Success Rate by Mode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232C164-58F0-410C-A5BB-1E327F7BD9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936786"/>
              </p:ext>
            </p:extLst>
          </p:nvPr>
        </p:nvGraphicFramePr>
        <p:xfrm>
          <a:off x="-936192" y="2125682"/>
          <a:ext cx="5935208" cy="310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CD7EEC-C938-423C-B992-6326478E7303}"/>
              </a:ext>
            </a:extLst>
          </p:cNvPr>
          <p:cNvSpPr txBox="1"/>
          <p:nvPr/>
        </p:nvSpPr>
        <p:spPr>
          <a:xfrm>
            <a:off x="929934" y="3400813"/>
            <a:ext cx="2202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84%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9204C-340B-40FA-9E0E-DF1E1AB5571B}"/>
              </a:ext>
            </a:extLst>
          </p:cNvPr>
          <p:cNvSpPr txBox="1"/>
          <p:nvPr/>
        </p:nvSpPr>
        <p:spPr>
          <a:xfrm>
            <a:off x="392220" y="5422642"/>
            <a:ext cx="327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3600" dirty="0"/>
              <a:t>Face to Face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817C8809-E132-4B53-A145-F35081B16C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775871"/>
              </p:ext>
            </p:extLst>
          </p:nvPr>
        </p:nvGraphicFramePr>
        <p:xfrm>
          <a:off x="3101946" y="2016494"/>
          <a:ext cx="5935208" cy="310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30CCFE8-8A5C-4A8F-B09B-BF2673C8F537}"/>
              </a:ext>
            </a:extLst>
          </p:cNvPr>
          <p:cNvSpPr txBox="1"/>
          <p:nvPr/>
        </p:nvSpPr>
        <p:spPr>
          <a:xfrm>
            <a:off x="4968072" y="3291625"/>
            <a:ext cx="2202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70%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461D4-67F8-4653-8261-7F0203260F71}"/>
              </a:ext>
            </a:extLst>
          </p:cNvPr>
          <p:cNvSpPr txBox="1"/>
          <p:nvPr/>
        </p:nvSpPr>
        <p:spPr>
          <a:xfrm>
            <a:off x="4430358" y="5313454"/>
            <a:ext cx="327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3600" dirty="0"/>
              <a:t>Internet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D7CFD442-0B5C-4373-BF9C-E30EACAB8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180119"/>
              </p:ext>
            </p:extLst>
          </p:nvPr>
        </p:nvGraphicFramePr>
        <p:xfrm>
          <a:off x="7140084" y="2016494"/>
          <a:ext cx="5935208" cy="310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2D39EC2-D850-48C3-A4D5-A9B329659F20}"/>
              </a:ext>
            </a:extLst>
          </p:cNvPr>
          <p:cNvSpPr txBox="1"/>
          <p:nvPr/>
        </p:nvSpPr>
        <p:spPr>
          <a:xfrm>
            <a:off x="9006210" y="3291625"/>
            <a:ext cx="2202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78%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F0E1D4-0060-472B-9016-72A87180EBFF}"/>
              </a:ext>
            </a:extLst>
          </p:cNvPr>
          <p:cNvSpPr txBox="1"/>
          <p:nvPr/>
        </p:nvSpPr>
        <p:spPr>
          <a:xfrm>
            <a:off x="8468496" y="5313454"/>
            <a:ext cx="327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3600" dirty="0"/>
              <a:t>Blended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84B5F-7F3D-486D-991F-F8A8FF2F6CA5}"/>
              </a:ext>
            </a:extLst>
          </p:cNvPr>
          <p:cNvSpPr txBox="1"/>
          <p:nvPr/>
        </p:nvSpPr>
        <p:spPr>
          <a:xfrm>
            <a:off x="8980718" y="6461525"/>
            <a:ext cx="311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MCC Grade Distribution Reports</a:t>
            </a:r>
          </a:p>
        </p:txBody>
      </p:sp>
    </p:spTree>
    <p:extLst>
      <p:ext uri="{BB962C8B-B14F-4D97-AF65-F5344CB8AC3E}">
        <p14:creationId xmlns:p14="http://schemas.microsoft.com/office/powerpoint/2010/main" val="59255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516" y="6394518"/>
            <a:ext cx="2341652" cy="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699" y="1694232"/>
            <a:ext cx="3714107" cy="37284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82554" cy="1450757"/>
          </a:xfrm>
        </p:spPr>
        <p:txBody>
          <a:bodyPr>
            <a:normAutofit/>
          </a:bodyPr>
          <a:lstStyle/>
          <a:p>
            <a:r>
              <a:rPr lang="en-US" dirty="0"/>
              <a:t>Success Rate by Mode by Gender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5132D2-F679-4CEA-8D22-6D8203816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940877"/>
              </p:ext>
            </p:extLst>
          </p:nvPr>
        </p:nvGraphicFramePr>
        <p:xfrm>
          <a:off x="1096963" y="1846263"/>
          <a:ext cx="8036151" cy="441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CE694D-2D4D-456B-8319-3C4347C9092D}"/>
              </a:ext>
            </a:extLst>
          </p:cNvPr>
          <p:cNvSpPr txBox="1"/>
          <p:nvPr/>
        </p:nvSpPr>
        <p:spPr>
          <a:xfrm>
            <a:off x="8980718" y="6461525"/>
            <a:ext cx="311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MCC Grade Distribution Reports</a:t>
            </a:r>
          </a:p>
        </p:txBody>
      </p:sp>
    </p:spTree>
    <p:extLst>
      <p:ext uri="{BB962C8B-B14F-4D97-AF65-F5344CB8AC3E}">
        <p14:creationId xmlns:p14="http://schemas.microsoft.com/office/powerpoint/2010/main" val="326341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516" y="6394518"/>
            <a:ext cx="2341652" cy="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699" y="1694232"/>
            <a:ext cx="3714107" cy="37284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82554" cy="1450757"/>
          </a:xfrm>
        </p:spPr>
        <p:txBody>
          <a:bodyPr>
            <a:normAutofit/>
          </a:bodyPr>
          <a:lstStyle/>
          <a:p>
            <a:r>
              <a:rPr lang="en-US" dirty="0"/>
              <a:t>Success Rate by Mode by Ethnic Group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5132D2-F679-4CEA-8D22-6D8203816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377280"/>
              </p:ext>
            </p:extLst>
          </p:nvPr>
        </p:nvGraphicFramePr>
        <p:xfrm>
          <a:off x="1096963" y="1846263"/>
          <a:ext cx="8036151" cy="441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C798B4-F527-4CE3-A59A-CB9F223A85FD}"/>
              </a:ext>
            </a:extLst>
          </p:cNvPr>
          <p:cNvSpPr txBox="1"/>
          <p:nvPr/>
        </p:nvSpPr>
        <p:spPr>
          <a:xfrm>
            <a:off x="8980718" y="6461525"/>
            <a:ext cx="311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MCC Grade Distribution Reports</a:t>
            </a:r>
          </a:p>
        </p:txBody>
      </p:sp>
    </p:spTree>
    <p:extLst>
      <p:ext uri="{BB962C8B-B14F-4D97-AF65-F5344CB8AC3E}">
        <p14:creationId xmlns:p14="http://schemas.microsoft.com/office/powerpoint/2010/main" val="141659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516" y="6394518"/>
            <a:ext cx="2341652" cy="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82554" cy="1450757"/>
          </a:xfrm>
        </p:spPr>
        <p:txBody>
          <a:bodyPr>
            <a:normAutofit/>
          </a:bodyPr>
          <a:lstStyle/>
          <a:p>
            <a:r>
              <a:rPr lang="en-US" dirty="0"/>
              <a:t>5-Year Comparison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B9A5420-7E6C-4C26-89C7-AFDDDDABB1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7903617"/>
              </p:ext>
            </p:extLst>
          </p:nvPr>
        </p:nvGraphicFramePr>
        <p:xfrm>
          <a:off x="4509678" y="1623060"/>
          <a:ext cx="8011366" cy="440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5485170-BB3D-4782-A0EA-D97218196B6C}"/>
              </a:ext>
            </a:extLst>
          </p:cNvPr>
          <p:cNvSpPr txBox="1"/>
          <p:nvPr/>
        </p:nvSpPr>
        <p:spPr>
          <a:xfrm>
            <a:off x="7413883" y="2989652"/>
            <a:ext cx="2202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Spring 2023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3B9020F-E429-4AFA-A42B-E3B64E1A5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117023"/>
              </p:ext>
            </p:extLst>
          </p:nvPr>
        </p:nvGraphicFramePr>
        <p:xfrm>
          <a:off x="-669412" y="1623060"/>
          <a:ext cx="8011366" cy="440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353198-52DB-48DE-9282-6C2EF4EABBC1}"/>
              </a:ext>
            </a:extLst>
          </p:cNvPr>
          <p:cNvSpPr txBox="1"/>
          <p:nvPr/>
        </p:nvSpPr>
        <p:spPr>
          <a:xfrm>
            <a:off x="2234793" y="2989652"/>
            <a:ext cx="2202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4400" dirty="0"/>
              <a:t>Spring 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4620E-618F-450D-82D2-0E824E882FC8}"/>
              </a:ext>
            </a:extLst>
          </p:cNvPr>
          <p:cNvSpPr txBox="1"/>
          <p:nvPr/>
        </p:nvSpPr>
        <p:spPr>
          <a:xfrm>
            <a:off x="8980718" y="6461525"/>
            <a:ext cx="311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MCC Grade Distribution Reports</a:t>
            </a:r>
          </a:p>
        </p:txBody>
      </p:sp>
    </p:spTree>
    <p:extLst>
      <p:ext uri="{BB962C8B-B14F-4D97-AF65-F5344CB8AC3E}">
        <p14:creationId xmlns:p14="http://schemas.microsoft.com/office/powerpoint/2010/main" val="8595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category"/>
        </p:bldSub>
      </p:bldGraphic>
      <p:bldGraphic spid="12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516" y="6394518"/>
            <a:ext cx="2341652" cy="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699" y="1694232"/>
            <a:ext cx="3714107" cy="37284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82554" cy="1450757"/>
          </a:xfrm>
        </p:spPr>
        <p:txBody>
          <a:bodyPr>
            <a:normAutofit/>
          </a:bodyPr>
          <a:lstStyle/>
          <a:p>
            <a:r>
              <a:rPr lang="en-US" dirty="0"/>
              <a:t>5-Year Comparison</a:t>
            </a:r>
            <a:br>
              <a:rPr lang="en-US" dirty="0"/>
            </a:br>
            <a:r>
              <a:rPr lang="en-US" dirty="0"/>
              <a:t>Success Rate by Mode by Gender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5132D2-F679-4CEA-8D22-6D8203816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14775"/>
              </p:ext>
            </p:extLst>
          </p:nvPr>
        </p:nvGraphicFramePr>
        <p:xfrm>
          <a:off x="1097280" y="1859427"/>
          <a:ext cx="8036151" cy="441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82883C-4F9F-498C-817D-BA00FFF685E3}"/>
              </a:ext>
            </a:extLst>
          </p:cNvPr>
          <p:cNvSpPr txBox="1"/>
          <p:nvPr/>
        </p:nvSpPr>
        <p:spPr>
          <a:xfrm>
            <a:off x="8980718" y="6461525"/>
            <a:ext cx="311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MCC Grade Distribution Reports</a:t>
            </a:r>
          </a:p>
        </p:txBody>
      </p:sp>
    </p:spTree>
    <p:extLst>
      <p:ext uri="{BB962C8B-B14F-4D97-AF65-F5344CB8AC3E}">
        <p14:creationId xmlns:p14="http://schemas.microsoft.com/office/powerpoint/2010/main" val="204498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6200000">
            <a:off x="-504661" y="6253745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516" y="6394518"/>
            <a:ext cx="2341652" cy="4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699" y="1694232"/>
            <a:ext cx="3714107" cy="372841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8E47B2-FB91-4D95-8935-89499AFC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82554" cy="1450757"/>
          </a:xfrm>
        </p:spPr>
        <p:txBody>
          <a:bodyPr>
            <a:normAutofit/>
          </a:bodyPr>
          <a:lstStyle/>
          <a:p>
            <a:r>
              <a:rPr lang="en-US" dirty="0"/>
              <a:t>5-Year Comparison</a:t>
            </a:r>
            <a:br>
              <a:rPr lang="en-US" dirty="0"/>
            </a:br>
            <a:r>
              <a:rPr lang="en-US" dirty="0"/>
              <a:t>Success Rate by Mode by Ethnic Group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5132D2-F679-4CEA-8D22-6D8203816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874442"/>
              </p:ext>
            </p:extLst>
          </p:nvPr>
        </p:nvGraphicFramePr>
        <p:xfrm>
          <a:off x="1097280" y="1859427"/>
          <a:ext cx="8036151" cy="4413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7EDC5-3EEB-43BF-B411-E65EC0762E1B}"/>
              </a:ext>
            </a:extLst>
          </p:cNvPr>
          <p:cNvSpPr/>
          <p:nvPr/>
        </p:nvSpPr>
        <p:spPr>
          <a:xfrm rot="16200000">
            <a:off x="11598137" y="6253746"/>
            <a:ext cx="1099996" cy="108513"/>
          </a:xfrm>
          <a:prstGeom prst="rect">
            <a:avLst/>
          </a:prstGeom>
          <a:solidFill>
            <a:srgbClr val="FF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695F2-E385-471D-B7E3-2AF04E36E2CB}"/>
              </a:ext>
            </a:extLst>
          </p:cNvPr>
          <p:cNvSpPr txBox="1"/>
          <p:nvPr/>
        </p:nvSpPr>
        <p:spPr>
          <a:xfrm>
            <a:off x="8980718" y="6461525"/>
            <a:ext cx="3113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MCC Grade Distribution Reports</a:t>
            </a:r>
          </a:p>
        </p:txBody>
      </p:sp>
    </p:spTree>
    <p:extLst>
      <p:ext uri="{BB962C8B-B14F-4D97-AF65-F5344CB8AC3E}">
        <p14:creationId xmlns:p14="http://schemas.microsoft.com/office/powerpoint/2010/main" val="160451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70488" y="4320064"/>
            <a:ext cx="11051177" cy="114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0"/>
            <a:ext cx="12192000" cy="13988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6305820"/>
            <a:ext cx="12192000" cy="143466"/>
          </a:xfrm>
          <a:prstGeom prst="rect">
            <a:avLst/>
          </a:prstGeom>
          <a:solidFill>
            <a:srgbClr val="FF52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627" y="948732"/>
            <a:ext cx="7860679" cy="52209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843808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8415</TotalTime>
  <Words>218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Times New Roman</vt:lpstr>
      <vt:lpstr>Retrospect</vt:lpstr>
      <vt:lpstr>PowerPoint Presentation</vt:lpstr>
      <vt:lpstr>Spring 2023</vt:lpstr>
      <vt:lpstr>Success Rate by Mode</vt:lpstr>
      <vt:lpstr>Success Rate by Mode by Gender</vt:lpstr>
      <vt:lpstr>Success Rate by Mode by Ethnic Group</vt:lpstr>
      <vt:lpstr>5-Year Comparison</vt:lpstr>
      <vt:lpstr>5-Year Comparison Success Rate by Mode by Gender</vt:lpstr>
      <vt:lpstr>5-Year Comparison Success Rate by Mode by Ethnic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Benson</dc:creator>
  <cp:lastModifiedBy>Laura Wichman</cp:lastModifiedBy>
  <cp:revision>409</cp:revision>
  <cp:lastPrinted>2018-07-30T16:18:50Z</cp:lastPrinted>
  <dcterms:created xsi:type="dcterms:W3CDTF">2018-07-26T20:10:18Z</dcterms:created>
  <dcterms:modified xsi:type="dcterms:W3CDTF">2023-05-17T15:00:50Z</dcterms:modified>
</cp:coreProperties>
</file>