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6" r:id="rId2"/>
    <p:sldId id="291" r:id="rId3"/>
    <p:sldId id="292" r:id="rId4"/>
    <p:sldId id="293" r:id="rId5"/>
    <p:sldId id="294" r:id="rId6"/>
    <p:sldId id="295" r:id="rId7"/>
    <p:sldId id="303" r:id="rId8"/>
    <p:sldId id="305" r:id="rId9"/>
    <p:sldId id="274" r:id="rId10"/>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200"/>
    <a:srgbClr val="003C71"/>
    <a:srgbClr val="FFFF99"/>
    <a:srgbClr val="FFFF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977" autoAdjust="0"/>
  </p:normalViewPr>
  <p:slideViewPr>
    <p:cSldViewPr snapToGrid="0">
      <p:cViewPr varScale="1">
        <p:scale>
          <a:sx n="92" d="100"/>
          <a:sy n="92" d="100"/>
        </p:scale>
        <p:origin x="123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898102" y="0"/>
            <a:ext cx="2982119" cy="466434"/>
          </a:xfrm>
          <a:prstGeom prst="rect">
            <a:avLst/>
          </a:prstGeom>
        </p:spPr>
        <p:txBody>
          <a:bodyPr vert="horz" lIns="92446" tIns="46223" rIns="92446" bIns="46223" rtlCol="0"/>
          <a:lstStyle>
            <a:lvl1pPr algn="r">
              <a:defRPr sz="1200"/>
            </a:lvl1pPr>
          </a:lstStyle>
          <a:p>
            <a:fld id="{291D8389-3DA1-449C-A621-A8ECDAB68D4C}" type="datetimeFigureOut">
              <a:rPr lang="en-US" smtClean="0"/>
              <a:t>5/17/2023</a:t>
            </a:fld>
            <a:endParaRPr lang="en-US" dirty="0"/>
          </a:p>
        </p:txBody>
      </p:sp>
      <p:sp>
        <p:nvSpPr>
          <p:cNvPr id="4" name="Footer Placeholder 3"/>
          <p:cNvSpPr>
            <a:spLocks noGrp="1"/>
          </p:cNvSpPr>
          <p:nvPr>
            <p:ph type="ftr" sz="quarter" idx="2"/>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8102" y="8829967"/>
            <a:ext cx="2982119" cy="466433"/>
          </a:xfrm>
          <a:prstGeom prst="rect">
            <a:avLst/>
          </a:prstGeom>
        </p:spPr>
        <p:txBody>
          <a:bodyPr vert="horz" lIns="92446" tIns="46223" rIns="92446" bIns="46223" rtlCol="0" anchor="b"/>
          <a:lstStyle>
            <a:lvl1pPr algn="r">
              <a:defRPr sz="1200"/>
            </a:lvl1pPr>
          </a:lstStyle>
          <a:p>
            <a:fld id="{5F206275-3017-4603-8E93-D33CCB8F40C2}" type="slidenum">
              <a:rPr lang="en-US" smtClean="0"/>
              <a:t>‹#›</a:t>
            </a:fld>
            <a:endParaRPr lang="en-US" dirty="0"/>
          </a:p>
        </p:txBody>
      </p:sp>
    </p:spTree>
    <p:extLst>
      <p:ext uri="{BB962C8B-B14F-4D97-AF65-F5344CB8AC3E}">
        <p14:creationId xmlns:p14="http://schemas.microsoft.com/office/powerpoint/2010/main" val="3027441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6725"/>
          </a:xfrm>
          <a:prstGeom prst="rect">
            <a:avLst/>
          </a:prstGeom>
        </p:spPr>
        <p:txBody>
          <a:bodyPr vert="horz" lIns="91440" tIns="45720" rIns="91440" bIns="45720" rtlCol="0"/>
          <a:lstStyle>
            <a:lvl1pPr algn="r">
              <a:defRPr sz="1200"/>
            </a:lvl1pPr>
          </a:lstStyle>
          <a:p>
            <a:fld id="{BD207B61-1556-44A6-81E2-2AAE083D5D2B}" type="datetimeFigureOut">
              <a:rPr lang="en-US" smtClean="0"/>
              <a:t>5/17/2023</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73575"/>
            <a:ext cx="55054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82913"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6725"/>
          </a:xfrm>
          <a:prstGeom prst="rect">
            <a:avLst/>
          </a:prstGeom>
        </p:spPr>
        <p:txBody>
          <a:bodyPr vert="horz" lIns="91440" tIns="45720" rIns="91440" bIns="45720" rtlCol="0" anchor="b"/>
          <a:lstStyle>
            <a:lvl1pPr algn="r">
              <a:defRPr sz="1200"/>
            </a:lvl1pPr>
          </a:lstStyle>
          <a:p>
            <a:fld id="{6C5AAA29-66D3-460C-9F42-ACD814FB4422}" type="slidenum">
              <a:rPr lang="en-US" smtClean="0"/>
              <a:t>‹#›</a:t>
            </a:fld>
            <a:endParaRPr lang="en-US"/>
          </a:p>
        </p:txBody>
      </p:sp>
    </p:spTree>
    <p:extLst>
      <p:ext uri="{BB962C8B-B14F-4D97-AF65-F5344CB8AC3E}">
        <p14:creationId xmlns:p14="http://schemas.microsoft.com/office/powerpoint/2010/main" val="1245705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Cameron House Project – donor support and TIF funds</a:t>
            </a:r>
          </a:p>
          <a:p>
            <a:pPr marL="171450" indent="-171450">
              <a:buFont typeface="Arial" panose="020B0604020202020204" pitchFamily="34" charset="0"/>
              <a:buChar char="•"/>
            </a:pPr>
            <a:r>
              <a:rPr lang="en-US" dirty="0"/>
              <a:t>Responding to the SACSCOC recommendations and completing Monitoring Report</a:t>
            </a:r>
          </a:p>
          <a:p>
            <a:pPr marL="171450" indent="-171450">
              <a:buFont typeface="Arial" panose="020B0604020202020204" pitchFamily="34" charset="0"/>
              <a:buChar char="•"/>
            </a:pPr>
            <a:r>
              <a:rPr lang="en-US" dirty="0"/>
              <a:t>Foundation was awarded the </a:t>
            </a:r>
            <a:r>
              <a:rPr lang="en-US" i="1" dirty="0"/>
              <a:t>2023 Candid Platinum Transparency</a:t>
            </a:r>
          </a:p>
          <a:p>
            <a:pPr marL="171450" indent="-171450">
              <a:buFont typeface="Arial" panose="020B0604020202020204" pitchFamily="34" charset="0"/>
              <a:buChar char="•"/>
            </a:pPr>
            <a:r>
              <a:rPr lang="en-US" dirty="0"/>
              <a:t>Receiving designation by Diverse Issues in Higher Education as one of the </a:t>
            </a:r>
            <a:r>
              <a:rPr lang="en-US" i="1" dirty="0"/>
              <a:t>2023 Most Promising Places to Work in Community Colleges </a:t>
            </a:r>
            <a:r>
              <a:rPr lang="en-US" dirty="0"/>
              <a:t>and the recognition as a </a:t>
            </a:r>
            <a:r>
              <a:rPr lang="en-US" i="1" dirty="0"/>
              <a:t>Great Colleges to Work For</a:t>
            </a:r>
            <a:r>
              <a:rPr lang="en-US" dirty="0"/>
              <a:t>.</a:t>
            </a:r>
          </a:p>
          <a:p>
            <a:endParaRPr lang="en-US" dirty="0"/>
          </a:p>
        </p:txBody>
      </p:sp>
      <p:sp>
        <p:nvSpPr>
          <p:cNvPr id="4" name="Slide Number Placeholder 3"/>
          <p:cNvSpPr>
            <a:spLocks noGrp="1"/>
          </p:cNvSpPr>
          <p:nvPr>
            <p:ph type="sldNum" sz="quarter" idx="5"/>
          </p:nvPr>
        </p:nvSpPr>
        <p:spPr/>
        <p:txBody>
          <a:bodyPr/>
          <a:lstStyle/>
          <a:p>
            <a:fld id="{6C5AAA29-66D3-460C-9F42-ACD814FB4422}" type="slidenum">
              <a:rPr lang="en-US" smtClean="0"/>
              <a:t>3</a:t>
            </a:fld>
            <a:endParaRPr lang="en-US"/>
          </a:p>
        </p:txBody>
      </p:sp>
    </p:spTree>
    <p:extLst>
      <p:ext uri="{BB962C8B-B14F-4D97-AF65-F5344CB8AC3E}">
        <p14:creationId xmlns:p14="http://schemas.microsoft.com/office/powerpoint/2010/main" val="4151546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Fall 22 Hotspots: 37 MCC, 22 DC</a:t>
            </a:r>
          </a:p>
          <a:p>
            <a:r>
              <a:rPr lang="en-US" sz="1200" kern="1200" dirty="0">
                <a:solidFill>
                  <a:schemeClr val="tx1"/>
                </a:solidFill>
                <a:effectLst/>
                <a:latin typeface="+mn-lt"/>
                <a:ea typeface="+mn-ea"/>
                <a:cs typeface="+mn-cs"/>
              </a:rPr>
              <a:t>Fall 22 Laptops: 36 MCC, 21 DC</a:t>
            </a:r>
          </a:p>
          <a:p>
            <a:r>
              <a:rPr lang="en-US" sz="1200" kern="1200" dirty="0">
                <a:solidFill>
                  <a:schemeClr val="tx1"/>
                </a:solidFill>
                <a:effectLst/>
                <a:latin typeface="+mn-lt"/>
                <a:ea typeface="+mn-ea"/>
                <a:cs typeface="+mn-cs"/>
              </a:rPr>
              <a:t>Spring 23 Hotspots: 20 MCC, 11 DC</a:t>
            </a:r>
          </a:p>
          <a:p>
            <a:r>
              <a:rPr lang="en-US" sz="1200" kern="1200" dirty="0">
                <a:solidFill>
                  <a:schemeClr val="tx1"/>
                </a:solidFill>
                <a:effectLst/>
                <a:latin typeface="+mn-lt"/>
                <a:ea typeface="+mn-ea"/>
                <a:cs typeface="+mn-cs"/>
              </a:rPr>
              <a:t>Spring 23 Laptops: 28 MCC, 15 DC</a:t>
            </a:r>
          </a:p>
          <a:p>
            <a:endParaRPr lang="en-US" dirty="0"/>
          </a:p>
        </p:txBody>
      </p:sp>
      <p:sp>
        <p:nvSpPr>
          <p:cNvPr id="4" name="Slide Number Placeholder 3"/>
          <p:cNvSpPr>
            <a:spLocks noGrp="1"/>
          </p:cNvSpPr>
          <p:nvPr>
            <p:ph type="sldNum" sz="quarter" idx="5"/>
          </p:nvPr>
        </p:nvSpPr>
        <p:spPr/>
        <p:txBody>
          <a:bodyPr/>
          <a:lstStyle/>
          <a:p>
            <a:fld id="{6C5AAA29-66D3-460C-9F42-ACD814FB4422}" type="slidenum">
              <a:rPr lang="en-US" smtClean="0"/>
              <a:t>5</a:t>
            </a:fld>
            <a:endParaRPr lang="en-US"/>
          </a:p>
        </p:txBody>
      </p:sp>
    </p:spTree>
    <p:extLst>
      <p:ext uri="{BB962C8B-B14F-4D97-AF65-F5344CB8AC3E}">
        <p14:creationId xmlns:p14="http://schemas.microsoft.com/office/powerpoint/2010/main" val="1665662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 - This date change,  along with a change in transmittal rules,  allows for only tuition, fees and books to be transmitted to student accounts up until the 12th class day. On the 12th class day all  excess financial aid funds are then transmitted to  students accounts,   Previously, students were receiving their financial aid disbursements before the 12th class day, which caused  them to owe a large portion of those funds back to the college if they totally withdrew.  With this change,  students now  receive their financial aid disbursement based on the number of hours they are enrolled in on the 12th class day.</a:t>
            </a:r>
          </a:p>
        </p:txBody>
      </p:sp>
      <p:sp>
        <p:nvSpPr>
          <p:cNvPr id="4" name="Slide Number Placeholder 3"/>
          <p:cNvSpPr>
            <a:spLocks noGrp="1"/>
          </p:cNvSpPr>
          <p:nvPr>
            <p:ph type="sldNum" sz="quarter" idx="5"/>
          </p:nvPr>
        </p:nvSpPr>
        <p:spPr/>
        <p:txBody>
          <a:bodyPr/>
          <a:lstStyle/>
          <a:p>
            <a:fld id="{6C5AAA29-66D3-460C-9F42-ACD814FB4422}" type="slidenum">
              <a:rPr lang="en-US" smtClean="0"/>
              <a:t>8</a:t>
            </a:fld>
            <a:endParaRPr lang="en-US"/>
          </a:p>
        </p:txBody>
      </p:sp>
    </p:spTree>
    <p:extLst>
      <p:ext uri="{BB962C8B-B14F-4D97-AF65-F5344CB8AC3E}">
        <p14:creationId xmlns:p14="http://schemas.microsoft.com/office/powerpoint/2010/main" val="45756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4AA949-D245-4EA4-B437-A655734B5C73}"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288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4AA949-D245-4EA4-B437-A655734B5C73}" type="slidenum">
              <a:rPr lang="en-US" smtClean="0"/>
              <a:t>‹#›</a:t>
            </a:fld>
            <a:endParaRPr lang="en-US" dirty="0"/>
          </a:p>
        </p:txBody>
      </p:sp>
    </p:spTree>
    <p:extLst>
      <p:ext uri="{BB962C8B-B14F-4D97-AF65-F5344CB8AC3E}">
        <p14:creationId xmlns:p14="http://schemas.microsoft.com/office/powerpoint/2010/main" val="4022168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4AA949-D245-4EA4-B437-A655734B5C73}" type="slidenum">
              <a:rPr lang="en-US" smtClean="0"/>
              <a:t>‹#›</a:t>
            </a:fld>
            <a:endParaRPr lang="en-US" dirty="0"/>
          </a:p>
        </p:txBody>
      </p:sp>
    </p:spTree>
    <p:extLst>
      <p:ext uri="{BB962C8B-B14F-4D97-AF65-F5344CB8AC3E}">
        <p14:creationId xmlns:p14="http://schemas.microsoft.com/office/powerpoint/2010/main" val="991604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4AA949-D245-4EA4-B437-A655734B5C73}" type="slidenum">
              <a:rPr lang="en-US" smtClean="0"/>
              <a:t>‹#›</a:t>
            </a:fld>
            <a:endParaRPr lang="en-US" dirty="0"/>
          </a:p>
        </p:txBody>
      </p:sp>
    </p:spTree>
    <p:extLst>
      <p:ext uri="{BB962C8B-B14F-4D97-AF65-F5344CB8AC3E}">
        <p14:creationId xmlns:p14="http://schemas.microsoft.com/office/powerpoint/2010/main" val="3950918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4AA949-D245-4EA4-B437-A655734B5C73}"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0397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4AA949-D245-4EA4-B437-A655734B5C73}" type="slidenum">
              <a:rPr lang="en-US" smtClean="0"/>
              <a:t>‹#›</a:t>
            </a:fld>
            <a:endParaRPr lang="en-US" dirty="0"/>
          </a:p>
        </p:txBody>
      </p:sp>
    </p:spTree>
    <p:extLst>
      <p:ext uri="{BB962C8B-B14F-4D97-AF65-F5344CB8AC3E}">
        <p14:creationId xmlns:p14="http://schemas.microsoft.com/office/powerpoint/2010/main" val="1535381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F4AA949-D245-4EA4-B437-A655734B5C73}" type="slidenum">
              <a:rPr lang="en-US" smtClean="0"/>
              <a:t>‹#›</a:t>
            </a:fld>
            <a:endParaRPr lang="en-US" dirty="0"/>
          </a:p>
        </p:txBody>
      </p:sp>
    </p:spTree>
    <p:extLst>
      <p:ext uri="{BB962C8B-B14F-4D97-AF65-F5344CB8AC3E}">
        <p14:creationId xmlns:p14="http://schemas.microsoft.com/office/powerpoint/2010/main" val="1140747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F4AA949-D245-4EA4-B437-A655734B5C73}" type="slidenum">
              <a:rPr lang="en-US" smtClean="0"/>
              <a:t>‹#›</a:t>
            </a:fld>
            <a:endParaRPr lang="en-US" dirty="0"/>
          </a:p>
        </p:txBody>
      </p:sp>
    </p:spTree>
    <p:extLst>
      <p:ext uri="{BB962C8B-B14F-4D97-AF65-F5344CB8AC3E}">
        <p14:creationId xmlns:p14="http://schemas.microsoft.com/office/powerpoint/2010/main" val="3861801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7F4AA949-D245-4EA4-B437-A655734B5C73}" type="slidenum">
              <a:rPr lang="en-US" smtClean="0"/>
              <a:t>‹#›</a:t>
            </a:fld>
            <a:endParaRPr lang="en-US" dirty="0"/>
          </a:p>
        </p:txBody>
      </p:sp>
    </p:spTree>
    <p:extLst>
      <p:ext uri="{BB962C8B-B14F-4D97-AF65-F5344CB8AC3E}">
        <p14:creationId xmlns:p14="http://schemas.microsoft.com/office/powerpoint/2010/main" val="2797853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FD2340F-07CF-47B3-83B7-E7DA14C95AC8}" type="datetimeFigureOut">
              <a:rPr lang="en-US" smtClean="0"/>
              <a:t>5/17/2023</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4AA949-D245-4EA4-B437-A655734B5C73}" type="slidenum">
              <a:rPr lang="en-US" smtClean="0"/>
              <a:t>‹#›</a:t>
            </a:fld>
            <a:endParaRPr lang="en-US" dirty="0"/>
          </a:p>
        </p:txBody>
      </p:sp>
    </p:spTree>
    <p:extLst>
      <p:ext uri="{BB962C8B-B14F-4D97-AF65-F5344CB8AC3E}">
        <p14:creationId xmlns:p14="http://schemas.microsoft.com/office/powerpoint/2010/main" val="3084117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FD2340F-07CF-47B3-83B7-E7DA14C95AC8}" type="datetimeFigureOut">
              <a:rPr lang="en-US" smtClean="0"/>
              <a:t>5/17/2023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4AA949-D245-4EA4-B437-A655734B5C73}" type="slidenum">
              <a:rPr lang="en-US" smtClean="0"/>
              <a:t>‹#›</a:t>
            </a:fld>
            <a:endParaRPr lang="en-US" dirty="0"/>
          </a:p>
        </p:txBody>
      </p:sp>
    </p:spTree>
    <p:extLst>
      <p:ext uri="{BB962C8B-B14F-4D97-AF65-F5344CB8AC3E}">
        <p14:creationId xmlns:p14="http://schemas.microsoft.com/office/powerpoint/2010/main" val="1866113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FD2340F-07CF-47B3-83B7-E7DA14C95AC8}" type="datetimeFigureOut">
              <a:rPr lang="en-US" smtClean="0"/>
              <a:t>5/17/2023</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F4AA949-D245-4EA4-B437-A655734B5C73}"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16377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a:xfrm>
            <a:off x="5193102" y="1132608"/>
            <a:ext cx="6017472" cy="1721113"/>
          </a:xfrm>
          <a:prstGeom prst="rect">
            <a:avLst/>
          </a:prstGeom>
          <a:effectLst>
            <a:outerShdw blurRad="50800" dist="38100" dir="2700000" algn="tl" rotWithShape="0">
              <a:prstClr val="black">
                <a:alpha val="40000"/>
              </a:prstClr>
            </a:outerShdw>
          </a:effectLst>
        </p:spPr>
        <p:txBody>
          <a:bodyPr>
            <a:no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ctr">
              <a:lnSpc>
                <a:spcPct val="100000"/>
              </a:lnSpc>
              <a:spcBef>
                <a:spcPts val="0"/>
              </a:spcBef>
              <a:buNone/>
            </a:pPr>
            <a:r>
              <a:rPr lang="en-US" sz="4400" b="1" dirty="0">
                <a:solidFill>
                  <a:srgbClr val="003C71"/>
                </a:solidFill>
                <a:effectLst/>
                <a:latin typeface="+mj-lt"/>
                <a:cs typeface="Times New Roman" panose="02020603050405020304" pitchFamily="18" charset="0"/>
              </a:rPr>
              <a:t>Annual Priorities</a:t>
            </a:r>
          </a:p>
          <a:p>
            <a:pPr marL="0" indent="0" algn="ctr">
              <a:lnSpc>
                <a:spcPct val="100000"/>
              </a:lnSpc>
              <a:spcBef>
                <a:spcPts val="0"/>
              </a:spcBef>
              <a:buNone/>
            </a:pPr>
            <a:r>
              <a:rPr lang="en-US" sz="4400" b="1" dirty="0">
                <a:solidFill>
                  <a:srgbClr val="003C71"/>
                </a:solidFill>
                <a:latin typeface="+mj-lt"/>
                <a:cs typeface="Times New Roman" panose="02020603050405020304" pitchFamily="18" charset="0"/>
              </a:rPr>
              <a:t>Update</a:t>
            </a:r>
            <a:endParaRPr lang="en-US" sz="4400" b="1" dirty="0">
              <a:solidFill>
                <a:srgbClr val="003C71"/>
              </a:solidFill>
              <a:effectLst>
                <a:outerShdw blurRad="50800" dist="38100" dir="2700000" algn="tl" rotWithShape="0">
                  <a:prstClr val="black">
                    <a:alpha val="40000"/>
                  </a:prstClr>
                </a:outerShdw>
              </a:effectLst>
              <a:latin typeface="+mj-lt"/>
              <a:cs typeface="Times New Roman" panose="02020603050405020304" pitchFamily="18" charset="0"/>
            </a:endParaRPr>
          </a:p>
        </p:txBody>
      </p:sp>
      <p:sp>
        <p:nvSpPr>
          <p:cNvPr id="7" name="Text Placeholder 2"/>
          <p:cNvSpPr txBox="1">
            <a:spLocks/>
          </p:cNvSpPr>
          <p:nvPr/>
        </p:nvSpPr>
        <p:spPr>
          <a:xfrm>
            <a:off x="3184797" y="5131625"/>
            <a:ext cx="5531601" cy="858257"/>
          </a:xfrm>
          <a:prstGeom prst="rect">
            <a:avLst/>
          </a:prstGeom>
          <a:effectLst>
            <a:outerShdw blurRad="50800" dist="38100" dir="2700000" algn="tl" rotWithShape="0">
              <a:prstClr val="black">
                <a:alpha val="40000"/>
              </a:prstClr>
            </a:outerShdw>
          </a:effectLst>
        </p:spPr>
        <p:txBody>
          <a:bodyPr>
            <a:no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ctr">
              <a:lnSpc>
                <a:spcPct val="100000"/>
              </a:lnSpc>
              <a:spcBef>
                <a:spcPts val="0"/>
              </a:spcBef>
              <a:buNone/>
            </a:pPr>
            <a:r>
              <a:rPr lang="en-US" sz="4400" dirty="0">
                <a:solidFill>
                  <a:schemeClr val="accent6">
                    <a:lumMod val="75000"/>
                  </a:schemeClr>
                </a:solidFill>
                <a:latin typeface="+mj-lt"/>
                <a:cs typeface="Arial" panose="020B0604020202020204" pitchFamily="34" charset="0"/>
              </a:rPr>
              <a:t>May 23, 2023</a:t>
            </a:r>
            <a:endParaRPr lang="en-US" sz="4400" dirty="0">
              <a:solidFill>
                <a:srgbClr val="003C71"/>
              </a:solidFill>
              <a:effectLst>
                <a:outerShdw blurRad="50800" dist="38100" dir="2700000" algn="tl" rotWithShape="0">
                  <a:prstClr val="black">
                    <a:alpha val="40000"/>
                  </a:prstClr>
                </a:outerShdw>
              </a:effectLst>
              <a:latin typeface="+mj-lt"/>
              <a:cs typeface="Times New Roman" panose="02020603050405020304" pitchFamily="18" charset="0"/>
            </a:endParaRPr>
          </a:p>
        </p:txBody>
      </p:sp>
      <p:sp>
        <p:nvSpPr>
          <p:cNvPr id="3" name="Rectangle 2"/>
          <p:cNvSpPr/>
          <p:nvPr/>
        </p:nvSpPr>
        <p:spPr>
          <a:xfrm>
            <a:off x="618309" y="4333039"/>
            <a:ext cx="11051177" cy="114412"/>
          </a:xfrm>
          <a:prstGeom prst="rect">
            <a:avLst/>
          </a:prstGeom>
          <a:solidFill>
            <a:srgbClr val="FF52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noChangeArrowheads="1"/>
          </p:cNvPicPr>
          <p:nvPr/>
        </p:nvPicPr>
        <p:blipFill>
          <a:blip r:embed="rId2" cstate="screen">
            <a:extLst>
              <a:ext uri="{28A0092B-C50C-407E-A947-70E740481C1C}">
                <a14:useLocalDpi xmlns:a14="http://schemas.microsoft.com/office/drawing/2010/main"/>
              </a:ext>
            </a:extLst>
          </a:blip>
          <a:stretch>
            <a:fillRect/>
          </a:stretch>
        </p:blipFill>
        <p:spPr bwMode="auto">
          <a:xfrm>
            <a:off x="5572521" y="3237367"/>
            <a:ext cx="5258634" cy="92359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8709" y="529377"/>
            <a:ext cx="5373812" cy="3582541"/>
          </a:xfrm>
          <a:prstGeom prst="rect">
            <a:avLst/>
          </a:prstGeom>
          <a:effectLst>
            <a:softEdge rad="635000"/>
          </a:effectLst>
        </p:spPr>
      </p:pic>
    </p:spTree>
    <p:extLst>
      <p:ext uri="{BB962C8B-B14F-4D97-AF65-F5344CB8AC3E}">
        <p14:creationId xmlns:p14="http://schemas.microsoft.com/office/powerpoint/2010/main" val="887609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6200000">
            <a:off x="-504661" y="6253745"/>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p:cNvPicPr>
            <a:picLocks noChangeAspect="1" noChangeArrowheads="1"/>
          </p:cNvPicPr>
          <p:nvPr/>
        </p:nvPicPr>
        <p:blipFill>
          <a:blip r:embed="rId2" cstate="screen">
            <a:extLst>
              <a:ext uri="{28A0092B-C50C-407E-A947-70E740481C1C}">
                <a14:useLocalDpi xmlns:a14="http://schemas.microsoft.com/office/drawing/2010/main"/>
              </a:ext>
            </a:extLst>
          </a:blip>
          <a:stretch>
            <a:fillRect/>
          </a:stretch>
        </p:blipFill>
        <p:spPr bwMode="auto">
          <a:xfrm>
            <a:off x="194516" y="6394518"/>
            <a:ext cx="2341652" cy="44179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560699" y="1694232"/>
            <a:ext cx="3714107" cy="3728410"/>
          </a:xfrm>
          <a:prstGeom prst="rect">
            <a:avLst/>
          </a:prstGeom>
          <a:effectLst>
            <a:softEdge rad="635000"/>
          </a:effectLst>
        </p:spPr>
      </p:pic>
      <p:sp>
        <p:nvSpPr>
          <p:cNvPr id="5" name="Title 4">
            <a:extLst>
              <a:ext uri="{FF2B5EF4-FFF2-40B4-BE49-F238E27FC236}">
                <a16:creationId xmlns:a16="http://schemas.microsoft.com/office/drawing/2014/main" id="{208E47B2-FB91-4D95-8935-89499AFC7CC3}"/>
              </a:ext>
            </a:extLst>
          </p:cNvPr>
          <p:cNvSpPr>
            <a:spLocks noGrp="1"/>
          </p:cNvSpPr>
          <p:nvPr>
            <p:ph type="title"/>
          </p:nvPr>
        </p:nvSpPr>
        <p:spPr>
          <a:xfrm>
            <a:off x="1097280" y="286603"/>
            <a:ext cx="7610068" cy="1450757"/>
          </a:xfrm>
        </p:spPr>
        <p:txBody>
          <a:bodyPr/>
          <a:lstStyle/>
          <a:p>
            <a:r>
              <a:rPr lang="en-US" dirty="0"/>
              <a:t>2022-23 Annual Priorities</a:t>
            </a:r>
          </a:p>
        </p:txBody>
      </p:sp>
      <p:sp>
        <p:nvSpPr>
          <p:cNvPr id="9" name="Content Placeholder 8">
            <a:extLst>
              <a:ext uri="{FF2B5EF4-FFF2-40B4-BE49-F238E27FC236}">
                <a16:creationId xmlns:a16="http://schemas.microsoft.com/office/drawing/2014/main" id="{693B0357-3011-4B71-B39C-D93EB8B6E154}"/>
              </a:ext>
            </a:extLst>
          </p:cNvPr>
          <p:cNvSpPr>
            <a:spLocks noGrp="1"/>
          </p:cNvSpPr>
          <p:nvPr>
            <p:ph idx="1"/>
          </p:nvPr>
        </p:nvSpPr>
        <p:spPr>
          <a:xfrm>
            <a:off x="1097280" y="1845734"/>
            <a:ext cx="6465733" cy="4023360"/>
          </a:xfrm>
        </p:spPr>
        <p:txBody>
          <a:bodyPr/>
          <a:lstStyle/>
          <a:p>
            <a:pPr>
              <a:buFont typeface="Arial" panose="020B0604020202020204" pitchFamily="34" charset="0"/>
              <a:buChar char="•"/>
            </a:pPr>
            <a:r>
              <a:rPr lang="en-US" dirty="0"/>
              <a:t>Develop wrap-around services to provide for our students’ basic needs in completing their academic goals at the college. (Goal I. G)</a:t>
            </a:r>
          </a:p>
          <a:p>
            <a:pPr>
              <a:buFont typeface="Arial" panose="020B0604020202020204" pitchFamily="34" charset="0"/>
              <a:buChar char="•"/>
            </a:pPr>
            <a:r>
              <a:rPr lang="en-US" dirty="0"/>
              <a:t>Improve student awareness and utilization of academic and support resources both on campus and in the community. (Goal II. B)</a:t>
            </a:r>
          </a:p>
          <a:p>
            <a:pPr>
              <a:buFont typeface="Arial" panose="020B0604020202020204" pitchFamily="34" charset="0"/>
              <a:buChar char="•"/>
            </a:pPr>
            <a:r>
              <a:rPr lang="en-US" dirty="0"/>
              <a:t>Strengthen dual credit partnerships for increased student success. (Goal III. A)</a:t>
            </a:r>
          </a:p>
          <a:p>
            <a:pPr>
              <a:buFont typeface="Arial" panose="020B0604020202020204" pitchFamily="34" charset="0"/>
              <a:buChar char="•"/>
            </a:pPr>
            <a:r>
              <a:rPr lang="en-US" dirty="0"/>
              <a:t>Increase student enrollment in all categories and demographics through the Strategic Enrollment Plan and committees. (Goal IV. A)</a:t>
            </a:r>
          </a:p>
        </p:txBody>
      </p:sp>
      <p:sp>
        <p:nvSpPr>
          <p:cNvPr id="8" name="Rectangle 7">
            <a:extLst>
              <a:ext uri="{FF2B5EF4-FFF2-40B4-BE49-F238E27FC236}">
                <a16:creationId xmlns:a16="http://schemas.microsoft.com/office/drawing/2014/main" id="{3ED7EDC5-3EEB-43BF-B411-E65EC0762E1B}"/>
              </a:ext>
            </a:extLst>
          </p:cNvPr>
          <p:cNvSpPr/>
          <p:nvPr/>
        </p:nvSpPr>
        <p:spPr>
          <a:xfrm rot="16200000">
            <a:off x="11587746" y="6253746"/>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89126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6200000">
            <a:off x="-504661" y="6253745"/>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p:cNvPicPr>
            <a:picLocks noChangeAspect="1" noChangeArrowheads="1"/>
          </p:cNvPicPr>
          <p:nvPr/>
        </p:nvPicPr>
        <p:blipFill>
          <a:blip r:embed="rId3" cstate="screen">
            <a:extLst>
              <a:ext uri="{28A0092B-C50C-407E-A947-70E740481C1C}">
                <a14:useLocalDpi xmlns:a14="http://schemas.microsoft.com/office/drawing/2010/main"/>
              </a:ext>
            </a:extLst>
          </a:blip>
          <a:stretch>
            <a:fillRect/>
          </a:stretch>
        </p:blipFill>
        <p:spPr bwMode="auto">
          <a:xfrm>
            <a:off x="194516" y="6394518"/>
            <a:ext cx="2341652" cy="44179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560699" y="1694232"/>
            <a:ext cx="3714107" cy="3728410"/>
          </a:xfrm>
          <a:prstGeom prst="rect">
            <a:avLst/>
          </a:prstGeom>
          <a:effectLst>
            <a:softEdge rad="635000"/>
          </a:effectLst>
        </p:spPr>
      </p:pic>
      <p:sp>
        <p:nvSpPr>
          <p:cNvPr id="5" name="Title 4">
            <a:extLst>
              <a:ext uri="{FF2B5EF4-FFF2-40B4-BE49-F238E27FC236}">
                <a16:creationId xmlns:a16="http://schemas.microsoft.com/office/drawing/2014/main" id="{208E47B2-FB91-4D95-8935-89499AFC7CC3}"/>
              </a:ext>
            </a:extLst>
          </p:cNvPr>
          <p:cNvSpPr>
            <a:spLocks noGrp="1"/>
          </p:cNvSpPr>
          <p:nvPr>
            <p:ph type="title"/>
          </p:nvPr>
        </p:nvSpPr>
        <p:spPr>
          <a:xfrm>
            <a:off x="1097280" y="286603"/>
            <a:ext cx="7610068" cy="1450757"/>
          </a:xfrm>
        </p:spPr>
        <p:txBody>
          <a:bodyPr/>
          <a:lstStyle/>
          <a:p>
            <a:r>
              <a:rPr lang="en-US" dirty="0"/>
              <a:t>Institutional Achievements</a:t>
            </a:r>
          </a:p>
        </p:txBody>
      </p:sp>
      <p:sp>
        <p:nvSpPr>
          <p:cNvPr id="9" name="Content Placeholder 8">
            <a:extLst>
              <a:ext uri="{FF2B5EF4-FFF2-40B4-BE49-F238E27FC236}">
                <a16:creationId xmlns:a16="http://schemas.microsoft.com/office/drawing/2014/main" id="{693B0357-3011-4B71-B39C-D93EB8B6E154}"/>
              </a:ext>
            </a:extLst>
          </p:cNvPr>
          <p:cNvSpPr>
            <a:spLocks noGrp="1"/>
          </p:cNvSpPr>
          <p:nvPr>
            <p:ph idx="1"/>
          </p:nvPr>
        </p:nvSpPr>
        <p:spPr>
          <a:xfrm>
            <a:off x="1097280" y="1845733"/>
            <a:ext cx="7610068" cy="4486055"/>
          </a:xfrm>
        </p:spPr>
        <p:txBody>
          <a:bodyPr>
            <a:normAutofit/>
          </a:bodyPr>
          <a:lstStyle/>
          <a:p>
            <a:pPr>
              <a:buFont typeface="Arial" panose="020B0604020202020204" pitchFamily="34" charset="0"/>
              <a:buChar char="•"/>
            </a:pPr>
            <a:r>
              <a:rPr lang="en-US" dirty="0"/>
              <a:t>Summer 2023 and Fall 2023 enrollment is up</a:t>
            </a:r>
          </a:p>
          <a:p>
            <a:pPr>
              <a:buFont typeface="Arial" panose="020B0604020202020204" pitchFamily="34" charset="0"/>
              <a:buChar char="•"/>
            </a:pPr>
            <a:r>
              <a:rPr lang="en-US" dirty="0"/>
              <a:t>Continued success of Workforce Program pass rates</a:t>
            </a:r>
          </a:p>
          <a:p>
            <a:pPr lvl="1">
              <a:buFont typeface="Arial" panose="020B0604020202020204" pitchFamily="34" charset="0"/>
              <a:buChar char="•"/>
            </a:pPr>
            <a:r>
              <a:rPr lang="en-US" dirty="0"/>
              <a:t>94% Pass Rate of Required Testing</a:t>
            </a:r>
          </a:p>
          <a:p>
            <a:pPr>
              <a:buFont typeface="Arial" panose="020B0604020202020204" pitchFamily="34" charset="0"/>
              <a:buChar char="•"/>
            </a:pPr>
            <a:r>
              <a:rPr lang="en-US" dirty="0"/>
              <a:t> National Accrediting Agency for Clinical Laboratory Sciences 10-Year accreditation – one of eight in the state</a:t>
            </a:r>
          </a:p>
          <a:p>
            <a:pPr>
              <a:buFont typeface="Arial" panose="020B0604020202020204" pitchFamily="34" charset="0"/>
              <a:buChar char="•"/>
            </a:pPr>
            <a:r>
              <a:rPr lang="en-US" dirty="0"/>
              <a:t>Grant funding – 28 grants totaling over $19 million </a:t>
            </a:r>
          </a:p>
          <a:p>
            <a:pPr lvl="1">
              <a:buFont typeface="Arial" panose="020B0604020202020204" pitchFamily="34" charset="0"/>
              <a:buChar char="•"/>
            </a:pPr>
            <a:r>
              <a:rPr lang="en-US" dirty="0"/>
              <a:t>14 grants totaling $6.5 million awarded this AY</a:t>
            </a:r>
          </a:p>
          <a:p>
            <a:pPr>
              <a:buFont typeface="Arial" panose="020B0604020202020204" pitchFamily="34" charset="0"/>
              <a:buChar char="•"/>
            </a:pPr>
            <a:r>
              <a:rPr lang="en-US" dirty="0"/>
              <a:t>Fundraising at the Foundation -- $3.3 million – Awarded over $650,000</a:t>
            </a:r>
          </a:p>
          <a:p>
            <a:pPr>
              <a:buFont typeface="Arial" panose="020B0604020202020204" pitchFamily="34" charset="0"/>
              <a:buChar char="•"/>
            </a:pPr>
            <a:r>
              <a:rPr lang="en-US" dirty="0"/>
              <a:t>Established the Business Partners Employee Educational Assistance Partnerships</a:t>
            </a:r>
          </a:p>
        </p:txBody>
      </p:sp>
      <p:sp>
        <p:nvSpPr>
          <p:cNvPr id="8" name="Rectangle 7">
            <a:extLst>
              <a:ext uri="{FF2B5EF4-FFF2-40B4-BE49-F238E27FC236}">
                <a16:creationId xmlns:a16="http://schemas.microsoft.com/office/drawing/2014/main" id="{3ED7EDC5-3EEB-43BF-B411-E65EC0762E1B}"/>
              </a:ext>
            </a:extLst>
          </p:cNvPr>
          <p:cNvSpPr/>
          <p:nvPr/>
        </p:nvSpPr>
        <p:spPr>
          <a:xfrm rot="16200000">
            <a:off x="11587746" y="6253746"/>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15362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6200000">
            <a:off x="-504661" y="6253745"/>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p:cNvPicPr>
            <a:picLocks noChangeAspect="1" noChangeArrowheads="1"/>
          </p:cNvPicPr>
          <p:nvPr/>
        </p:nvPicPr>
        <p:blipFill>
          <a:blip r:embed="rId2" cstate="screen">
            <a:extLst>
              <a:ext uri="{28A0092B-C50C-407E-A947-70E740481C1C}">
                <a14:useLocalDpi xmlns:a14="http://schemas.microsoft.com/office/drawing/2010/main"/>
              </a:ext>
            </a:extLst>
          </a:blip>
          <a:stretch>
            <a:fillRect/>
          </a:stretch>
        </p:blipFill>
        <p:spPr bwMode="auto">
          <a:xfrm>
            <a:off x="194516" y="6394518"/>
            <a:ext cx="2341652" cy="44179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560699" y="1694232"/>
            <a:ext cx="3714107" cy="3728410"/>
          </a:xfrm>
          <a:prstGeom prst="rect">
            <a:avLst/>
          </a:prstGeom>
          <a:effectLst>
            <a:softEdge rad="635000"/>
          </a:effectLst>
        </p:spPr>
      </p:pic>
      <p:sp>
        <p:nvSpPr>
          <p:cNvPr id="5" name="Title 4">
            <a:extLst>
              <a:ext uri="{FF2B5EF4-FFF2-40B4-BE49-F238E27FC236}">
                <a16:creationId xmlns:a16="http://schemas.microsoft.com/office/drawing/2014/main" id="{208E47B2-FB91-4D95-8935-89499AFC7CC3}"/>
              </a:ext>
            </a:extLst>
          </p:cNvPr>
          <p:cNvSpPr>
            <a:spLocks noGrp="1"/>
          </p:cNvSpPr>
          <p:nvPr>
            <p:ph type="title"/>
          </p:nvPr>
        </p:nvSpPr>
        <p:spPr>
          <a:xfrm>
            <a:off x="1097280" y="286603"/>
            <a:ext cx="7610068" cy="1450757"/>
          </a:xfrm>
        </p:spPr>
        <p:txBody>
          <a:bodyPr/>
          <a:lstStyle/>
          <a:p>
            <a:r>
              <a:rPr lang="en-US" dirty="0"/>
              <a:t>Institutional Challenges</a:t>
            </a:r>
          </a:p>
        </p:txBody>
      </p:sp>
      <p:sp>
        <p:nvSpPr>
          <p:cNvPr id="9" name="Content Placeholder 8">
            <a:extLst>
              <a:ext uri="{FF2B5EF4-FFF2-40B4-BE49-F238E27FC236}">
                <a16:creationId xmlns:a16="http://schemas.microsoft.com/office/drawing/2014/main" id="{693B0357-3011-4B71-B39C-D93EB8B6E154}"/>
              </a:ext>
            </a:extLst>
          </p:cNvPr>
          <p:cNvSpPr>
            <a:spLocks noGrp="1"/>
          </p:cNvSpPr>
          <p:nvPr>
            <p:ph idx="1"/>
          </p:nvPr>
        </p:nvSpPr>
        <p:spPr>
          <a:xfrm>
            <a:off x="1097280" y="1845734"/>
            <a:ext cx="7610068" cy="4023360"/>
          </a:xfrm>
        </p:spPr>
        <p:txBody>
          <a:bodyPr>
            <a:normAutofit fontScale="92500"/>
          </a:bodyPr>
          <a:lstStyle/>
          <a:p>
            <a:pPr>
              <a:buFont typeface="Arial" panose="020B0604020202020204" pitchFamily="34" charset="0"/>
              <a:buChar char="•"/>
            </a:pPr>
            <a:r>
              <a:rPr lang="en-US" dirty="0"/>
              <a:t>Inflation and increased costs</a:t>
            </a:r>
          </a:p>
          <a:p>
            <a:pPr>
              <a:buFont typeface="Arial" panose="020B0604020202020204" pitchFamily="34" charset="0"/>
              <a:buChar char="•"/>
            </a:pPr>
            <a:r>
              <a:rPr lang="en-US" dirty="0"/>
              <a:t>Responding to market conditions and fairly compensating our employees</a:t>
            </a:r>
          </a:p>
          <a:p>
            <a:pPr>
              <a:buFont typeface="Arial" panose="020B0604020202020204" pitchFamily="34" charset="0"/>
              <a:buChar char="•"/>
            </a:pPr>
            <a:r>
              <a:rPr lang="en-US" dirty="0"/>
              <a:t>Providing appropriate support services (food pantry, free tutoring, success coaches, counseling services, scholarships, transportation, etc.) for students; responding to mental health and struggles of students as well as employees. </a:t>
            </a:r>
          </a:p>
          <a:p>
            <a:pPr>
              <a:buFont typeface="Arial" panose="020B0604020202020204" pitchFamily="34" charset="0"/>
              <a:buChar char="•"/>
            </a:pPr>
            <a:r>
              <a:rPr lang="en-US" dirty="0"/>
              <a:t>Keeping an innovative eye on the future and planning; Addressing the value of community college education in growingly skeptical world</a:t>
            </a:r>
          </a:p>
          <a:p>
            <a:pPr>
              <a:buFont typeface="Arial" panose="020B0604020202020204" pitchFamily="34" charset="0"/>
              <a:buChar char="•"/>
            </a:pPr>
            <a:r>
              <a:rPr lang="en-US" dirty="0"/>
              <a:t> New THECB State Funding Model</a:t>
            </a:r>
          </a:p>
          <a:p>
            <a:pPr>
              <a:buFont typeface="Arial" panose="020B0604020202020204" pitchFamily="34" charset="0"/>
              <a:buChar char="•"/>
            </a:pPr>
            <a:r>
              <a:rPr lang="en-US" dirty="0"/>
              <a:t> Responding to the SACSCOC recommendations</a:t>
            </a:r>
          </a:p>
          <a:p>
            <a:pPr>
              <a:buFont typeface="Arial" panose="020B0604020202020204" pitchFamily="34" charset="0"/>
              <a:buChar char="•"/>
            </a:pPr>
            <a:r>
              <a:rPr lang="en-US" dirty="0"/>
              <a:t>Final stages of Cameron House Project fundraising</a:t>
            </a:r>
          </a:p>
        </p:txBody>
      </p:sp>
      <p:sp>
        <p:nvSpPr>
          <p:cNvPr id="8" name="Rectangle 7">
            <a:extLst>
              <a:ext uri="{FF2B5EF4-FFF2-40B4-BE49-F238E27FC236}">
                <a16:creationId xmlns:a16="http://schemas.microsoft.com/office/drawing/2014/main" id="{3ED7EDC5-3EEB-43BF-B411-E65EC0762E1B}"/>
              </a:ext>
            </a:extLst>
          </p:cNvPr>
          <p:cNvSpPr/>
          <p:nvPr/>
        </p:nvSpPr>
        <p:spPr>
          <a:xfrm rot="16200000">
            <a:off x="11587746" y="6253746"/>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80619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6200000">
            <a:off x="-504661" y="6253745"/>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p:cNvPicPr>
            <a:picLocks noChangeAspect="1" noChangeArrowheads="1"/>
          </p:cNvPicPr>
          <p:nvPr/>
        </p:nvPicPr>
        <p:blipFill>
          <a:blip r:embed="rId3" cstate="screen">
            <a:extLst>
              <a:ext uri="{28A0092B-C50C-407E-A947-70E740481C1C}">
                <a14:useLocalDpi xmlns:a14="http://schemas.microsoft.com/office/drawing/2010/main"/>
              </a:ext>
            </a:extLst>
          </a:blip>
          <a:stretch>
            <a:fillRect/>
          </a:stretch>
        </p:blipFill>
        <p:spPr bwMode="auto">
          <a:xfrm>
            <a:off x="194516" y="6394518"/>
            <a:ext cx="2341652" cy="44179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560699" y="1694232"/>
            <a:ext cx="3714107" cy="3728410"/>
          </a:xfrm>
          <a:prstGeom prst="rect">
            <a:avLst/>
          </a:prstGeom>
          <a:effectLst>
            <a:softEdge rad="635000"/>
          </a:effectLst>
        </p:spPr>
      </p:pic>
      <p:sp>
        <p:nvSpPr>
          <p:cNvPr id="5" name="Title 4">
            <a:extLst>
              <a:ext uri="{FF2B5EF4-FFF2-40B4-BE49-F238E27FC236}">
                <a16:creationId xmlns:a16="http://schemas.microsoft.com/office/drawing/2014/main" id="{208E47B2-FB91-4D95-8935-89499AFC7CC3}"/>
              </a:ext>
            </a:extLst>
          </p:cNvPr>
          <p:cNvSpPr>
            <a:spLocks noGrp="1"/>
          </p:cNvSpPr>
          <p:nvPr>
            <p:ph type="title"/>
          </p:nvPr>
        </p:nvSpPr>
        <p:spPr>
          <a:xfrm>
            <a:off x="1097279" y="286603"/>
            <a:ext cx="10013543" cy="1450757"/>
          </a:xfrm>
        </p:spPr>
        <p:txBody>
          <a:bodyPr>
            <a:noAutofit/>
          </a:bodyPr>
          <a:lstStyle/>
          <a:p>
            <a:r>
              <a:rPr lang="en-US" sz="3200" dirty="0"/>
              <a:t>Develop wrap-around services to provide for our students’ basic needs in completing their academic goals at the college. (Goal I. G)</a:t>
            </a:r>
          </a:p>
        </p:txBody>
      </p:sp>
      <p:sp>
        <p:nvSpPr>
          <p:cNvPr id="9" name="Content Placeholder 8">
            <a:extLst>
              <a:ext uri="{FF2B5EF4-FFF2-40B4-BE49-F238E27FC236}">
                <a16:creationId xmlns:a16="http://schemas.microsoft.com/office/drawing/2014/main" id="{693B0357-3011-4B71-B39C-D93EB8B6E154}"/>
              </a:ext>
            </a:extLst>
          </p:cNvPr>
          <p:cNvSpPr>
            <a:spLocks noGrp="1"/>
          </p:cNvSpPr>
          <p:nvPr>
            <p:ph idx="1"/>
          </p:nvPr>
        </p:nvSpPr>
        <p:spPr>
          <a:xfrm>
            <a:off x="1097280" y="1845734"/>
            <a:ext cx="7610068" cy="4023360"/>
          </a:xfrm>
        </p:spPr>
        <p:txBody>
          <a:bodyPr>
            <a:normAutofit fontScale="92500" lnSpcReduction="10000"/>
          </a:bodyPr>
          <a:lstStyle/>
          <a:p>
            <a:pPr>
              <a:buFont typeface="Arial" panose="020B0604020202020204" pitchFamily="34" charset="0"/>
              <a:buChar char="•"/>
            </a:pPr>
            <a:r>
              <a:rPr lang="en-US" u="sng" dirty="0"/>
              <a:t>Instructional Design and Innovation </a:t>
            </a:r>
            <a:r>
              <a:rPr lang="en-US" dirty="0"/>
              <a:t>- Offered laptops and other technology for students to rent so they can complete course work even if they don't own a computer.</a:t>
            </a:r>
          </a:p>
          <a:p>
            <a:pPr>
              <a:buFont typeface="Arial" panose="020B0604020202020204" pitchFamily="34" charset="0"/>
              <a:buChar char="•"/>
            </a:pPr>
            <a:r>
              <a:rPr lang="en-US" u="sng" dirty="0"/>
              <a:t>Adult Education &amp; Literacy</a:t>
            </a:r>
            <a:r>
              <a:rPr lang="en-US" dirty="0"/>
              <a:t> – Helped students get college ready, having classes that hopefully students will pass developmental classes, understand study and time management, help students already be familiar with campus services when they start college classes. </a:t>
            </a:r>
          </a:p>
          <a:p>
            <a:pPr>
              <a:buFont typeface="Arial" panose="020B0604020202020204" pitchFamily="34" charset="0"/>
              <a:buChar char="•"/>
            </a:pPr>
            <a:r>
              <a:rPr lang="en-US" u="sng" dirty="0"/>
              <a:t>Perkins Grant</a:t>
            </a:r>
            <a:r>
              <a:rPr lang="en-US" dirty="0"/>
              <a:t>- Improved and strengthened procedures to ensure that SEP students receive increased levels of transportation, childcare, and textbook support that is proportional to their actual need to help them complete workforce certificates and degrees at the college. </a:t>
            </a:r>
          </a:p>
          <a:p>
            <a:pPr>
              <a:buFont typeface="Arial" panose="020B0604020202020204" pitchFamily="34" charset="0"/>
              <a:buChar char="•"/>
            </a:pPr>
            <a:r>
              <a:rPr lang="en-US" u="sng" dirty="0"/>
              <a:t>Student Ambassador </a:t>
            </a:r>
            <a:r>
              <a:rPr lang="en-US" dirty="0"/>
              <a:t>– Met with success coaches to help better understand the challenges students face and to provide input regarding what I believe would be helpful for student to complete their courses. </a:t>
            </a:r>
          </a:p>
        </p:txBody>
      </p:sp>
      <p:sp>
        <p:nvSpPr>
          <p:cNvPr id="8" name="Rectangle 7">
            <a:extLst>
              <a:ext uri="{FF2B5EF4-FFF2-40B4-BE49-F238E27FC236}">
                <a16:creationId xmlns:a16="http://schemas.microsoft.com/office/drawing/2014/main" id="{3ED7EDC5-3EEB-43BF-B411-E65EC0762E1B}"/>
              </a:ext>
            </a:extLst>
          </p:cNvPr>
          <p:cNvSpPr/>
          <p:nvPr/>
        </p:nvSpPr>
        <p:spPr>
          <a:xfrm rot="16200000">
            <a:off x="11587746" y="6253746"/>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ECE48C60-269D-41B8-9433-9DD4E9C63B5E}"/>
              </a:ext>
            </a:extLst>
          </p:cNvPr>
          <p:cNvSpPr txBox="1"/>
          <p:nvPr/>
        </p:nvSpPr>
        <p:spPr>
          <a:xfrm>
            <a:off x="8980718" y="6461525"/>
            <a:ext cx="2514791" cy="307777"/>
          </a:xfrm>
          <a:prstGeom prst="rect">
            <a:avLst/>
          </a:prstGeom>
          <a:noFill/>
        </p:spPr>
        <p:txBody>
          <a:bodyPr wrap="none" rtlCol="0">
            <a:spAutoFit/>
          </a:bodyPr>
          <a:lstStyle/>
          <a:p>
            <a:r>
              <a:rPr lang="en-US" sz="1400" dirty="0"/>
              <a:t>Source: Annual Priorities Survey</a:t>
            </a:r>
          </a:p>
        </p:txBody>
      </p:sp>
    </p:spTree>
    <p:extLst>
      <p:ext uri="{BB962C8B-B14F-4D97-AF65-F5344CB8AC3E}">
        <p14:creationId xmlns:p14="http://schemas.microsoft.com/office/powerpoint/2010/main" val="2564573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6200000">
            <a:off x="-504661" y="6253745"/>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p:cNvPicPr>
            <a:picLocks noChangeAspect="1" noChangeArrowheads="1"/>
          </p:cNvPicPr>
          <p:nvPr/>
        </p:nvPicPr>
        <p:blipFill>
          <a:blip r:embed="rId2" cstate="screen">
            <a:extLst>
              <a:ext uri="{28A0092B-C50C-407E-A947-70E740481C1C}">
                <a14:useLocalDpi xmlns:a14="http://schemas.microsoft.com/office/drawing/2010/main"/>
              </a:ext>
            </a:extLst>
          </a:blip>
          <a:stretch>
            <a:fillRect/>
          </a:stretch>
        </p:blipFill>
        <p:spPr bwMode="auto">
          <a:xfrm>
            <a:off x="194516" y="6394518"/>
            <a:ext cx="2341652" cy="44179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560699" y="1694232"/>
            <a:ext cx="3714107" cy="3728410"/>
          </a:xfrm>
          <a:prstGeom prst="rect">
            <a:avLst/>
          </a:prstGeom>
          <a:effectLst>
            <a:softEdge rad="635000"/>
          </a:effectLst>
        </p:spPr>
      </p:pic>
      <p:sp>
        <p:nvSpPr>
          <p:cNvPr id="5" name="Title 4">
            <a:extLst>
              <a:ext uri="{FF2B5EF4-FFF2-40B4-BE49-F238E27FC236}">
                <a16:creationId xmlns:a16="http://schemas.microsoft.com/office/drawing/2014/main" id="{208E47B2-FB91-4D95-8935-89499AFC7CC3}"/>
              </a:ext>
            </a:extLst>
          </p:cNvPr>
          <p:cNvSpPr>
            <a:spLocks noGrp="1"/>
          </p:cNvSpPr>
          <p:nvPr>
            <p:ph type="title"/>
          </p:nvPr>
        </p:nvSpPr>
        <p:spPr>
          <a:xfrm>
            <a:off x="1097280" y="286603"/>
            <a:ext cx="10082554" cy="1450757"/>
          </a:xfrm>
        </p:spPr>
        <p:txBody>
          <a:bodyPr>
            <a:normAutofit/>
          </a:bodyPr>
          <a:lstStyle/>
          <a:p>
            <a:r>
              <a:rPr lang="en-US" sz="3200" dirty="0"/>
              <a:t>Improve student awareness and utilization of academic and support resources both on campus and in the community. (Goal II. B)</a:t>
            </a:r>
          </a:p>
        </p:txBody>
      </p:sp>
      <p:sp>
        <p:nvSpPr>
          <p:cNvPr id="9" name="Content Placeholder 8">
            <a:extLst>
              <a:ext uri="{FF2B5EF4-FFF2-40B4-BE49-F238E27FC236}">
                <a16:creationId xmlns:a16="http://schemas.microsoft.com/office/drawing/2014/main" id="{693B0357-3011-4B71-B39C-D93EB8B6E154}"/>
              </a:ext>
            </a:extLst>
          </p:cNvPr>
          <p:cNvSpPr>
            <a:spLocks noGrp="1"/>
          </p:cNvSpPr>
          <p:nvPr>
            <p:ph idx="1"/>
          </p:nvPr>
        </p:nvSpPr>
        <p:spPr>
          <a:xfrm>
            <a:off x="1097280" y="1845734"/>
            <a:ext cx="7610068" cy="4023360"/>
          </a:xfrm>
        </p:spPr>
        <p:txBody>
          <a:bodyPr/>
          <a:lstStyle/>
          <a:p>
            <a:pPr>
              <a:buFont typeface="Arial" panose="020B0604020202020204" pitchFamily="34" charset="0"/>
              <a:buChar char="•"/>
            </a:pPr>
            <a:r>
              <a:rPr lang="en-US" u="sng" dirty="0"/>
              <a:t>Diversity, Equity, &amp; Inclusion </a:t>
            </a:r>
            <a:r>
              <a:rPr lang="en-US" dirty="0"/>
              <a:t>- When meeting with students to address accommodations needs, conduct issues, or Title IX referrals, additional challenges the student is facing are sometimes shared.  We refer students to Campus Resources Education Web to assist with food, housing, or other basic security needs. </a:t>
            </a:r>
          </a:p>
          <a:p>
            <a:pPr>
              <a:buFont typeface="Arial" panose="020B0604020202020204" pitchFamily="34" charset="0"/>
              <a:buChar char="•"/>
            </a:pPr>
            <a:r>
              <a:rPr lang="en-US" u="sng" dirty="0"/>
              <a:t>Library</a:t>
            </a:r>
            <a:r>
              <a:rPr lang="en-US" dirty="0"/>
              <a:t> - The marrying of AST, the reference librarians, and the information desk has made us all more aware of the services that each branch provides and in turn helps us communicate to the students the resources available from each department.</a:t>
            </a:r>
          </a:p>
          <a:p>
            <a:pPr>
              <a:buFont typeface="Arial" panose="020B0604020202020204" pitchFamily="34" charset="0"/>
              <a:buChar char="•"/>
            </a:pPr>
            <a:r>
              <a:rPr lang="en-US" u="sng" dirty="0"/>
              <a:t>Social and Behavioral Sciences Division </a:t>
            </a:r>
            <a:r>
              <a:rPr lang="en-US" dirty="0"/>
              <a:t>- Instructors post announcements regarding our resources on Brightspace for better student awareness.  I encouraged my faculty members to acquaint themselves with the academic and support services offered.</a:t>
            </a:r>
          </a:p>
        </p:txBody>
      </p:sp>
      <p:sp>
        <p:nvSpPr>
          <p:cNvPr id="8" name="Rectangle 7">
            <a:extLst>
              <a:ext uri="{FF2B5EF4-FFF2-40B4-BE49-F238E27FC236}">
                <a16:creationId xmlns:a16="http://schemas.microsoft.com/office/drawing/2014/main" id="{3ED7EDC5-3EEB-43BF-B411-E65EC0762E1B}"/>
              </a:ext>
            </a:extLst>
          </p:cNvPr>
          <p:cNvSpPr/>
          <p:nvPr/>
        </p:nvSpPr>
        <p:spPr>
          <a:xfrm rot="16200000">
            <a:off x="11587746" y="6253746"/>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B1A95883-C373-4A0D-B0B0-8EE9C8E917CB}"/>
              </a:ext>
            </a:extLst>
          </p:cNvPr>
          <p:cNvSpPr txBox="1"/>
          <p:nvPr/>
        </p:nvSpPr>
        <p:spPr>
          <a:xfrm>
            <a:off x="8980718" y="6461525"/>
            <a:ext cx="2514791" cy="307777"/>
          </a:xfrm>
          <a:prstGeom prst="rect">
            <a:avLst/>
          </a:prstGeom>
          <a:noFill/>
        </p:spPr>
        <p:txBody>
          <a:bodyPr wrap="none" rtlCol="0">
            <a:spAutoFit/>
          </a:bodyPr>
          <a:lstStyle/>
          <a:p>
            <a:r>
              <a:rPr lang="en-US" sz="1400" dirty="0"/>
              <a:t>Source: Annual Priorities Survey</a:t>
            </a:r>
          </a:p>
        </p:txBody>
      </p:sp>
    </p:spTree>
    <p:extLst>
      <p:ext uri="{BB962C8B-B14F-4D97-AF65-F5344CB8AC3E}">
        <p14:creationId xmlns:p14="http://schemas.microsoft.com/office/powerpoint/2010/main" val="1246173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6200000">
            <a:off x="-504661" y="6253745"/>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p:cNvPicPr>
            <a:picLocks noChangeAspect="1" noChangeArrowheads="1"/>
          </p:cNvPicPr>
          <p:nvPr/>
        </p:nvPicPr>
        <p:blipFill>
          <a:blip r:embed="rId2" cstate="screen">
            <a:extLst>
              <a:ext uri="{28A0092B-C50C-407E-A947-70E740481C1C}">
                <a14:useLocalDpi xmlns:a14="http://schemas.microsoft.com/office/drawing/2010/main"/>
              </a:ext>
            </a:extLst>
          </a:blip>
          <a:stretch>
            <a:fillRect/>
          </a:stretch>
        </p:blipFill>
        <p:spPr bwMode="auto">
          <a:xfrm>
            <a:off x="194516" y="6394518"/>
            <a:ext cx="2341652" cy="44179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560699" y="1694232"/>
            <a:ext cx="3714107" cy="3728410"/>
          </a:xfrm>
          <a:prstGeom prst="rect">
            <a:avLst/>
          </a:prstGeom>
          <a:effectLst>
            <a:softEdge rad="635000"/>
          </a:effectLst>
        </p:spPr>
      </p:pic>
      <p:sp>
        <p:nvSpPr>
          <p:cNvPr id="5" name="Title 4">
            <a:extLst>
              <a:ext uri="{FF2B5EF4-FFF2-40B4-BE49-F238E27FC236}">
                <a16:creationId xmlns:a16="http://schemas.microsoft.com/office/drawing/2014/main" id="{208E47B2-FB91-4D95-8935-89499AFC7CC3}"/>
              </a:ext>
            </a:extLst>
          </p:cNvPr>
          <p:cNvSpPr>
            <a:spLocks noGrp="1"/>
          </p:cNvSpPr>
          <p:nvPr>
            <p:ph type="title"/>
          </p:nvPr>
        </p:nvSpPr>
        <p:spPr>
          <a:xfrm>
            <a:off x="1097280" y="286603"/>
            <a:ext cx="10082554" cy="1450757"/>
          </a:xfrm>
        </p:spPr>
        <p:txBody>
          <a:bodyPr>
            <a:normAutofit/>
          </a:bodyPr>
          <a:lstStyle/>
          <a:p>
            <a:r>
              <a:rPr lang="en-US" sz="3200" dirty="0"/>
              <a:t>Strengthen dual credit partnerships for increased student success. (Goal III. A)</a:t>
            </a:r>
          </a:p>
        </p:txBody>
      </p:sp>
      <p:sp>
        <p:nvSpPr>
          <p:cNvPr id="9" name="Content Placeholder 8">
            <a:extLst>
              <a:ext uri="{FF2B5EF4-FFF2-40B4-BE49-F238E27FC236}">
                <a16:creationId xmlns:a16="http://schemas.microsoft.com/office/drawing/2014/main" id="{693B0357-3011-4B71-B39C-D93EB8B6E154}"/>
              </a:ext>
            </a:extLst>
          </p:cNvPr>
          <p:cNvSpPr>
            <a:spLocks noGrp="1"/>
          </p:cNvSpPr>
          <p:nvPr>
            <p:ph idx="1"/>
          </p:nvPr>
        </p:nvSpPr>
        <p:spPr>
          <a:xfrm>
            <a:off x="1097280" y="1845734"/>
            <a:ext cx="7610068" cy="4023360"/>
          </a:xfrm>
        </p:spPr>
        <p:txBody>
          <a:bodyPr>
            <a:normAutofit fontScale="92500"/>
          </a:bodyPr>
          <a:lstStyle/>
          <a:p>
            <a:pPr>
              <a:buFont typeface="Arial" panose="020B0604020202020204" pitchFamily="34" charset="0"/>
              <a:buChar char="•"/>
            </a:pPr>
            <a:r>
              <a:rPr lang="en-US" u="sng" dirty="0"/>
              <a:t>RSVP</a:t>
            </a:r>
            <a:r>
              <a:rPr lang="en-US" dirty="0"/>
              <a:t> - Works daily to develop relationships and partnerships through volunteer mentoring programs in area schools. </a:t>
            </a:r>
          </a:p>
          <a:p>
            <a:pPr>
              <a:buFont typeface="Arial" panose="020B0604020202020204" pitchFamily="34" charset="0"/>
              <a:buChar char="•"/>
            </a:pPr>
            <a:r>
              <a:rPr lang="en-US" u="sng" dirty="0"/>
              <a:t>Continuing Education - Community Health </a:t>
            </a:r>
            <a:r>
              <a:rPr lang="en-US" dirty="0"/>
              <a:t>-- Email all the surrounding High Schools quarterly to let them know our offerings and what certifications we can provide to their students to help them achieve their pathways.</a:t>
            </a:r>
          </a:p>
          <a:p>
            <a:pPr>
              <a:buFont typeface="Arial" panose="020B0604020202020204" pitchFamily="34" charset="0"/>
              <a:buChar char="•"/>
            </a:pPr>
            <a:r>
              <a:rPr lang="en-US" u="sng" dirty="0"/>
              <a:t>Library Services </a:t>
            </a:r>
            <a:r>
              <a:rPr lang="en-US" dirty="0"/>
              <a:t>- I began an intensive outreach campaign to visit as many of our dual credit partner schools as possible to provide a Learning Commons Orientation. In Fall 2022, I gave in-person orientations to 11 out of 29 schools (38%) and reached hundreds of students - more than has ever been done before.  This Spring, I am working on a virtual version of the orientation (collaborating with IDI) to disseminate to schools who are unable to schedule an in-person orientation. Between the virtual and in-person orientations, we hope to reach 100% of our dual credit students in Fall 2023. </a:t>
            </a:r>
          </a:p>
        </p:txBody>
      </p:sp>
      <p:sp>
        <p:nvSpPr>
          <p:cNvPr id="8" name="Rectangle 7">
            <a:extLst>
              <a:ext uri="{FF2B5EF4-FFF2-40B4-BE49-F238E27FC236}">
                <a16:creationId xmlns:a16="http://schemas.microsoft.com/office/drawing/2014/main" id="{3ED7EDC5-3EEB-43BF-B411-E65EC0762E1B}"/>
              </a:ext>
            </a:extLst>
          </p:cNvPr>
          <p:cNvSpPr/>
          <p:nvPr/>
        </p:nvSpPr>
        <p:spPr>
          <a:xfrm rot="16200000">
            <a:off x="11587746" y="6253746"/>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CA864965-7CB4-4CE6-9E67-4B15D58276DC}"/>
              </a:ext>
            </a:extLst>
          </p:cNvPr>
          <p:cNvSpPr txBox="1"/>
          <p:nvPr/>
        </p:nvSpPr>
        <p:spPr>
          <a:xfrm>
            <a:off x="8980718" y="6461525"/>
            <a:ext cx="2514791" cy="307777"/>
          </a:xfrm>
          <a:prstGeom prst="rect">
            <a:avLst/>
          </a:prstGeom>
          <a:noFill/>
        </p:spPr>
        <p:txBody>
          <a:bodyPr wrap="none" rtlCol="0">
            <a:spAutoFit/>
          </a:bodyPr>
          <a:lstStyle/>
          <a:p>
            <a:r>
              <a:rPr lang="en-US" sz="1400" dirty="0"/>
              <a:t>Source: Annual Priorities Survey</a:t>
            </a:r>
          </a:p>
        </p:txBody>
      </p:sp>
    </p:spTree>
    <p:extLst>
      <p:ext uri="{BB962C8B-B14F-4D97-AF65-F5344CB8AC3E}">
        <p14:creationId xmlns:p14="http://schemas.microsoft.com/office/powerpoint/2010/main" val="2585052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6200000">
            <a:off x="-504661" y="6253745"/>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p:cNvPicPr>
            <a:picLocks noChangeAspect="1" noChangeArrowheads="1"/>
          </p:cNvPicPr>
          <p:nvPr/>
        </p:nvPicPr>
        <p:blipFill>
          <a:blip r:embed="rId3" cstate="screen">
            <a:extLst>
              <a:ext uri="{28A0092B-C50C-407E-A947-70E740481C1C}">
                <a14:useLocalDpi xmlns:a14="http://schemas.microsoft.com/office/drawing/2010/main"/>
              </a:ext>
            </a:extLst>
          </a:blip>
          <a:stretch>
            <a:fillRect/>
          </a:stretch>
        </p:blipFill>
        <p:spPr bwMode="auto">
          <a:xfrm>
            <a:off x="194516" y="6394518"/>
            <a:ext cx="2341652" cy="44179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560699" y="1694232"/>
            <a:ext cx="3714107" cy="3728410"/>
          </a:xfrm>
          <a:prstGeom prst="rect">
            <a:avLst/>
          </a:prstGeom>
          <a:effectLst>
            <a:softEdge rad="635000"/>
          </a:effectLst>
        </p:spPr>
      </p:pic>
      <p:sp>
        <p:nvSpPr>
          <p:cNvPr id="5" name="Title 4">
            <a:extLst>
              <a:ext uri="{FF2B5EF4-FFF2-40B4-BE49-F238E27FC236}">
                <a16:creationId xmlns:a16="http://schemas.microsoft.com/office/drawing/2014/main" id="{208E47B2-FB91-4D95-8935-89499AFC7CC3}"/>
              </a:ext>
            </a:extLst>
          </p:cNvPr>
          <p:cNvSpPr>
            <a:spLocks noGrp="1"/>
          </p:cNvSpPr>
          <p:nvPr>
            <p:ph type="title"/>
          </p:nvPr>
        </p:nvSpPr>
        <p:spPr>
          <a:xfrm>
            <a:off x="1097280" y="286603"/>
            <a:ext cx="10082554" cy="1450757"/>
          </a:xfrm>
        </p:spPr>
        <p:txBody>
          <a:bodyPr>
            <a:normAutofit/>
          </a:bodyPr>
          <a:lstStyle/>
          <a:p>
            <a:r>
              <a:rPr lang="en-US" sz="3200" dirty="0"/>
              <a:t>Increase student enrollment in all categories and demographics through the Strategic Enrollment Plan and committees. (Goal IV. A)</a:t>
            </a:r>
          </a:p>
        </p:txBody>
      </p:sp>
      <p:sp>
        <p:nvSpPr>
          <p:cNvPr id="9" name="Content Placeholder 8">
            <a:extLst>
              <a:ext uri="{FF2B5EF4-FFF2-40B4-BE49-F238E27FC236}">
                <a16:creationId xmlns:a16="http://schemas.microsoft.com/office/drawing/2014/main" id="{693B0357-3011-4B71-B39C-D93EB8B6E154}"/>
              </a:ext>
            </a:extLst>
          </p:cNvPr>
          <p:cNvSpPr>
            <a:spLocks noGrp="1"/>
          </p:cNvSpPr>
          <p:nvPr>
            <p:ph idx="1"/>
          </p:nvPr>
        </p:nvSpPr>
        <p:spPr>
          <a:xfrm>
            <a:off x="1097280" y="1845734"/>
            <a:ext cx="7610068" cy="4023360"/>
          </a:xfrm>
        </p:spPr>
        <p:txBody>
          <a:bodyPr>
            <a:normAutofit/>
          </a:bodyPr>
          <a:lstStyle/>
          <a:p>
            <a:pPr>
              <a:buFont typeface="Arial" panose="020B0604020202020204" pitchFamily="34" charset="0"/>
              <a:buChar char="•"/>
            </a:pPr>
            <a:r>
              <a:rPr lang="en-US" u="sng" dirty="0"/>
              <a:t>Adult Education &amp; Literacy</a:t>
            </a:r>
            <a:r>
              <a:rPr lang="en-US" dirty="0"/>
              <a:t> - We ask all AEL students who enter our program what their career paths are and work goals.  We check with the students every 6 months to see where they are on their career and academic goals.</a:t>
            </a:r>
          </a:p>
          <a:p>
            <a:pPr>
              <a:buFont typeface="Arial" panose="020B0604020202020204" pitchFamily="34" charset="0"/>
              <a:buChar char="•"/>
            </a:pPr>
            <a:r>
              <a:rPr lang="en-US" u="sng" dirty="0"/>
              <a:t>Paramedicine</a:t>
            </a:r>
            <a:r>
              <a:rPr lang="en-US" dirty="0"/>
              <a:t> - Our EMS program piloted an earn as you learn EMT course with American Medical Response (AMR).  AMR hired the non-certified employees and allowed us to train them.</a:t>
            </a:r>
          </a:p>
          <a:p>
            <a:pPr>
              <a:buFont typeface="Arial" panose="020B0604020202020204" pitchFamily="34" charset="0"/>
              <a:buChar char="•"/>
            </a:pPr>
            <a:r>
              <a:rPr lang="en-US" u="sng" dirty="0"/>
              <a:t>Financial Aid </a:t>
            </a:r>
            <a:r>
              <a:rPr lang="en-US" dirty="0"/>
              <a:t>- After a  recommendation from the Strategic Enrollment Management Finance Subcommittee, the Financial Aid Census date was moved from the 4th class day to the 12th class day beginning with the Fall, 2023 semester. </a:t>
            </a:r>
          </a:p>
        </p:txBody>
      </p:sp>
      <p:sp>
        <p:nvSpPr>
          <p:cNvPr id="8" name="Rectangle 7">
            <a:extLst>
              <a:ext uri="{FF2B5EF4-FFF2-40B4-BE49-F238E27FC236}">
                <a16:creationId xmlns:a16="http://schemas.microsoft.com/office/drawing/2014/main" id="{3ED7EDC5-3EEB-43BF-B411-E65EC0762E1B}"/>
              </a:ext>
            </a:extLst>
          </p:cNvPr>
          <p:cNvSpPr/>
          <p:nvPr/>
        </p:nvSpPr>
        <p:spPr>
          <a:xfrm rot="16200000">
            <a:off x="11587746" y="6253746"/>
            <a:ext cx="1099996" cy="108513"/>
          </a:xfrm>
          <a:prstGeom prst="rect">
            <a:avLst/>
          </a:prstGeom>
          <a:solidFill>
            <a:srgbClr val="FF5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219A15F-8507-48EC-ABCB-16B0BE4ADAE5}"/>
              </a:ext>
            </a:extLst>
          </p:cNvPr>
          <p:cNvSpPr txBox="1"/>
          <p:nvPr/>
        </p:nvSpPr>
        <p:spPr>
          <a:xfrm>
            <a:off x="8980718" y="6461525"/>
            <a:ext cx="2514791" cy="307777"/>
          </a:xfrm>
          <a:prstGeom prst="rect">
            <a:avLst/>
          </a:prstGeom>
          <a:noFill/>
        </p:spPr>
        <p:txBody>
          <a:bodyPr wrap="none" rtlCol="0">
            <a:spAutoFit/>
          </a:bodyPr>
          <a:lstStyle/>
          <a:p>
            <a:r>
              <a:rPr lang="en-US" sz="1400" dirty="0"/>
              <a:t>Source: Annual Priorities Survey</a:t>
            </a:r>
          </a:p>
        </p:txBody>
      </p:sp>
    </p:spTree>
    <p:extLst>
      <p:ext uri="{BB962C8B-B14F-4D97-AF65-F5344CB8AC3E}">
        <p14:creationId xmlns:p14="http://schemas.microsoft.com/office/powerpoint/2010/main" val="2053391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970488" y="4320064"/>
            <a:ext cx="11051177" cy="11441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p:nvSpPr>
        <p:spPr>
          <a:xfrm>
            <a:off x="1" y="0"/>
            <a:ext cx="12192000" cy="139887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800" dirty="0">
                <a:solidFill>
                  <a:schemeClr val="bg1"/>
                </a:solidFill>
                <a:cs typeface="Times New Roman" panose="02020603050405020304" pitchFamily="18" charset="0"/>
              </a:rPr>
              <a:t>Questions?</a:t>
            </a:r>
          </a:p>
        </p:txBody>
      </p:sp>
      <p:sp>
        <p:nvSpPr>
          <p:cNvPr id="16" name="Rectangle 15"/>
          <p:cNvSpPr/>
          <p:nvPr/>
        </p:nvSpPr>
        <p:spPr>
          <a:xfrm>
            <a:off x="1" y="6305820"/>
            <a:ext cx="12192000" cy="143466"/>
          </a:xfrm>
          <a:prstGeom prst="rect">
            <a:avLst/>
          </a:prstGeom>
          <a:solidFill>
            <a:srgbClr val="FF52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p:nvPicPr>
        <p:blipFill>
          <a:blip r:embed="rId2" cstate="screen">
            <a:lum bright="70000" contrast="-70000"/>
            <a:extLst>
              <a:ext uri="{28A0092B-C50C-407E-A947-70E740481C1C}">
                <a14:useLocalDpi xmlns:a14="http://schemas.microsoft.com/office/drawing/2010/main"/>
              </a:ext>
            </a:extLst>
          </a:blip>
          <a:stretch>
            <a:fillRect/>
          </a:stretch>
        </p:blipFill>
        <p:spPr>
          <a:xfrm>
            <a:off x="2156627" y="948732"/>
            <a:ext cx="7860679" cy="5220900"/>
          </a:xfrm>
          <a:prstGeom prst="rect">
            <a:avLst/>
          </a:prstGeom>
          <a:effectLst>
            <a:softEdge rad="635000"/>
          </a:effectLst>
        </p:spPr>
      </p:pic>
    </p:spTree>
    <p:extLst>
      <p:ext uri="{BB962C8B-B14F-4D97-AF65-F5344CB8AC3E}">
        <p14:creationId xmlns:p14="http://schemas.microsoft.com/office/powerpoint/2010/main" val="2084380865"/>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TM02900769[[fn=Retrospect]]</Template>
  <TotalTime>8350</TotalTime>
  <Words>1147</Words>
  <Application>Microsoft Office PowerPoint</Application>
  <PresentationFormat>Widescreen</PresentationFormat>
  <Paragraphs>59</Paragraphs>
  <Slides>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Franklin Gothic Book</vt:lpstr>
      <vt:lpstr>Times New Roman</vt:lpstr>
      <vt:lpstr>Retrospect</vt:lpstr>
      <vt:lpstr>PowerPoint Presentation</vt:lpstr>
      <vt:lpstr>2022-23 Annual Priorities</vt:lpstr>
      <vt:lpstr>Institutional Achievements</vt:lpstr>
      <vt:lpstr>Institutional Challenges</vt:lpstr>
      <vt:lpstr>Develop wrap-around services to provide for our students’ basic needs in completing their academic goals at the college. (Goal I. G)</vt:lpstr>
      <vt:lpstr>Improve student awareness and utilization of academic and support resources both on campus and in the community. (Goal II. B)</vt:lpstr>
      <vt:lpstr>Strengthen dual credit partnerships for increased student success. (Goal III. A)</vt:lpstr>
      <vt:lpstr>Increase student enrollment in all categories and demographics through the Strategic Enrollment Plan and committees. (Goal IV. 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Benson</dc:creator>
  <cp:lastModifiedBy>Laura Wichman</cp:lastModifiedBy>
  <cp:revision>395</cp:revision>
  <cp:lastPrinted>2018-07-30T16:18:50Z</cp:lastPrinted>
  <dcterms:created xsi:type="dcterms:W3CDTF">2018-07-26T20:10:18Z</dcterms:created>
  <dcterms:modified xsi:type="dcterms:W3CDTF">2023-05-17T14:29:11Z</dcterms:modified>
</cp:coreProperties>
</file>