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30"/>
  </p:notesMasterIdLst>
  <p:sldIdLst>
    <p:sldId id="256" r:id="rId5"/>
    <p:sldId id="271" r:id="rId6"/>
    <p:sldId id="268" r:id="rId7"/>
    <p:sldId id="274" r:id="rId8"/>
    <p:sldId id="263" r:id="rId9"/>
    <p:sldId id="269" r:id="rId10"/>
    <p:sldId id="264" r:id="rId11"/>
    <p:sldId id="270" r:id="rId12"/>
    <p:sldId id="265" r:id="rId13"/>
    <p:sldId id="266" r:id="rId14"/>
    <p:sldId id="267" r:id="rId15"/>
    <p:sldId id="318" r:id="rId16"/>
    <p:sldId id="261" r:id="rId17"/>
    <p:sldId id="307" r:id="rId18"/>
    <p:sldId id="315" r:id="rId19"/>
    <p:sldId id="301" r:id="rId20"/>
    <p:sldId id="310" r:id="rId21"/>
    <p:sldId id="311" r:id="rId22"/>
    <p:sldId id="314" r:id="rId23"/>
    <p:sldId id="316" r:id="rId24"/>
    <p:sldId id="312" r:id="rId25"/>
    <p:sldId id="262" r:id="rId26"/>
    <p:sldId id="319" r:id="rId27"/>
    <p:sldId id="272" r:id="rId28"/>
    <p:sldId id="275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304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2E0D7F-8F34-4521-AF52-C56BC284AAB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C71A24-15A5-4C6C-B1E8-2801A249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8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4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5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Partnerships with agricultural science programs at area high schools with Ranch as their remote campus</a:t>
            </a:r>
          </a:p>
          <a:p>
            <a:pPr marL="137160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Explore new pathways with existing university partners</a:t>
            </a:r>
          </a:p>
          <a:p>
            <a:pPr marL="137160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Explore new partnerships in agriculture and food science with other universities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Partnerships with agricultural science programs at area high schools with Ranch as their remote campus</a:t>
            </a:r>
          </a:p>
          <a:p>
            <a:pPr marL="137160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Explore new pathways with existing university partners</a:t>
            </a:r>
          </a:p>
          <a:p>
            <a:pPr marL="137160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Explore new partnerships in agriculture and food science with other universities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4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18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07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79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6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2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61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72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6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8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78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6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1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9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8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3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6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6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1A24-15A5-4C6C-B1E8-2801A249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E079-E734-436C-A9A1-133804F08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C4EE0-8E96-4CE5-A0B2-008EB5890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342BE-151D-4D1F-BA95-89A6E1D8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FF8F-4E79-49F7-B33D-568941BAD7B4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6CBDC-64E7-4342-9122-3820061A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94671-48B8-493D-A328-6A09CB25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9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9031-72CA-4D07-8AFD-14963CA3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28076-6E33-4418-B2A7-00A4DEBB7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E2EED-5407-403F-8EF1-DAC28A29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039C-9746-42A1-BB29-65E0E034537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AFD0A-8995-4318-AB9F-103585F9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2FB8-9A49-4134-871C-79F62107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4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5BEBA-CB31-4597-B1E5-22CE010F2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2FF52-2B19-47B8-A0EE-FCEB966E0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6BE7-AC81-4771-B6C4-A7149D08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48CB-CAD8-4C94-B02A-3C1FDE6BE074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DCF8E-CD15-43BF-8D03-3645F0D0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8F0D-6803-47CE-9C54-6561418E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3122-C2AF-4814-A9A0-833CA5E4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9277-6410-458E-84CF-37A677E2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02AB-F796-495D-B1B1-48A1688B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C34B-650E-4D7E-9D49-618F3CC8B798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2B87B-D6C4-4C24-B4C6-F245EEF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D46F8-8D70-469F-A4CE-6CFBAEF9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3A7-827D-4CE9-B81C-5A2679EE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8B38-0B26-49AE-8497-C1E78FAE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9CB8-0F4E-4901-B8C4-A573DB16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AE5-98AA-447E-8612-16348F4C64BB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6980D-27F9-4B99-B2B2-923AB228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632A1-3A27-4072-89BD-133EFF59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6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4F94-8354-446B-91F9-307498D5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07E73-5D04-4F9B-8A72-D5E7354FA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B0B8D-E25E-4465-8622-7573E7604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6133-AA7A-486F-AD11-22E89CA7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8C75-BF16-4721-8B98-E3EC3E8CCC9C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375FF-976A-4A0A-9507-3C6C4B6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0D7D5-ED9B-4D86-883D-2A7DF02D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D448-8E8D-468D-A676-9B76E1D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3D18-68C3-42B9-939A-03D7E4E07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77EB0-C335-491F-B78E-568C7E1B7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EC40E-D971-4C4E-96E4-AC88689FA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3C590-93FC-4CAE-A281-2F0FC5437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E74-8C22-4D67-961F-67481605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390-B7CF-4E57-B1C8-9CCCFBB5C70C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A13C4-14C0-4691-933E-328F7F28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D59C5-8C50-4F6C-8B4B-D3C8B7A0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F364-9307-4097-A448-46FE0229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5B21E-307D-477D-90D0-4A8A3D1E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DD3E-E510-4CBF-BA26-567ED047C6C4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FD596-535D-4333-8D73-16AE3378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87A84-C1F6-4C64-A116-0AF33748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D35BF-C376-4EA1-A950-071FED1B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C4EC-4705-4AB9-954C-99BD9247A8DC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CBEDA-79C0-405C-9D4C-20F7FE7B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188A4-E5C0-4D6E-9A61-DFF41A5C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7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782-27B1-4260-8C3C-62FFAC57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F8F6-5BA1-4B2B-B131-68EE2952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DCF53-CD67-46EB-B06A-78A596618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36E8B-8650-4C56-BD87-5B6D5D35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9FA2-AC59-43A6-8323-44E870FA53A1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E0732-0CF1-4CD8-9BDC-8BB3E763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C292C-58AC-4FCD-BCBA-00B174A2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B1C4-A098-4C30-A770-4DB23A70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365BC-34BA-4D06-977C-512F5FCAE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4B032-59A0-41DE-BF7C-F48A346F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10010-49BF-41CE-94FB-3AD37B2D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E9FA-D7B6-41EA-88A9-99DC4E20679C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5A3D5-D5ED-4FEC-8FAF-3175AA44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615D0-F003-4FEA-BB22-BEA5816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E3DAE-05AB-448D-AC61-4814DB22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0A6A1-20F4-4973-991B-FB894EFF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3BF2-6523-4B0D-8712-BC12CF440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D9DA-1785-4A90-9CCB-6ABACB1F7CEC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28054-DB50-4F65-B5C4-1E0227768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340E-DE46-414C-A612-9FA76FFA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4A0C-5D4C-4B74-B0AC-01147970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A90D06-A273-46B7-8FAF-61B3881D2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b="13750"/>
          <a:stretch/>
        </p:blipFill>
        <p:spPr>
          <a:xfrm>
            <a:off x="884155" y="150727"/>
            <a:ext cx="10287000" cy="561300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720B0-6C29-4A44-A56F-99C189486F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03" y="4604983"/>
            <a:ext cx="4446991" cy="21022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B521B94-F9C9-487D-AE3E-00A99831F8C9}"/>
              </a:ext>
            </a:extLst>
          </p:cNvPr>
          <p:cNvGrpSpPr/>
          <p:nvPr/>
        </p:nvGrpSpPr>
        <p:grpSpPr>
          <a:xfrm>
            <a:off x="-12994" y="0"/>
            <a:ext cx="1150070" cy="6858000"/>
            <a:chOff x="-12994" y="0"/>
            <a:chExt cx="115007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2E4130-BF9A-454B-9263-229FBEBB9BD0}"/>
                </a:ext>
              </a:extLst>
            </p:cNvPr>
            <p:cNvSpPr/>
            <p:nvPr/>
          </p:nvSpPr>
          <p:spPr>
            <a:xfrm>
              <a:off x="0" y="0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503ACBE8-B9C3-40EB-96DB-8B1D9F12E807}"/>
                </a:ext>
              </a:extLst>
            </p:cNvPr>
            <p:cNvSpPr/>
            <p:nvPr/>
          </p:nvSpPr>
          <p:spPr>
            <a:xfrm flipV="1">
              <a:off x="-12994" y="0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2C402-3EA8-4705-B616-8739709B4747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28832B-4EB9-43AE-8DBD-A0A7FB9FAB11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E8F20EF-C79C-4008-BD1D-5B285DFF57A4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48A736B-2FFB-4625-BAC8-38AA5FD473B6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8D37E0-847F-4E70-A4E5-FA972903F2C2}"/>
              </a:ext>
            </a:extLst>
          </p:cNvPr>
          <p:cNvSpPr txBox="1"/>
          <p:nvPr/>
        </p:nvSpPr>
        <p:spPr>
          <a:xfrm>
            <a:off x="8497612" y="6032758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July 11, 2023</a:t>
            </a:r>
          </a:p>
        </p:txBody>
      </p:sp>
    </p:spTree>
    <p:extLst>
      <p:ext uri="{BB962C8B-B14F-4D97-AF65-F5344CB8AC3E}">
        <p14:creationId xmlns:p14="http://schemas.microsoft.com/office/powerpoint/2010/main" val="265119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20368"/>
            <a:ext cx="8130816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Review – Operations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B9D679-10E7-494E-9523-F6BD4299168C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0CBA1F-B849-4FF5-BF26-6E895FFEF960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B748728-8C7D-405F-AB3C-213E75A5F69A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C94C9AE-3D91-46FC-AF07-9D24D1F1A0CB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EA17F1-79A7-481E-8598-1D05DAB6A0D4}"/>
              </a:ext>
            </a:extLst>
          </p:cNvPr>
          <p:cNvSpPr/>
          <p:nvPr/>
        </p:nvSpPr>
        <p:spPr>
          <a:xfrm>
            <a:off x="466337" y="986117"/>
            <a:ext cx="10931976" cy="57956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F74E8-9770-4A19-89B2-9CEE2135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7" y="1044859"/>
            <a:ext cx="10732458" cy="56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26097"/>
            <a:ext cx="9914208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Ranch - Financial Review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37" y="5673516"/>
            <a:ext cx="8056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*Total Capital Improvements since 2002 - $682,714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1CDAC8-9A6F-4038-ADE9-824E58895286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F8ECD9-D5DD-4929-B6AD-3C80B38335DC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866CDDB-319A-458A-8783-3A2397A0AA24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5B2F6A2-EFD9-449C-9494-5B8EEFD98672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9DF05-4C35-4F6B-A888-DEDF3E905AB4}"/>
              </a:ext>
            </a:extLst>
          </p:cNvPr>
          <p:cNvSpPr/>
          <p:nvPr/>
        </p:nvSpPr>
        <p:spPr>
          <a:xfrm>
            <a:off x="466337" y="991846"/>
            <a:ext cx="11295069" cy="4559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CE742-0984-404D-9A03-7CD1E45ED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17" y="1101801"/>
            <a:ext cx="11208460" cy="43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26727CB-9339-49CD-BDC9-ABC14538EF2C}"/>
              </a:ext>
            </a:extLst>
          </p:cNvPr>
          <p:cNvSpPr/>
          <p:nvPr/>
        </p:nvSpPr>
        <p:spPr>
          <a:xfrm>
            <a:off x="2850204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5AB906-52FD-46C2-BD80-97D7FE6143F5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1419D9-C9CA-48BA-BF69-F43DBD706E59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2A59AB2-4E0C-4543-B13A-AD7ED7DE5B04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D5CAF9D-4B8A-4499-871C-6B515989422B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ECD8DD8-8FB7-4D32-BDEC-1B04C44EF2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96" y="793641"/>
            <a:ext cx="8775654" cy="64708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24734F-A123-4233-A5E7-3477F516229D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D920D8-1D7A-43AB-8A9C-20B7FF5F45DB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087F344-2347-40D9-B07E-7BB632320FCA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CF07F788-BC50-4400-A66B-5532F811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758" y="395714"/>
            <a:ext cx="6624484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Instructional Four-Year Strategic Plan for the Ranch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CB5436-7C8A-41FA-965D-48A945D6D9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235" y="4227909"/>
            <a:ext cx="4932198" cy="328813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4753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26727CB-9339-49CD-BDC9-ABC14538EF2C}"/>
              </a:ext>
            </a:extLst>
          </p:cNvPr>
          <p:cNvSpPr/>
          <p:nvPr/>
        </p:nvSpPr>
        <p:spPr>
          <a:xfrm>
            <a:off x="2634906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4" y="117229"/>
            <a:ext cx="8596668" cy="512901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Strengths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926" y="783206"/>
            <a:ext cx="9145356" cy="5730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Ranch offers the College and the Community: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perfect “base” for hands-on learning for a variety of programs 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Established relationships with the community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Successful, established programs with dedicated staff 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Established relationships with local and regional leaders in agriculture and veterinary technology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Cross-institution collaboration is already established and functioning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Absence of significant agriculture-based programming for community and credit courses at Temple, Hill, and Navarro Colleges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Waco is home to large, national food manufacturers that need training and workers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state funding model incentivizes workforce and community programs, collaboration with peer institutions, and expansion of pathways with universities and business/industry</a:t>
            </a:r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24734F-A123-4233-A5E7-3477F516229D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D920D8-1D7A-43AB-8A9C-20B7FF5F45DB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087F344-2347-40D9-B07E-7BB632320FCA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9B44067-5FE7-48E8-A884-1AEE7B2607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768" y="344232"/>
            <a:ext cx="3139033" cy="573056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5AB906-52FD-46C2-BD80-97D7FE6143F5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1419D9-C9CA-48BA-BF69-F43DBD706E59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2A59AB2-4E0C-4543-B13A-AD7ED7DE5B04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D5CAF9D-4B8A-4499-871C-6B515989422B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99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F64E25-4659-4ACE-81BA-E0460A246F4F}"/>
              </a:ext>
            </a:extLst>
          </p:cNvPr>
          <p:cNvSpPr/>
          <p:nvPr/>
        </p:nvSpPr>
        <p:spPr>
          <a:xfrm>
            <a:off x="2850204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954" y="248010"/>
            <a:ext cx="8596668" cy="502653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Weaknesses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679" y="1095116"/>
            <a:ext cx="7816372" cy="584337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Ongoing maintenance requirement and deferred maintenance items need attention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Veterinary Technology program expense driven by required standards for accreditation and animal welfare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Limited direct, targeted marketing for Ranch offerings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Expanding and adding programs requires updates and new structures and take time to establish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Retention of current boarders and development of new equine programs and partnerships are challenging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Competition from other educational institutions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Ranch property is very attractive to individuals and private investors</a:t>
            </a: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24734F-A123-4233-A5E7-3477F516229D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D920D8-1D7A-43AB-8A9C-20B7FF5F45DB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087F344-2347-40D9-B07E-7BB632320FCA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5AB906-52FD-46C2-BD80-97D7FE6143F5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1419D9-C9CA-48BA-BF69-F43DBD706E59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2A59AB2-4E0C-4543-B13A-AD7ED7DE5B04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D5CAF9D-4B8A-4499-871C-6B515989422B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71B80AB-5018-4DD2-BFB1-628F9CB0D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96756" y="1103954"/>
            <a:ext cx="5803667" cy="3869113"/>
          </a:xfrm>
          <a:prstGeom prst="rect">
            <a:avLst/>
          </a:prstGeom>
          <a:effectLst>
            <a:softEdge rad="876300"/>
          </a:effectLst>
        </p:spPr>
      </p:pic>
    </p:spTree>
    <p:extLst>
      <p:ext uri="{BB962C8B-B14F-4D97-AF65-F5344CB8AC3E}">
        <p14:creationId xmlns:p14="http://schemas.microsoft.com/office/powerpoint/2010/main" val="73155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7D540C-0A4C-4DFC-96B1-A945C9122D45}"/>
              </a:ext>
            </a:extLst>
          </p:cNvPr>
          <p:cNvSpPr/>
          <p:nvPr/>
        </p:nvSpPr>
        <p:spPr>
          <a:xfrm>
            <a:off x="2865136" y="9727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6A773-ED4A-42A0-8C4A-5B2E39F6C8BA}"/>
              </a:ext>
            </a:extLst>
          </p:cNvPr>
          <p:cNvSpPr/>
          <p:nvPr/>
        </p:nvSpPr>
        <p:spPr>
          <a:xfrm>
            <a:off x="0" y="0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33" y="1065090"/>
            <a:ext cx="8690386" cy="5475132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 a Ranch Advisory 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and regional leaders in agriculture and food science as well as education and industry partners</a:t>
            </a:r>
          </a:p>
          <a:p>
            <a:pPr marL="685800" lvl="2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local workforce training needs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Re-introduce popular sustainable agriculture course to Ranch through continuing education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Ranch usage by existing academic/workforce programs (i.e., Biology and Environmental Sciences)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marketing of Vet Tech, Vet Assistant, Agriculture, and the Ranch to the Community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expenses and contracts in Vet Tech Program for savings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71655" y="3168236"/>
            <a:ext cx="2489042" cy="3371986"/>
          </a:xfrm>
          <a:prstGeom prst="rect">
            <a:avLst/>
          </a:prstGeom>
          <a:effectLst>
            <a:reflection blurRad="12700" stA="98000" endPos="0" dist="50800" dir="5400000" sy="-100000" algn="bl" rotWithShape="0"/>
            <a:softEdge rad="635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706" y="317778"/>
            <a:ext cx="3124941" cy="23241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19" y="406472"/>
            <a:ext cx="7838190" cy="30805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Phase I – 2023-24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EF26C-A2F2-4243-87D4-96A688FE2FA4}"/>
              </a:ext>
            </a:extLst>
          </p:cNvPr>
          <p:cNvSpPr/>
          <p:nvPr/>
        </p:nvSpPr>
        <p:spPr>
          <a:xfrm>
            <a:off x="0" y="-9727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5D9E7A-B83F-4F7A-8AD0-FFA731F2DC63}"/>
              </a:ext>
            </a:extLst>
          </p:cNvPr>
          <p:cNvGrpSpPr/>
          <p:nvPr/>
        </p:nvGrpSpPr>
        <p:grpSpPr>
          <a:xfrm>
            <a:off x="-1" y="-9724"/>
            <a:ext cx="5165390" cy="6867728"/>
            <a:chOff x="-1" y="-9724"/>
            <a:chExt cx="5165390" cy="68677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7BF845-2C86-4CC4-A8DB-B993A041EF7C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74DAA10-B60A-4FF7-9626-C3E34FDA3D0B}"/>
                </a:ext>
              </a:extLst>
            </p:cNvPr>
            <p:cNvSpPr/>
            <p:nvPr/>
          </p:nvSpPr>
          <p:spPr>
            <a:xfrm rot="16200000" flipV="1">
              <a:off x="2264912" y="3957527"/>
              <a:ext cx="635564" cy="516539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3C708D9-66C5-460E-AEB2-09C080ED351E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11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7D540C-0A4C-4DFC-96B1-A945C9122D45}"/>
              </a:ext>
            </a:extLst>
          </p:cNvPr>
          <p:cNvSpPr/>
          <p:nvPr/>
        </p:nvSpPr>
        <p:spPr>
          <a:xfrm>
            <a:off x="2865136" y="9727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6A773-ED4A-42A0-8C4A-5B2E39F6C8BA}"/>
              </a:ext>
            </a:extLst>
          </p:cNvPr>
          <p:cNvSpPr/>
          <p:nvPr/>
        </p:nvSpPr>
        <p:spPr>
          <a:xfrm>
            <a:off x="0" y="0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39" y="1152123"/>
            <a:ext cx="8461039" cy="480236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for USDA NIFA Workforce Training Grant (Dec 2023) to meet workforce training need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Ranch staffing (two part-time barn attendants and one full-time riding specialist) to support: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 horse riding lessons to meet community demand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 boarding capacity with 10 new stalls and an additional pasture</a:t>
            </a:r>
          </a:p>
          <a:p>
            <a:pPr marL="228600" lvl="1">
              <a:spcBef>
                <a:spcPts val="1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initial outlay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$110,794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19" y="426900"/>
            <a:ext cx="7838190" cy="30805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Phase I – 2023-24 (Continued)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EF26C-A2F2-4243-87D4-96A688FE2FA4}"/>
              </a:ext>
            </a:extLst>
          </p:cNvPr>
          <p:cNvSpPr/>
          <p:nvPr/>
        </p:nvSpPr>
        <p:spPr>
          <a:xfrm>
            <a:off x="0" y="-9727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5D9E7A-B83F-4F7A-8AD0-FFA731F2DC63}"/>
              </a:ext>
            </a:extLst>
          </p:cNvPr>
          <p:cNvGrpSpPr/>
          <p:nvPr/>
        </p:nvGrpSpPr>
        <p:grpSpPr>
          <a:xfrm>
            <a:off x="-1" y="-9724"/>
            <a:ext cx="5165390" cy="6867728"/>
            <a:chOff x="-1" y="-9724"/>
            <a:chExt cx="5165390" cy="68677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7BF845-2C86-4CC4-A8DB-B993A041EF7C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74DAA10-B60A-4FF7-9626-C3E34FDA3D0B}"/>
                </a:ext>
              </a:extLst>
            </p:cNvPr>
            <p:cNvSpPr/>
            <p:nvPr/>
          </p:nvSpPr>
          <p:spPr>
            <a:xfrm rot="16200000" flipV="1">
              <a:off x="2264912" y="3957527"/>
              <a:ext cx="635564" cy="516539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3C708D9-66C5-460E-AEB2-09C080ED351E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6F96F-76E6-4B7A-BACE-3B6B696A9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746" y="43867"/>
            <a:ext cx="2980201" cy="221651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070EC8-8D69-4492-A11F-EBF85B320F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2979" y="3061769"/>
            <a:ext cx="2849021" cy="3859662"/>
          </a:xfrm>
          <a:prstGeom prst="rect">
            <a:avLst/>
          </a:prstGeom>
          <a:effectLst>
            <a:reflection blurRad="12700" stA="98000" endPos="0" dist="50800" dir="5400000" sy="-100000" algn="bl" rotWithShape="0"/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6212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7D540C-0A4C-4DFC-96B1-A945C9122D45}"/>
              </a:ext>
            </a:extLst>
          </p:cNvPr>
          <p:cNvSpPr/>
          <p:nvPr/>
        </p:nvSpPr>
        <p:spPr>
          <a:xfrm>
            <a:off x="2865294" y="12951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6A773-ED4A-42A0-8C4A-5B2E39F6C8BA}"/>
              </a:ext>
            </a:extLst>
          </p:cNvPr>
          <p:cNvSpPr/>
          <p:nvPr/>
        </p:nvSpPr>
        <p:spPr>
          <a:xfrm>
            <a:off x="0" y="0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00" y="959205"/>
            <a:ext cx="8783775" cy="5911746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Begin transition of sustainable agriculture from non-credit training to credit training.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continuing education training in equine management and natural resource (water and soil conservation) management.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Vet Tech to a hybrid/online model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Explore alternative usage of open acreage with Texas AgriLife, state, and federal agriculture programs such as establishing natural habitats and conservation plots with possible research opportunities.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a pet wellness clinic for faculty, staff, and students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 boarding capacity with 5 new stalls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initial outlay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$6,127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97" y="215153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Phase II – 2024-25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EF26C-A2F2-4243-87D4-96A688FE2FA4}"/>
              </a:ext>
            </a:extLst>
          </p:cNvPr>
          <p:cNvSpPr/>
          <p:nvPr/>
        </p:nvSpPr>
        <p:spPr>
          <a:xfrm>
            <a:off x="0" y="-9727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5D9E7A-B83F-4F7A-8AD0-FFA731F2DC63}"/>
              </a:ext>
            </a:extLst>
          </p:cNvPr>
          <p:cNvGrpSpPr/>
          <p:nvPr/>
        </p:nvGrpSpPr>
        <p:grpSpPr>
          <a:xfrm>
            <a:off x="-1" y="-9724"/>
            <a:ext cx="5165390" cy="6867728"/>
            <a:chOff x="-1" y="-9724"/>
            <a:chExt cx="5165390" cy="68677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7BF845-2C86-4CC4-A8DB-B993A041EF7C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74DAA10-B60A-4FF7-9626-C3E34FDA3D0B}"/>
                </a:ext>
              </a:extLst>
            </p:cNvPr>
            <p:cNvSpPr/>
            <p:nvPr/>
          </p:nvSpPr>
          <p:spPr>
            <a:xfrm rot="16200000" flipV="1">
              <a:off x="2264912" y="3957527"/>
              <a:ext cx="635564" cy="516539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3C708D9-66C5-460E-AEB2-09C080ED351E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0974219-F177-46F2-870A-8413EB1B7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363" y="288628"/>
            <a:ext cx="2807925" cy="2293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8DDA3F-2748-457A-B852-9B6802B336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816" y="3796845"/>
            <a:ext cx="3187472" cy="31823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9035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7D540C-0A4C-4DFC-96B1-A945C9122D45}"/>
              </a:ext>
            </a:extLst>
          </p:cNvPr>
          <p:cNvSpPr/>
          <p:nvPr/>
        </p:nvSpPr>
        <p:spPr>
          <a:xfrm>
            <a:off x="2865294" y="12951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6A773-ED4A-42A0-8C4A-5B2E39F6C8BA}"/>
              </a:ext>
            </a:extLst>
          </p:cNvPr>
          <p:cNvSpPr/>
          <p:nvPr/>
        </p:nvSpPr>
        <p:spPr>
          <a:xfrm>
            <a:off x="0" y="0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3" y="1009685"/>
            <a:ext cx="7907016" cy="5911746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to expand educational credential offerings in natural resource management and equine management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 with local agricultural and food science businesses to meet workforce training needs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 with universities to use Ranch as a teaching site for upper-level courses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to seek grants to support new programs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an equine cross-country course, dressage arena, and concession area to host more shows and clinics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initial outlay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$15,500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42979" y="3061769"/>
            <a:ext cx="2849021" cy="3859662"/>
          </a:xfrm>
          <a:prstGeom prst="rect">
            <a:avLst/>
          </a:prstGeom>
          <a:effectLst>
            <a:reflection blurRad="12700" stA="98000" endPos="0" dist="50800" dir="5400000" sy="-100000" algn="bl" rotWithShape="0"/>
            <a:softEdge rad="635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182" y="-141402"/>
            <a:ext cx="3956127" cy="294235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97" y="215153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Phase III – 2025-2027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EF26C-A2F2-4243-87D4-96A688FE2FA4}"/>
              </a:ext>
            </a:extLst>
          </p:cNvPr>
          <p:cNvSpPr/>
          <p:nvPr/>
        </p:nvSpPr>
        <p:spPr>
          <a:xfrm>
            <a:off x="0" y="-9727"/>
            <a:ext cx="42410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5D9E7A-B83F-4F7A-8AD0-FFA731F2DC63}"/>
              </a:ext>
            </a:extLst>
          </p:cNvPr>
          <p:cNvGrpSpPr/>
          <p:nvPr/>
        </p:nvGrpSpPr>
        <p:grpSpPr>
          <a:xfrm>
            <a:off x="-1" y="-9724"/>
            <a:ext cx="5165390" cy="6867728"/>
            <a:chOff x="-1" y="-9724"/>
            <a:chExt cx="5165390" cy="68677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7BF845-2C86-4CC4-A8DB-B993A041EF7C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74DAA10-B60A-4FF7-9626-C3E34FDA3D0B}"/>
                </a:ext>
              </a:extLst>
            </p:cNvPr>
            <p:cNvSpPr/>
            <p:nvPr/>
          </p:nvSpPr>
          <p:spPr>
            <a:xfrm rot="16200000" flipV="1">
              <a:off x="2264912" y="3957527"/>
              <a:ext cx="635564" cy="516539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3C708D9-66C5-460E-AEB2-09C080ED351E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680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70" y="122898"/>
            <a:ext cx="10113173" cy="47687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 Analysis – Proposed Changes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31D94-3297-46B0-B32E-C2D983DBC84A}"/>
              </a:ext>
            </a:extLst>
          </p:cNvPr>
          <p:cNvGrpSpPr/>
          <p:nvPr/>
        </p:nvGrpSpPr>
        <p:grpSpPr>
          <a:xfrm>
            <a:off x="10487024" y="0"/>
            <a:ext cx="1704975" cy="6858000"/>
            <a:chOff x="10345888" y="0"/>
            <a:chExt cx="1846112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9726A8-3D1A-40A8-8CD1-5056DE11D768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4E619CE-ECED-4338-AECE-5C7EF197B725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5A1D13A-CDD6-49AE-8E32-C77C2EA792CD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6254F6-27F7-48EE-A87A-0E37A5C12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75575"/>
              </p:ext>
            </p:extLst>
          </p:nvPr>
        </p:nvGraphicFramePr>
        <p:xfrm>
          <a:off x="341375" y="509851"/>
          <a:ext cx="10356122" cy="6141741"/>
        </p:xfrm>
        <a:graphic>
          <a:graphicData uri="http://schemas.openxmlformats.org/drawingml/2006/table">
            <a:tbl>
              <a:tblPr/>
              <a:tblGrid>
                <a:gridCol w="4707328">
                  <a:extLst>
                    <a:ext uri="{9D8B030D-6E8A-4147-A177-3AD203B41FA5}">
                      <a16:colId xmlns:a16="http://schemas.microsoft.com/office/drawing/2014/main" val="2117702273"/>
                    </a:ext>
                  </a:extLst>
                </a:gridCol>
                <a:gridCol w="1306976">
                  <a:extLst>
                    <a:ext uri="{9D8B030D-6E8A-4147-A177-3AD203B41FA5}">
                      <a16:colId xmlns:a16="http://schemas.microsoft.com/office/drawing/2014/main" val="3202401071"/>
                    </a:ext>
                  </a:extLst>
                </a:gridCol>
                <a:gridCol w="1707310">
                  <a:extLst>
                    <a:ext uri="{9D8B030D-6E8A-4147-A177-3AD203B41FA5}">
                      <a16:colId xmlns:a16="http://schemas.microsoft.com/office/drawing/2014/main" val="2383099218"/>
                    </a:ext>
                  </a:extLst>
                </a:gridCol>
                <a:gridCol w="1317254">
                  <a:extLst>
                    <a:ext uri="{9D8B030D-6E8A-4147-A177-3AD203B41FA5}">
                      <a16:colId xmlns:a16="http://schemas.microsoft.com/office/drawing/2014/main" val="1498541231"/>
                    </a:ext>
                  </a:extLst>
                </a:gridCol>
                <a:gridCol w="1317254">
                  <a:extLst>
                    <a:ext uri="{9D8B030D-6E8A-4147-A177-3AD203B41FA5}">
                      <a16:colId xmlns:a16="http://schemas.microsoft.com/office/drawing/2014/main" val="1675009146"/>
                    </a:ext>
                  </a:extLst>
                </a:gridCol>
              </a:tblGrid>
              <a:tr h="2374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918576"/>
                  </a:ext>
                </a:extLst>
              </a:tr>
              <a:tr h="292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95470"/>
                  </a:ext>
                </a:extLst>
              </a:tr>
              <a:tr h="49787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related camps, clinics, and lessons related to additional staff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45,212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47,473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49,846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52,339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111398"/>
                  </a:ext>
                </a:extLst>
              </a:tr>
              <a:tr h="25099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stalls in stallion barn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72,000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72,000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72,000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72,000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68643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horse pasture (Epp's pasture)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15,600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15,600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15,600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15,600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605200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riding lessons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28,800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28,800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28,800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28,800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764960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agriculture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2,970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5,940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5,940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8,910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920196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workforce training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14,640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14,640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61033"/>
                  </a:ext>
                </a:extLst>
              </a:tr>
              <a:tr h="28798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Wellness Clinic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1,300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1,300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1,300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70768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164,582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171,113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188,126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193,589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489687"/>
                  </a:ext>
                </a:extLst>
              </a:tr>
              <a:tr h="292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127571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Riding Specialist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50,000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51,000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52,020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53,060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789441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stalls in stallion barn*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72,675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46,050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46,050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46,050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217692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horse pasture (Epp's pasture)*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15,917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10,917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10,917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10,917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343611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horses*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10,449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5,449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5,449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5,449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71814"/>
                  </a:ext>
                </a:extLst>
              </a:tr>
              <a:tr h="46340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agriculture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99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99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198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396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547489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workforce training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1,000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8,052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8,052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95867"/>
                  </a:ext>
                </a:extLst>
              </a:tr>
              <a:tr h="46340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 Tech/Ranch Marketing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462322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Wellness Clinic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1,300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1,300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1,300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96318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149,340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116,015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124,186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125,424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43532"/>
                  </a:ext>
                </a:extLst>
              </a:tr>
              <a:tr h="27221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15,242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55,098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63,941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68,165 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67440"/>
                  </a:ext>
                </a:extLst>
              </a:tr>
              <a:tr h="234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*includes the cost of the part-time barn attendants</a:t>
                      </a: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1" marR="6881" marT="6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33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95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3D8A32A-2401-4B67-B406-819A7E8A10C4}"/>
              </a:ext>
            </a:extLst>
          </p:cNvPr>
          <p:cNvSpPr/>
          <p:nvPr/>
        </p:nvSpPr>
        <p:spPr>
          <a:xfrm>
            <a:off x="2850204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102" y="2087720"/>
            <a:ext cx="91539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we are doing this?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Normal review of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Interest by the Board in the financials of the 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have we done so far?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Presented facts – 10/29/2019, 4/5/2022,1/24/2023, and 4/25/2023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Preparation of a 4-year instructional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options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 for tonight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Hear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financials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 the instructional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optional 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 the Board to discuss and decide the future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140F19-EF4E-4725-B8F5-84819E26074D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B31DBB-2C8B-4704-8257-8549607D88B5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3BFB14E-DD03-485F-8211-26C8B7E424DD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3A763B2-6E53-4EBF-B496-EB0C8FB9AF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36" y="163611"/>
            <a:ext cx="4058163" cy="19184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F71EDC-2FE2-425D-948A-9CF9D8A01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9"/>
          <a:stretch/>
        </p:blipFill>
        <p:spPr>
          <a:xfrm>
            <a:off x="8276108" y="163611"/>
            <a:ext cx="3658717" cy="669438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7580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20368"/>
            <a:ext cx="7791543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Analysis – Overall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31D94-3297-46B0-B32E-C2D983DBC84A}"/>
              </a:ext>
            </a:extLst>
          </p:cNvPr>
          <p:cNvGrpSpPr/>
          <p:nvPr/>
        </p:nvGrpSpPr>
        <p:grpSpPr>
          <a:xfrm>
            <a:off x="10668000" y="0"/>
            <a:ext cx="1524000" cy="6858000"/>
            <a:chOff x="10345888" y="0"/>
            <a:chExt cx="1846112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9726A8-3D1A-40A8-8CD1-5056DE11D768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4E619CE-ECED-4338-AECE-5C7EF197B725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5A1D13A-CDD6-49AE-8E32-C77C2EA792CD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065355-6495-4DC1-94E0-0B409EA10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31717"/>
              </p:ext>
            </p:extLst>
          </p:nvPr>
        </p:nvGraphicFramePr>
        <p:xfrm>
          <a:off x="216311" y="863788"/>
          <a:ext cx="10707329" cy="5291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010">
                  <a:extLst>
                    <a:ext uri="{9D8B030D-6E8A-4147-A177-3AD203B41FA5}">
                      <a16:colId xmlns:a16="http://schemas.microsoft.com/office/drawing/2014/main" val="100941288"/>
                    </a:ext>
                  </a:extLst>
                </a:gridCol>
                <a:gridCol w="1248010">
                  <a:extLst>
                    <a:ext uri="{9D8B030D-6E8A-4147-A177-3AD203B41FA5}">
                      <a16:colId xmlns:a16="http://schemas.microsoft.com/office/drawing/2014/main" val="1297055922"/>
                    </a:ext>
                  </a:extLst>
                </a:gridCol>
                <a:gridCol w="1471231">
                  <a:extLst>
                    <a:ext uri="{9D8B030D-6E8A-4147-A177-3AD203B41FA5}">
                      <a16:colId xmlns:a16="http://schemas.microsoft.com/office/drawing/2014/main" val="1896966589"/>
                    </a:ext>
                  </a:extLst>
                </a:gridCol>
                <a:gridCol w="1260058">
                  <a:extLst>
                    <a:ext uri="{9D8B030D-6E8A-4147-A177-3AD203B41FA5}">
                      <a16:colId xmlns:a16="http://schemas.microsoft.com/office/drawing/2014/main" val="1537858397"/>
                    </a:ext>
                  </a:extLst>
                </a:gridCol>
                <a:gridCol w="1219340">
                  <a:extLst>
                    <a:ext uri="{9D8B030D-6E8A-4147-A177-3AD203B41FA5}">
                      <a16:colId xmlns:a16="http://schemas.microsoft.com/office/drawing/2014/main" val="3503572965"/>
                    </a:ext>
                  </a:extLst>
                </a:gridCol>
                <a:gridCol w="1219340">
                  <a:extLst>
                    <a:ext uri="{9D8B030D-6E8A-4147-A177-3AD203B41FA5}">
                      <a16:colId xmlns:a16="http://schemas.microsoft.com/office/drawing/2014/main" val="1765838014"/>
                    </a:ext>
                  </a:extLst>
                </a:gridCol>
                <a:gridCol w="1219340">
                  <a:extLst>
                    <a:ext uri="{9D8B030D-6E8A-4147-A177-3AD203B41FA5}">
                      <a16:colId xmlns:a16="http://schemas.microsoft.com/office/drawing/2014/main" val="815498888"/>
                    </a:ext>
                  </a:extLst>
                </a:gridCol>
              </a:tblGrid>
              <a:tr h="2950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6/15/23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424719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333278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72661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Continuing Education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$ 221,527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202,961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255,731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322,221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405,998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11,558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367693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Operations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159,387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127,215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160,291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201,967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254,478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320,642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694305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Vet Tech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230,754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187,448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229,436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280,830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343,736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420,733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59566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Agriculture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42,480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39,747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50,081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63,102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79,509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100,181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090814"/>
                  </a:ext>
                </a:extLst>
              </a:tr>
              <a:tr h="86536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related camps, clinics, and lessons related to additional staff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45,212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47,473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49,846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52,339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61093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stalls in stallion barn</a:t>
                      </a:r>
                      <a:endParaRPr lang="de-DE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72,000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72,000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72,000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72,000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92268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horse pasture (Epp's pasture)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15,600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15,600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15,600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15,600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166726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riding lessons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28,800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28,800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28,800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28,800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332437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agriculture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2,970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5,940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5,940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8,910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235116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workforce training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14,640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14,640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74865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Wellness Clinic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-  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1,300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1,300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1,300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891575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654,148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557,371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860,121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1,039,232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1,271,847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1,546,703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308456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21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50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20368"/>
            <a:ext cx="7791543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Analysis - Overall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31D94-3297-46B0-B32E-C2D983DBC84A}"/>
              </a:ext>
            </a:extLst>
          </p:cNvPr>
          <p:cNvGrpSpPr/>
          <p:nvPr/>
        </p:nvGrpSpPr>
        <p:grpSpPr>
          <a:xfrm>
            <a:off x="10877550" y="0"/>
            <a:ext cx="1314450" cy="6858000"/>
            <a:chOff x="10345888" y="0"/>
            <a:chExt cx="1846112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9726A8-3D1A-40A8-8CD1-5056DE11D768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4E619CE-ECED-4338-AECE-5C7EF197B725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5A1D13A-CDD6-49AE-8E32-C77C2EA792CD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9A18DA-2AAE-4C51-8D7B-D7DBB693A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12088"/>
              </p:ext>
            </p:extLst>
          </p:nvPr>
        </p:nvGraphicFramePr>
        <p:xfrm>
          <a:off x="232893" y="986117"/>
          <a:ext cx="10822377" cy="5252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236">
                  <a:extLst>
                    <a:ext uri="{9D8B030D-6E8A-4147-A177-3AD203B41FA5}">
                      <a16:colId xmlns:a16="http://schemas.microsoft.com/office/drawing/2014/main" val="3520872799"/>
                    </a:ext>
                  </a:extLst>
                </a:gridCol>
                <a:gridCol w="1497161">
                  <a:extLst>
                    <a:ext uri="{9D8B030D-6E8A-4147-A177-3AD203B41FA5}">
                      <a16:colId xmlns:a16="http://schemas.microsoft.com/office/drawing/2014/main" val="2558027305"/>
                    </a:ext>
                  </a:extLst>
                </a:gridCol>
                <a:gridCol w="1290212">
                  <a:extLst>
                    <a:ext uri="{9D8B030D-6E8A-4147-A177-3AD203B41FA5}">
                      <a16:colId xmlns:a16="http://schemas.microsoft.com/office/drawing/2014/main" val="653791608"/>
                    </a:ext>
                  </a:extLst>
                </a:gridCol>
                <a:gridCol w="1232442">
                  <a:extLst>
                    <a:ext uri="{9D8B030D-6E8A-4147-A177-3AD203B41FA5}">
                      <a16:colId xmlns:a16="http://schemas.microsoft.com/office/drawing/2014/main" val="3384131878"/>
                    </a:ext>
                  </a:extLst>
                </a:gridCol>
                <a:gridCol w="1232442">
                  <a:extLst>
                    <a:ext uri="{9D8B030D-6E8A-4147-A177-3AD203B41FA5}">
                      <a16:colId xmlns:a16="http://schemas.microsoft.com/office/drawing/2014/main" val="638347459"/>
                    </a:ext>
                  </a:extLst>
                </a:gridCol>
                <a:gridCol w="1232442">
                  <a:extLst>
                    <a:ext uri="{9D8B030D-6E8A-4147-A177-3AD203B41FA5}">
                      <a16:colId xmlns:a16="http://schemas.microsoft.com/office/drawing/2014/main" val="3702056154"/>
                    </a:ext>
                  </a:extLst>
                </a:gridCol>
                <a:gridCol w="1232442">
                  <a:extLst>
                    <a:ext uri="{9D8B030D-6E8A-4147-A177-3AD203B41FA5}">
                      <a16:colId xmlns:a16="http://schemas.microsoft.com/office/drawing/2014/main" val="3617641876"/>
                    </a:ext>
                  </a:extLst>
                </a:gridCol>
              </a:tblGrid>
              <a:tr h="4127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6/15/23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100651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114256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68513"/>
                  </a:ext>
                </a:extLst>
              </a:tr>
              <a:tr h="29513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Continuing Education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260,092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182,528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229,985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289,781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365,125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460,057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960183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Operations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282,199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253,759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319,736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402,868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507,613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639,593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942838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Vet Tech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345,091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308,366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388,541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489,562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616,848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777,228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52901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Agriculture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21,408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21,994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27,712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34,918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43,996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55,435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653770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12,834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14,117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15,529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17,082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18,790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20,669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10620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Riding Specialist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-  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50,000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51,000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52,020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53,060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745455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stalls in stallion barn*</a:t>
                      </a:r>
                      <a:endParaRPr lang="de-DE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-   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72,675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46,050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46,050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46,050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506776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horse pasture (Epp's pasture)*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-  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15,917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10,917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10,917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10,917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693695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horses*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-   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10,449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5,449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5,449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5,449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73147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agriculture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-   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99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99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198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396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1255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workforce training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-   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1,000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8,052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8,052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636850"/>
                  </a:ext>
                </a:extLst>
              </a:tr>
              <a:tr h="3377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 Tech/Ranch Marketing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-  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-   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200 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31828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Wellness Clinic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1,300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1,300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1,300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519313"/>
                  </a:ext>
                </a:extLst>
              </a:tr>
              <a:tr h="237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921,624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780,764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1,130,844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1,348,925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1,675,258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2,077,106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030984"/>
                  </a:ext>
                </a:extLst>
              </a:tr>
              <a:tr h="460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(267,476)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(223,393)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(270,723)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(309,693)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(403,410)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(530,404)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312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22BB5A-B4C2-4943-8004-B7EBE8F2C40A}"/>
              </a:ext>
            </a:extLst>
          </p:cNvPr>
          <p:cNvSpPr/>
          <p:nvPr/>
        </p:nvSpPr>
        <p:spPr>
          <a:xfrm>
            <a:off x="2850204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3" y="183317"/>
            <a:ext cx="5471255" cy="765749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18" y="949066"/>
            <a:ext cx="10316816" cy="572561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and New Ranch based programs fulfill the mission of MCC and work towards meeting goals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Ranch offers potential to help MCC meet the local and regional workforce and training needs 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Ranch supports community needs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Proposed changes cover their own expenses, but do not eliminate the overall loss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51B27B-7C52-40EF-A173-113C819DB984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D5D988-B8A5-43EC-976D-5EAB35DA7A5A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496C110-5D1D-4D64-82A9-17E6DFF5A93A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BA4D54-835D-4CFF-A07E-D4C3683B5E09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CCB702-0C68-4571-B4F4-FBCBA52F7CCD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B957EB7-1CC9-43EC-B800-7AFDAC8798AB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DE36396-919C-47E7-9C75-CC0F0FB8B908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70D6243-399F-44B2-8418-6AAEEACD6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472" y="4009820"/>
            <a:ext cx="5430152" cy="28481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79517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22BB5A-B4C2-4943-8004-B7EBE8F2C40A}"/>
              </a:ext>
            </a:extLst>
          </p:cNvPr>
          <p:cNvSpPr/>
          <p:nvPr/>
        </p:nvSpPr>
        <p:spPr>
          <a:xfrm>
            <a:off x="2850204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3" y="183317"/>
            <a:ext cx="5471255" cy="765749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Capital Investments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51B27B-7C52-40EF-A173-113C819DB984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D5D988-B8A5-43EC-976D-5EAB35DA7A5A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496C110-5D1D-4D64-82A9-17E6DFF5A93A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BA4D54-835D-4CFF-A07E-D4C3683B5E09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CCB702-0C68-4571-B4F4-FBCBA52F7CCD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B957EB7-1CC9-43EC-B800-7AFDAC8798AB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DE36396-919C-47E7-9C75-CC0F0FB8B908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AC90C-897B-4312-8A34-B044A59A59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299" y="4152901"/>
            <a:ext cx="5402329" cy="2533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D8C9EC-B28F-41A7-A1F3-5BE1A644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8" y="949066"/>
            <a:ext cx="10039863" cy="30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5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3D8A32A-2401-4B67-B406-819A7E8A10C4}"/>
              </a:ext>
            </a:extLst>
          </p:cNvPr>
          <p:cNvSpPr/>
          <p:nvPr/>
        </p:nvSpPr>
        <p:spPr>
          <a:xfrm>
            <a:off x="2850204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140F19-EF4E-4725-B8F5-84819E26074D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B31DBB-2C8B-4704-8257-8549607D88B5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3BFB14E-DD03-485F-8211-26C8B7E424DD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3A763B2-6E53-4EBF-B496-EB0C8FB9AF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36" y="163611"/>
            <a:ext cx="4058163" cy="1918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4813C-73F0-4A57-8920-6B47B4326A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703" y="375299"/>
            <a:ext cx="3340128" cy="60976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7C7B19-D5C8-468C-8635-02B20368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20" y="2074113"/>
            <a:ext cx="8222383" cy="47741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Retain the Ranch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current operations with some investments to increase 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Retain the Ranch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 the Instructional Plan with additional investments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 Proposals to Sell the Ranch                    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Estimated market price = $4-5 million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Party Partnership Proposals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Retain and operate some aspects of the current ranch programs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Relocate or eliminate some aspects of the current ranch programs</a:t>
            </a:r>
          </a:p>
        </p:txBody>
      </p:sp>
    </p:spTree>
    <p:extLst>
      <p:ext uri="{BB962C8B-B14F-4D97-AF65-F5344CB8AC3E}">
        <p14:creationId xmlns:p14="http://schemas.microsoft.com/office/powerpoint/2010/main" val="2296634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B521B94-F9C9-487D-AE3E-00A99831F8C9}"/>
              </a:ext>
            </a:extLst>
          </p:cNvPr>
          <p:cNvGrpSpPr/>
          <p:nvPr/>
        </p:nvGrpSpPr>
        <p:grpSpPr>
          <a:xfrm>
            <a:off x="-12994" y="0"/>
            <a:ext cx="1150070" cy="6858000"/>
            <a:chOff x="-12994" y="0"/>
            <a:chExt cx="115007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2E4130-BF9A-454B-9263-229FBEBB9BD0}"/>
                </a:ext>
              </a:extLst>
            </p:cNvPr>
            <p:cNvSpPr/>
            <p:nvPr/>
          </p:nvSpPr>
          <p:spPr>
            <a:xfrm>
              <a:off x="0" y="0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503ACBE8-B9C3-40EB-96DB-8B1D9F12E807}"/>
                </a:ext>
              </a:extLst>
            </p:cNvPr>
            <p:cNvSpPr/>
            <p:nvPr/>
          </p:nvSpPr>
          <p:spPr>
            <a:xfrm flipV="1">
              <a:off x="-12994" y="0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9C4BD-1813-4324-B7E0-B47BB9D08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2C402-3EA8-4705-B616-8739709B4747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28832B-4EB9-43AE-8DBD-A0A7FB9FAB11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E8F20EF-C79C-4008-BD1D-5B285DFF57A4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48A736B-2FFB-4625-BAC8-38AA5FD473B6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8D37E0-847F-4E70-A4E5-FA972903F2C2}"/>
              </a:ext>
            </a:extLst>
          </p:cNvPr>
          <p:cNvSpPr txBox="1"/>
          <p:nvPr/>
        </p:nvSpPr>
        <p:spPr>
          <a:xfrm>
            <a:off x="1658144" y="897116"/>
            <a:ext cx="8779964" cy="5170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Board Discussion, Consideration, and Take Appropriate Action on Future of Highlander Ranch</a:t>
            </a:r>
          </a:p>
        </p:txBody>
      </p:sp>
    </p:spTree>
    <p:extLst>
      <p:ext uri="{BB962C8B-B14F-4D97-AF65-F5344CB8AC3E}">
        <p14:creationId xmlns:p14="http://schemas.microsoft.com/office/powerpoint/2010/main" val="81234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3D8A32A-2401-4B67-B406-819A7E8A10C4}"/>
              </a:ext>
            </a:extLst>
          </p:cNvPr>
          <p:cNvSpPr/>
          <p:nvPr/>
        </p:nvSpPr>
        <p:spPr>
          <a:xfrm>
            <a:off x="2850204" y="0"/>
            <a:ext cx="9341797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447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39" y="107507"/>
            <a:ext cx="6436487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 of the Purchase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600" y="770438"/>
            <a:ext cx="915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April 12, 2002 – Purchased 147.77 Acres for $750,000 (lower section)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July 30, 2003 – Purchased 49.39 Acres for $1,250,000 (upper section)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01" y="1536187"/>
            <a:ext cx="7502619" cy="515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2977559" y="1876814"/>
            <a:ext cx="4827182" cy="3655827"/>
            <a:chOff x="2615609" y="1913861"/>
            <a:chExt cx="4827182" cy="365582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615609" y="2759149"/>
              <a:ext cx="1318438" cy="130248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16595" y="3147237"/>
              <a:ext cx="4026196" cy="242245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15609" y="4061637"/>
              <a:ext cx="800986" cy="150805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934047" y="1913861"/>
              <a:ext cx="1297172" cy="83987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813698" y="1998433"/>
              <a:ext cx="629093" cy="114880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693735" y="1985142"/>
              <a:ext cx="1119963" cy="67903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252485" y="1916276"/>
              <a:ext cx="441250" cy="74789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350778" y="2774548"/>
            <a:ext cx="2849525" cy="3318459"/>
            <a:chOff x="988828" y="2811595"/>
            <a:chExt cx="2849525" cy="3318459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988828" y="2811595"/>
              <a:ext cx="2849525" cy="174445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88828" y="4556051"/>
              <a:ext cx="1424763" cy="157400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78395" y="4069914"/>
              <a:ext cx="799266" cy="14997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413591" y="5569688"/>
              <a:ext cx="964070" cy="56036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566955" y="2811595"/>
              <a:ext cx="1271398" cy="124554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140F19-EF4E-4725-B8F5-84819E26074D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B31DBB-2C8B-4704-8257-8549607D88B5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3BFB14E-DD03-485F-8211-26C8B7E424DD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A5D8955-E889-490E-8051-B86E1F9357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98750" y="2336655"/>
            <a:ext cx="4802809" cy="3201874"/>
          </a:xfrm>
          <a:prstGeom prst="rect">
            <a:avLst/>
          </a:prstGeom>
          <a:effectLst>
            <a:softEdge rad="876300"/>
          </a:effectLst>
        </p:spPr>
      </p:pic>
    </p:spTree>
    <p:extLst>
      <p:ext uri="{BB962C8B-B14F-4D97-AF65-F5344CB8AC3E}">
        <p14:creationId xmlns:p14="http://schemas.microsoft.com/office/powerpoint/2010/main" val="5323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E21231-B87C-4D16-A56E-99F99F5410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b="13750"/>
          <a:stretch/>
        </p:blipFill>
        <p:spPr>
          <a:xfrm>
            <a:off x="884155" y="150727"/>
            <a:ext cx="10287000" cy="5613003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B521B94-F9C9-487D-AE3E-00A99831F8C9}"/>
              </a:ext>
            </a:extLst>
          </p:cNvPr>
          <p:cNvGrpSpPr/>
          <p:nvPr/>
        </p:nvGrpSpPr>
        <p:grpSpPr>
          <a:xfrm>
            <a:off x="-12994" y="0"/>
            <a:ext cx="1150070" cy="6858000"/>
            <a:chOff x="-12994" y="0"/>
            <a:chExt cx="115007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2E4130-BF9A-454B-9263-229FBEBB9BD0}"/>
                </a:ext>
              </a:extLst>
            </p:cNvPr>
            <p:cNvSpPr/>
            <p:nvPr/>
          </p:nvSpPr>
          <p:spPr>
            <a:xfrm>
              <a:off x="0" y="0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503ACBE8-B9C3-40EB-96DB-8B1D9F12E807}"/>
                </a:ext>
              </a:extLst>
            </p:cNvPr>
            <p:cNvSpPr/>
            <p:nvPr/>
          </p:nvSpPr>
          <p:spPr>
            <a:xfrm flipV="1">
              <a:off x="-12994" y="0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5B22CF-89DA-4DBF-A9DD-B6B9EF94E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2C402-3EA8-4705-B616-8739709B4747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28832B-4EB9-43AE-8DBD-A0A7FB9FAB11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E8F20EF-C79C-4008-BD1D-5B285DFF57A4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48A736B-2FFB-4625-BAC8-38AA5FD473B6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8D37E0-847F-4E70-A4E5-FA972903F2C2}"/>
              </a:ext>
            </a:extLst>
          </p:cNvPr>
          <p:cNvSpPr txBox="1"/>
          <p:nvPr/>
        </p:nvSpPr>
        <p:spPr>
          <a:xfrm>
            <a:off x="1827076" y="2708234"/>
            <a:ext cx="850143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</a:rPr>
              <a:t>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167884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6CC13D-4A61-4C54-BE99-FAC6E6093CC2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79FDFA-752C-4E84-9056-4F75972D4AFE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41FD67D-BB1F-45A0-9DE5-BD436F9B2413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256CE75-C594-44EA-8ACB-D5B3B000E9B8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33492"/>
            <a:ext cx="8121482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Review – Vet Tech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150F3-DEE2-4860-BD0B-1A0DDE2A8D21}"/>
              </a:ext>
            </a:extLst>
          </p:cNvPr>
          <p:cNvSpPr/>
          <p:nvPr/>
        </p:nvSpPr>
        <p:spPr>
          <a:xfrm>
            <a:off x="532660" y="888610"/>
            <a:ext cx="10919534" cy="5811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B6DA-7AF6-4031-A199-5ACDC418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" y="924038"/>
            <a:ext cx="10808376" cy="57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8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93" y="230958"/>
            <a:ext cx="6436487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– Vet Tech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8860BB-6C40-4039-8B04-59B327DC6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11771"/>
              </p:ext>
            </p:extLst>
          </p:nvPr>
        </p:nvGraphicFramePr>
        <p:xfrm>
          <a:off x="636320" y="996707"/>
          <a:ext cx="10868410" cy="480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529">
                  <a:extLst>
                    <a:ext uri="{9D8B030D-6E8A-4147-A177-3AD203B41FA5}">
                      <a16:colId xmlns:a16="http://schemas.microsoft.com/office/drawing/2014/main" val="2196828484"/>
                    </a:ext>
                  </a:extLst>
                </a:gridCol>
                <a:gridCol w="888520">
                  <a:extLst>
                    <a:ext uri="{9D8B030D-6E8A-4147-A177-3AD203B41FA5}">
                      <a16:colId xmlns:a16="http://schemas.microsoft.com/office/drawing/2014/main" val="3385380337"/>
                    </a:ext>
                  </a:extLst>
                </a:gridCol>
                <a:gridCol w="888520">
                  <a:extLst>
                    <a:ext uri="{9D8B030D-6E8A-4147-A177-3AD203B41FA5}">
                      <a16:colId xmlns:a16="http://schemas.microsoft.com/office/drawing/2014/main" val="4191084983"/>
                    </a:ext>
                  </a:extLst>
                </a:gridCol>
                <a:gridCol w="888520">
                  <a:extLst>
                    <a:ext uri="{9D8B030D-6E8A-4147-A177-3AD203B41FA5}">
                      <a16:colId xmlns:a16="http://schemas.microsoft.com/office/drawing/2014/main" val="996194793"/>
                    </a:ext>
                  </a:extLst>
                </a:gridCol>
                <a:gridCol w="888520">
                  <a:extLst>
                    <a:ext uri="{9D8B030D-6E8A-4147-A177-3AD203B41FA5}">
                      <a16:colId xmlns:a16="http://schemas.microsoft.com/office/drawing/2014/main" val="4089367713"/>
                    </a:ext>
                  </a:extLst>
                </a:gridCol>
                <a:gridCol w="888520">
                  <a:extLst>
                    <a:ext uri="{9D8B030D-6E8A-4147-A177-3AD203B41FA5}">
                      <a16:colId xmlns:a16="http://schemas.microsoft.com/office/drawing/2014/main" val="3183048336"/>
                    </a:ext>
                  </a:extLst>
                </a:gridCol>
                <a:gridCol w="962650">
                  <a:extLst>
                    <a:ext uri="{9D8B030D-6E8A-4147-A177-3AD203B41FA5}">
                      <a16:colId xmlns:a16="http://schemas.microsoft.com/office/drawing/2014/main" val="1826636301"/>
                    </a:ext>
                  </a:extLst>
                </a:gridCol>
                <a:gridCol w="1036699">
                  <a:extLst>
                    <a:ext uri="{9D8B030D-6E8A-4147-A177-3AD203B41FA5}">
                      <a16:colId xmlns:a16="http://schemas.microsoft.com/office/drawing/2014/main" val="408707306"/>
                    </a:ext>
                  </a:extLst>
                </a:gridCol>
                <a:gridCol w="888600">
                  <a:extLst>
                    <a:ext uri="{9D8B030D-6E8A-4147-A177-3AD203B41FA5}">
                      <a16:colId xmlns:a16="http://schemas.microsoft.com/office/drawing/2014/main" val="2968988675"/>
                    </a:ext>
                  </a:extLst>
                </a:gridCol>
                <a:gridCol w="987332">
                  <a:extLst>
                    <a:ext uri="{9D8B030D-6E8A-4147-A177-3AD203B41FA5}">
                      <a16:colId xmlns:a16="http://schemas.microsoft.com/office/drawing/2014/main" val="1680342298"/>
                    </a:ext>
                  </a:extLst>
                </a:gridCol>
              </a:tblGrid>
              <a:tr h="23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Data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2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2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06548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89686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 Size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02868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54445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15-16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86122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38964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10946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 Rates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25934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426211"/>
                  </a:ext>
                </a:extLst>
              </a:tr>
              <a:tr h="23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Data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2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2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42362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Full-Time Faculty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6511"/>
                  </a:ext>
                </a:extLst>
              </a:tr>
              <a:tr h="23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Part-Time Faculty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0687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FFD5D99-9C6B-4183-910F-908A0C003EBF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AB0349-6BB2-4783-97A3-070EE0191A9C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FB9ABC5C-CA95-4179-9CF6-F36D04704BF2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40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20368"/>
            <a:ext cx="7791543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Review – Agriculture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31D94-3297-46B0-B32E-C2D983DBC84A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9726A8-3D1A-40A8-8CD1-5056DE11D768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4E619CE-ECED-4338-AECE-5C7EF197B725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5A1D13A-CDD6-49AE-8E32-C77C2EA792CD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B382ABC-566D-4E2E-B60A-4C35F4BE8C74}"/>
              </a:ext>
            </a:extLst>
          </p:cNvPr>
          <p:cNvSpPr/>
          <p:nvPr/>
        </p:nvSpPr>
        <p:spPr>
          <a:xfrm>
            <a:off x="466337" y="986117"/>
            <a:ext cx="10931976" cy="4264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D0324-AC8D-45BE-B868-2EE7A4BD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3" y="1067254"/>
            <a:ext cx="10895268" cy="41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83" y="220368"/>
            <a:ext cx="6436487" cy="7657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– Agriculture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1F12A2-AFE4-48F9-B46B-8787EC3A8C84}"/>
              </a:ext>
            </a:extLst>
          </p:cNvPr>
          <p:cNvGrpSpPr/>
          <p:nvPr/>
        </p:nvGrpSpPr>
        <p:grpSpPr>
          <a:xfrm>
            <a:off x="0" y="-9724"/>
            <a:ext cx="636320" cy="6867724"/>
            <a:chOff x="0" y="-9724"/>
            <a:chExt cx="63632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0B253B-9914-4417-8E5D-256FD0671D28}"/>
                </a:ext>
              </a:extLst>
            </p:cNvPr>
            <p:cNvSpPr/>
            <p:nvPr/>
          </p:nvSpPr>
          <p:spPr>
            <a:xfrm>
              <a:off x="0" y="-9724"/>
              <a:ext cx="42410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80CA363-2E56-4280-9BE5-616B91E2C2CD}"/>
                </a:ext>
              </a:extLst>
            </p:cNvPr>
            <p:cNvSpPr/>
            <p:nvPr/>
          </p:nvSpPr>
          <p:spPr>
            <a:xfrm flipV="1">
              <a:off x="756" y="-4"/>
              <a:ext cx="635564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65C683-2DD6-462A-9DE8-81EBED321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6536"/>
              </p:ext>
            </p:extLst>
          </p:nvPr>
        </p:nvGraphicFramePr>
        <p:xfrm>
          <a:off x="718783" y="986117"/>
          <a:ext cx="10754434" cy="4859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849">
                  <a:extLst>
                    <a:ext uri="{9D8B030D-6E8A-4147-A177-3AD203B41FA5}">
                      <a16:colId xmlns:a16="http://schemas.microsoft.com/office/drawing/2014/main" val="2196828484"/>
                    </a:ext>
                  </a:extLst>
                </a:gridCol>
                <a:gridCol w="886476">
                  <a:extLst>
                    <a:ext uri="{9D8B030D-6E8A-4147-A177-3AD203B41FA5}">
                      <a16:colId xmlns:a16="http://schemas.microsoft.com/office/drawing/2014/main" val="4234576234"/>
                    </a:ext>
                  </a:extLst>
                </a:gridCol>
                <a:gridCol w="886476">
                  <a:extLst>
                    <a:ext uri="{9D8B030D-6E8A-4147-A177-3AD203B41FA5}">
                      <a16:colId xmlns:a16="http://schemas.microsoft.com/office/drawing/2014/main" val="3056940630"/>
                    </a:ext>
                  </a:extLst>
                </a:gridCol>
                <a:gridCol w="886476">
                  <a:extLst>
                    <a:ext uri="{9D8B030D-6E8A-4147-A177-3AD203B41FA5}">
                      <a16:colId xmlns:a16="http://schemas.microsoft.com/office/drawing/2014/main" val="2826818458"/>
                    </a:ext>
                  </a:extLst>
                </a:gridCol>
                <a:gridCol w="886476">
                  <a:extLst>
                    <a:ext uri="{9D8B030D-6E8A-4147-A177-3AD203B41FA5}">
                      <a16:colId xmlns:a16="http://schemas.microsoft.com/office/drawing/2014/main" val="2315248793"/>
                    </a:ext>
                  </a:extLst>
                </a:gridCol>
                <a:gridCol w="886476">
                  <a:extLst>
                    <a:ext uri="{9D8B030D-6E8A-4147-A177-3AD203B41FA5}">
                      <a16:colId xmlns:a16="http://schemas.microsoft.com/office/drawing/2014/main" val="3183048336"/>
                    </a:ext>
                  </a:extLst>
                </a:gridCol>
                <a:gridCol w="886477">
                  <a:extLst>
                    <a:ext uri="{9D8B030D-6E8A-4147-A177-3AD203B41FA5}">
                      <a16:colId xmlns:a16="http://schemas.microsoft.com/office/drawing/2014/main" val="1826636301"/>
                    </a:ext>
                  </a:extLst>
                </a:gridCol>
                <a:gridCol w="886476">
                  <a:extLst>
                    <a:ext uri="{9D8B030D-6E8A-4147-A177-3AD203B41FA5}">
                      <a16:colId xmlns:a16="http://schemas.microsoft.com/office/drawing/2014/main" val="408707306"/>
                    </a:ext>
                  </a:extLst>
                </a:gridCol>
                <a:gridCol w="902029">
                  <a:extLst>
                    <a:ext uri="{9D8B030D-6E8A-4147-A177-3AD203B41FA5}">
                      <a16:colId xmlns:a16="http://schemas.microsoft.com/office/drawing/2014/main" val="2968988675"/>
                    </a:ext>
                  </a:extLst>
                </a:gridCol>
                <a:gridCol w="863223">
                  <a:extLst>
                    <a:ext uri="{9D8B030D-6E8A-4147-A177-3AD203B41FA5}">
                      <a16:colId xmlns:a16="http://schemas.microsoft.com/office/drawing/2014/main" val="1680342298"/>
                    </a:ext>
                  </a:extLst>
                </a:gridCol>
              </a:tblGrid>
              <a:tr h="23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Data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2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Fall 2015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2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06548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89686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 Size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02868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868159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15-16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24623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38964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21099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426211"/>
                  </a:ext>
                </a:extLst>
              </a:tr>
              <a:tr h="23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Data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42362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Full-Time Faculty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6511"/>
                  </a:ext>
                </a:extLst>
              </a:tr>
              <a:tr h="23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Part-Time Faculty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0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19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6" y="220368"/>
            <a:ext cx="10871425" cy="76574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Review – Continuing Education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715906-373A-4833-91E5-31A792E7C26B}"/>
              </a:ext>
            </a:extLst>
          </p:cNvPr>
          <p:cNvGrpSpPr/>
          <p:nvPr/>
        </p:nvGrpSpPr>
        <p:grpSpPr>
          <a:xfrm>
            <a:off x="10345888" y="0"/>
            <a:ext cx="1846112" cy="6858000"/>
            <a:chOff x="10345888" y="0"/>
            <a:chExt cx="184611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B274B5-7F4D-4319-AEB2-4312F3356768}"/>
                </a:ext>
              </a:extLst>
            </p:cNvPr>
            <p:cNvSpPr/>
            <p:nvPr/>
          </p:nvSpPr>
          <p:spPr>
            <a:xfrm>
              <a:off x="11764652" y="0"/>
              <a:ext cx="42410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EA0E989-54F6-423A-BD04-21C8F16009DD}"/>
                </a:ext>
              </a:extLst>
            </p:cNvPr>
            <p:cNvSpPr/>
            <p:nvPr/>
          </p:nvSpPr>
          <p:spPr>
            <a:xfrm flipH="1">
              <a:off x="10345888" y="2188855"/>
              <a:ext cx="1846112" cy="466914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66A5A68-7FB1-41B9-ACD5-4258712FAD38}"/>
                </a:ext>
              </a:extLst>
            </p:cNvPr>
            <p:cNvSpPr/>
            <p:nvPr/>
          </p:nvSpPr>
          <p:spPr>
            <a:xfrm flipH="1">
              <a:off x="11038684" y="2846895"/>
              <a:ext cx="1150070" cy="4011105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0E39B85-00DF-446A-8CC6-409BF9DCB523}"/>
              </a:ext>
            </a:extLst>
          </p:cNvPr>
          <p:cNvSpPr/>
          <p:nvPr/>
        </p:nvSpPr>
        <p:spPr>
          <a:xfrm>
            <a:off x="466336" y="986117"/>
            <a:ext cx="10931976" cy="4511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ABB66-9E42-4A9E-A900-3A51607B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4" y="1065130"/>
            <a:ext cx="10849500" cy="43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5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400CAD47A094581055B31CD982268" ma:contentTypeVersion="11" ma:contentTypeDescription="Create a new document." ma:contentTypeScope="" ma:versionID="ab9f3b24bc406d97e2fd89b94d0a38f6">
  <xsd:schema xmlns:xsd="http://www.w3.org/2001/XMLSchema" xmlns:xs="http://www.w3.org/2001/XMLSchema" xmlns:p="http://schemas.microsoft.com/office/2006/metadata/properties" xmlns:ns3="d5b33647-8cc9-4d52-bb26-434325d9e7fd" targetNamespace="http://schemas.microsoft.com/office/2006/metadata/properties" ma:root="true" ma:fieldsID="f479ec9c230270026062e27829702823" ns3:_="">
    <xsd:import namespace="d5b33647-8cc9-4d52-bb26-434325d9e7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33647-8cc9-4d52-bb26-434325d9e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10891-75E4-4FD8-8D81-12BF08BD43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AAA78-0FE5-414B-82D5-A833989229CF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5b33647-8cc9-4d52-bb26-434325d9e7fd"/>
  </ds:schemaRefs>
</ds:datastoreItem>
</file>

<file path=customXml/itemProps3.xml><?xml version="1.0" encoding="utf-8"?>
<ds:datastoreItem xmlns:ds="http://schemas.openxmlformats.org/officeDocument/2006/customXml" ds:itemID="{3007F548-8E82-43ED-BBCA-C0D2C2851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b33647-8cc9-4d52-bb26-434325d9e7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8329</TotalTime>
  <Words>2053</Words>
  <Application>Microsoft Office PowerPoint</Application>
  <PresentationFormat>Widescreen</PresentationFormat>
  <Paragraphs>635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History of the Purchase</vt:lpstr>
      <vt:lpstr>PowerPoint Presentation</vt:lpstr>
      <vt:lpstr>Financial Review – Vet Tech</vt:lpstr>
      <vt:lpstr>Data – Vet Tech</vt:lpstr>
      <vt:lpstr>Financial Review – Agriculture</vt:lpstr>
      <vt:lpstr>Data – Agriculture</vt:lpstr>
      <vt:lpstr>Financial Review – Continuing Education</vt:lpstr>
      <vt:lpstr>Financial Review – Operations</vt:lpstr>
      <vt:lpstr>Complete Ranch - Financial Review </vt:lpstr>
      <vt:lpstr>Instructional Four-Year Strategic Plan for the Ranch</vt:lpstr>
      <vt:lpstr>Strengths and Opportunities</vt:lpstr>
      <vt:lpstr>Weaknesses and Challenges</vt:lpstr>
      <vt:lpstr>Phase I – 2023-24</vt:lpstr>
      <vt:lpstr>Phase I – 2023-24 (Continued)</vt:lpstr>
      <vt:lpstr>Phase II – 2024-25</vt:lpstr>
      <vt:lpstr>Phase III – 2025-2027</vt:lpstr>
      <vt:lpstr>Financial Analysis – Proposed Changes</vt:lpstr>
      <vt:lpstr>Financial Analysis – Overall</vt:lpstr>
      <vt:lpstr>Financial Analysis - Overall</vt:lpstr>
      <vt:lpstr>Plan Summary</vt:lpstr>
      <vt:lpstr>Capital Investments</vt:lpstr>
      <vt:lpstr>PowerPoint Presentation</vt:lpstr>
      <vt:lpstr>PowerPoint Presentation</vt:lpstr>
    </vt:vector>
  </TitlesOfParts>
  <Company>McLennan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Highlander Ranch Review</dc:title>
  <dc:creator>Fred Hills</dc:creator>
  <cp:lastModifiedBy>Stephen Benson</cp:lastModifiedBy>
  <cp:revision>240</cp:revision>
  <cp:lastPrinted>2023-01-09T15:34:18Z</cp:lastPrinted>
  <dcterms:created xsi:type="dcterms:W3CDTF">2019-09-09T19:14:11Z</dcterms:created>
  <dcterms:modified xsi:type="dcterms:W3CDTF">2023-07-06T20:10:31Z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0x0101008F2400CAD47A094581055B31CD982268</vt:lpwstr>
  </property>
</Properties>
</file>