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1" r:id="rId3"/>
    <p:sldId id="377" r:id="rId4"/>
    <p:sldId id="261" r:id="rId5"/>
    <p:sldId id="378" r:id="rId6"/>
    <p:sldId id="379" r:id="rId7"/>
    <p:sldId id="382" r:id="rId8"/>
    <p:sldId id="380" r:id="rId9"/>
    <p:sldId id="388" r:id="rId10"/>
    <p:sldId id="383" r:id="rId11"/>
    <p:sldId id="389" r:id="rId12"/>
    <p:sldId id="385" r:id="rId13"/>
    <p:sldId id="387" r:id="rId14"/>
    <p:sldId id="384" r:id="rId15"/>
    <p:sldId id="274" r:id="rId16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Wichman" initials="LW" lastIdx="5" clrIdx="0">
    <p:extLst>
      <p:ext uri="{19B8F6BF-5375-455C-9EA6-DF929625EA0E}">
        <p15:presenceInfo xmlns:p15="http://schemas.microsoft.com/office/powerpoint/2012/main" userId="S-1-5-21-1417001333-1708537768-1343024091-5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A9CCEE"/>
    <a:srgbClr val="C0D8ED"/>
    <a:srgbClr val="9CC7CE"/>
    <a:srgbClr val="FF9999"/>
    <a:srgbClr val="FFCC99"/>
    <a:srgbClr val="FF7C80"/>
    <a:srgbClr val="FFFF99"/>
    <a:srgbClr val="FF52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690" autoAdjust="0"/>
  </p:normalViewPr>
  <p:slideViewPr>
    <p:cSldViewPr snapToGrid="0">
      <p:cViewPr varScale="1">
        <p:scale>
          <a:sx n="91" d="100"/>
          <a:sy n="91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91D8389-3DA1-449C-A621-A8ECDAB68D4C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F206275-3017-4603-8E93-D33CCB8F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41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3C10-9C5A-4A6B-9291-72E3BFD185ED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54EC4-2A25-4B4B-BDAA-60D104CB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</a:t>
            </a:r>
            <a:r>
              <a:rPr lang="en-US" baseline="0" dirty="0"/>
              <a:t>place for honest reflection/sharing and visioning. You get out what you put into a process like this.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54EC4-2A25-4B4B-BDAA-60D104CB6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6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77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84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102 responded to each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66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Summer 2021 - 1,630 participants – 658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54EC4-2A25-4B4B-BDAA-60D104CB69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9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Summer 2021 - 1,630 participants – 658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54EC4-2A25-4B4B-BDAA-60D104CB69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9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Responses for those who previously selected ‘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college, no degree or certificate and not currently enrolled in school.’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9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6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3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A502-89C1-4893-A3B8-AA75EFD30B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0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8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0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1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8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0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5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D2340F-07CF-47B3-83B7-E7DA14C95AC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1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D2340F-07CF-47B3-83B7-E7DA14C95AC8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836022" y="275425"/>
            <a:ext cx="10519954" cy="1203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Community Survey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184797" y="5131625"/>
            <a:ext cx="5531601" cy="858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4800" b="1" baseline="0">
                <a:solidFill>
                  <a:srgbClr val="003C71"/>
                </a:solidFill>
                <a:cs typeface="Times New Roman" panose="02020603050405020304" pitchFamily="18" charset="0"/>
              </a:defRPr>
            </a:lvl1pPr>
            <a:lvl2pPr marL="914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tx2"/>
                </a:solidFill>
              </a:defRPr>
            </a:lvl2pPr>
            <a:lvl3pPr marL="1371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September 26, 2023</a:t>
            </a:r>
          </a:p>
        </p:txBody>
      </p:sp>
      <p:sp>
        <p:nvSpPr>
          <p:cNvPr id="3" name="Rectangle 2"/>
          <p:cNvSpPr/>
          <p:nvPr/>
        </p:nvSpPr>
        <p:spPr>
          <a:xfrm>
            <a:off x="618309" y="4333039"/>
            <a:ext cx="11051177" cy="114412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13" y="1177455"/>
            <a:ext cx="3707115" cy="247141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934" y="975011"/>
            <a:ext cx="4136348" cy="275756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6743C-D0CC-4A4A-B480-871E5F5A9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5" y="2997707"/>
            <a:ext cx="4572009" cy="8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0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thing to improve…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97280" y="1845734"/>
            <a:ext cx="7804982" cy="4023360"/>
          </a:xfrm>
        </p:spPr>
        <p:txBody>
          <a:bodyPr>
            <a:normAutofit/>
          </a:bodyPr>
          <a:lstStyle/>
          <a:p>
            <a:pPr marL="461963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Communication (available services and resources, marketing and advertising)</a:t>
            </a:r>
          </a:p>
          <a:p>
            <a:pPr marL="461963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Online offerings</a:t>
            </a:r>
          </a:p>
          <a:p>
            <a:pPr marL="461963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Scholarships</a:t>
            </a:r>
          </a:p>
          <a:p>
            <a:pPr marL="461963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Parking</a:t>
            </a:r>
          </a:p>
          <a:p>
            <a:pPr marL="461963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FDF4E-BAD6-4C6D-BACB-E1932A9AB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33A0D4-FD74-4418-917D-0A7A5EB61AA7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2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thing to improve…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97280" y="1845734"/>
            <a:ext cx="7804982" cy="4023360"/>
          </a:xfrm>
        </p:spPr>
        <p:txBody>
          <a:bodyPr>
            <a:normAutofit/>
          </a:bodyPr>
          <a:lstStyle/>
          <a:p>
            <a:pPr marL="461963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Expand healthcare programs to accept more students. Nursing specifically is suffering and not enough local students to staff our facilities in our area.</a:t>
            </a:r>
            <a:br>
              <a:rPr lang="en-US" sz="2200" dirty="0"/>
            </a:br>
            <a:endParaRPr lang="en-US" sz="2200" dirty="0"/>
          </a:p>
          <a:p>
            <a:pPr marL="461963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One thing I would improve about MCC would be their expansion of student support organizations like TRIO/SSS and advocate for students who may not be your “traditional” student.</a:t>
            </a:r>
            <a:br>
              <a:rPr lang="en-US" sz="2200" dirty="0"/>
            </a:br>
            <a:endParaRPr lang="en-US" sz="2200" dirty="0"/>
          </a:p>
          <a:p>
            <a:pPr marL="461963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Keeping the cost down will be a key factor to continued access</a:t>
            </a:r>
          </a:p>
          <a:p>
            <a:pPr marL="461963" indent="-177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FDF4E-BAD6-4C6D-BACB-E1932A9AB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33A0D4-FD74-4418-917D-0A7A5EB61AA7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8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120292" cy="14507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 comparison to high school, how difficult do you expect college to be?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FDF4E-BAD6-4C6D-BACB-E1932A9AB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33A0D4-FD74-4418-917D-0A7A5EB61AA7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81BC6-A1A9-4ECE-A9D5-C366A0B3235A}"/>
              </a:ext>
            </a:extLst>
          </p:cNvPr>
          <p:cNvSpPr txBox="1"/>
          <p:nvPr/>
        </p:nvSpPr>
        <p:spPr>
          <a:xfrm>
            <a:off x="6751408" y="6432897"/>
            <a:ext cx="5440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For those who selected ‘Current high school student’ or ‘recent high school graduate’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EB4C4-DA2D-4F26-AB94-F00E39232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867"/>
          <a:stretch/>
        </p:blipFill>
        <p:spPr>
          <a:xfrm>
            <a:off x="2348158" y="2365884"/>
            <a:ext cx="2386952" cy="2960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88A35D-0124-4C63-9726-95AF365790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10"/>
          <a:stretch/>
        </p:blipFill>
        <p:spPr>
          <a:xfrm>
            <a:off x="4318753" y="2365884"/>
            <a:ext cx="3940279" cy="296081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4887DD4-D811-4C23-934E-BDEF6DBE5ED7}"/>
              </a:ext>
            </a:extLst>
          </p:cNvPr>
          <p:cNvSpPr/>
          <p:nvPr/>
        </p:nvSpPr>
        <p:spPr>
          <a:xfrm>
            <a:off x="5415653" y="3259937"/>
            <a:ext cx="1006168" cy="523788"/>
          </a:xfrm>
          <a:prstGeom prst="ellipse">
            <a:avLst/>
          </a:prstGeom>
          <a:noFill/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3365B0-78C2-4B2C-ADA2-A99C53A47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37" r="20119"/>
          <a:stretch/>
        </p:blipFill>
        <p:spPr>
          <a:xfrm>
            <a:off x="2702452" y="2406870"/>
            <a:ext cx="1995892" cy="297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4821" y="741220"/>
            <a:ext cx="4435965" cy="138638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How many hours a week do you expect to spend outside of class on activities, such as studying, writing, reading, lab work, homework, etc.?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FDF4E-BAD6-4C6D-BACB-E1932A9AB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33A0D4-FD74-4418-917D-0A7A5EB61AA7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81BC6-A1A9-4ECE-A9D5-C366A0B3235A}"/>
              </a:ext>
            </a:extLst>
          </p:cNvPr>
          <p:cNvSpPr txBox="1"/>
          <p:nvPr/>
        </p:nvSpPr>
        <p:spPr>
          <a:xfrm>
            <a:off x="6751408" y="6432897"/>
            <a:ext cx="5440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For those who selected ‘Current high school student’ or ‘recent high school graduate’</a:t>
            </a:r>
            <a:endParaRPr lang="en-US" sz="1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887DD4-D811-4C23-934E-BDEF6DBE5ED7}"/>
              </a:ext>
            </a:extLst>
          </p:cNvPr>
          <p:cNvSpPr/>
          <p:nvPr/>
        </p:nvSpPr>
        <p:spPr>
          <a:xfrm>
            <a:off x="3961594" y="3402886"/>
            <a:ext cx="736750" cy="412368"/>
          </a:xfrm>
          <a:prstGeom prst="ellipse">
            <a:avLst/>
          </a:prstGeom>
          <a:noFill/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EE7E7-597F-470D-B864-BD96F22FE8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282" y="2406870"/>
            <a:ext cx="1774517" cy="29720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69C6140-06E9-45DE-A654-572980348294}"/>
              </a:ext>
            </a:extLst>
          </p:cNvPr>
          <p:cNvSpPr txBox="1">
            <a:spLocks/>
          </p:cNvSpPr>
          <p:nvPr/>
        </p:nvSpPr>
        <p:spPr>
          <a:xfrm>
            <a:off x="6821216" y="741220"/>
            <a:ext cx="4435965" cy="13863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How many hours a week do you expect to work for a job outside of school?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E2BD25-4138-4954-AB3A-E72A59DCEF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0740"/>
          <a:stretch/>
        </p:blipFill>
        <p:spPr>
          <a:xfrm>
            <a:off x="7045480" y="2468541"/>
            <a:ext cx="2266685" cy="27303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25F73F-1165-4225-AC79-CC3296EEEF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341" r="19886"/>
          <a:stretch/>
        </p:blipFill>
        <p:spPr>
          <a:xfrm>
            <a:off x="9274101" y="2468541"/>
            <a:ext cx="1841617" cy="273031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E106CD1-9702-4D6C-AF39-6819AD75C782}"/>
              </a:ext>
            </a:extLst>
          </p:cNvPr>
          <p:cNvSpPr/>
          <p:nvPr/>
        </p:nvSpPr>
        <p:spPr>
          <a:xfrm>
            <a:off x="10378968" y="3815254"/>
            <a:ext cx="736750" cy="412368"/>
          </a:xfrm>
          <a:prstGeom prst="ellipse">
            <a:avLst/>
          </a:prstGeom>
          <a:noFill/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698361" cy="1450757"/>
          </a:xfrm>
        </p:spPr>
        <p:txBody>
          <a:bodyPr>
            <a:noAutofit/>
          </a:bodyPr>
          <a:lstStyle/>
          <a:p>
            <a:r>
              <a:rPr lang="en-US" sz="4000" dirty="0"/>
              <a:t>If someone new to the community asked you to describe MCC, what would you say?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97280" y="1845734"/>
            <a:ext cx="7804982" cy="4023360"/>
          </a:xfrm>
        </p:spPr>
        <p:txBody>
          <a:bodyPr>
            <a:normAutofit/>
          </a:bodyPr>
          <a:lstStyle/>
          <a:p>
            <a:pPr marL="231775" indent="-206375">
              <a:buFont typeface="Arial" panose="020B0604020202020204" pitchFamily="34" charset="0"/>
              <a:buChar char="•"/>
            </a:pPr>
            <a:r>
              <a:rPr lang="en-US" dirty="0"/>
              <a:t>It is a good school and prepares students for entering the workforce or transferring to another school</a:t>
            </a:r>
          </a:p>
          <a:p>
            <a:pPr marL="231775" indent="-206375">
              <a:buFont typeface="Arial" panose="020B0604020202020204" pitchFamily="34" charset="0"/>
              <a:buChar char="•"/>
            </a:pPr>
            <a:r>
              <a:rPr lang="en-US" dirty="0"/>
              <a:t>A great option for continuing education and career education.</a:t>
            </a:r>
          </a:p>
          <a:p>
            <a:pPr marL="231775" indent="-206375">
              <a:buFont typeface="Arial" panose="020B0604020202020204" pitchFamily="34" charset="0"/>
              <a:buChar char="•"/>
            </a:pPr>
            <a:r>
              <a:rPr lang="en-US" dirty="0"/>
              <a:t>Small town feel with big town education quality.</a:t>
            </a:r>
          </a:p>
          <a:p>
            <a:pPr marL="231775" indent="-206375">
              <a:buFont typeface="Arial" panose="020B0604020202020204" pitchFamily="34" charset="0"/>
              <a:buChar char="•"/>
            </a:pPr>
            <a:r>
              <a:rPr lang="en-US" dirty="0"/>
              <a:t>MCC is an affordable and great way to kickstart your college career</a:t>
            </a:r>
          </a:p>
          <a:p>
            <a:pPr marL="231775" indent="-206375">
              <a:buFont typeface="Arial" panose="020B0604020202020204" pitchFamily="34" charset="0"/>
              <a:buChar char="•"/>
            </a:pPr>
            <a:r>
              <a:rPr lang="en-US" dirty="0"/>
              <a:t>Economic engine - MCC develops talent and skills for the local workforce. Many graduates go on to jobs at area companies, fueling prosperity in Waco.</a:t>
            </a:r>
          </a:p>
          <a:p>
            <a:pPr marL="231775" indent="-206375">
              <a:buFont typeface="Arial" panose="020B0604020202020204" pitchFamily="34" charset="0"/>
              <a:buChar char="•"/>
            </a:pPr>
            <a:r>
              <a:rPr lang="en-US" dirty="0"/>
              <a:t>MCC has a beautiful, award winning campus. It's not what most community colleges look like. Classes are small and affordable. You can even get a degree from Tarleton or Tech from the Waco campus.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FDF4E-BAD6-4C6D-BACB-E1932A9AB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33A0D4-FD74-4418-917D-0A7A5EB61AA7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66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70488" y="4320064"/>
            <a:ext cx="11051177" cy="114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2000" cy="1398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" y="6390663"/>
            <a:ext cx="12192000" cy="143466"/>
          </a:xfrm>
          <a:prstGeom prst="rect">
            <a:avLst/>
          </a:prstGeom>
          <a:solidFill>
            <a:srgbClr val="FF5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627" y="948732"/>
            <a:ext cx="7860679" cy="52209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538083-B4F7-4017-AB83-932D1C0B9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26" y="2931764"/>
            <a:ext cx="5487148" cy="9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280" y="4206240"/>
            <a:ext cx="10458994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Survey 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97280" y="1845734"/>
            <a:ext cx="7085023" cy="402336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July – August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Sent to past students, MCC employees, Advisory Councils, Chambers around McLennan County, posted to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Purpose: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community perceptions toward MCC as an institution.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assess the educational needs of the community that can be addressed by MCC.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gain feedback from those who could be future students of MCC or those who influence the decisions of future students.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gather information to assist the College in their decision making.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update and support other research efforts.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501E2-BD7E-45D3-AED6-AAE968538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53E545-EEF6-49D5-99FF-29F1AC3AA602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7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280" y="4206240"/>
            <a:ext cx="10458994" cy="31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Survey 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97280" y="1845734"/>
            <a:ext cx="7085023" cy="40233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2,288 participants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dirty="0"/>
              <a:t>McLennan County – 78%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dirty="0"/>
              <a:t>Falls  County – 11%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dirty="0"/>
              <a:t>Outside McLennan or Falls County –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Employment Status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dirty="0"/>
              <a:t>54% - Full Time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dirty="0"/>
              <a:t>11% - Part Time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dirty="0"/>
              <a:t>12% - Full &amp; Part Time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dirty="0"/>
              <a:t>11% - Unemployed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dirty="0"/>
              <a:t>13% - Unknown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501E2-BD7E-45D3-AED6-AAE968538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53E545-EEF6-49D5-99FF-29F1AC3AA602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6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804982" cy="1450757"/>
          </a:xfrm>
        </p:spPr>
        <p:txBody>
          <a:bodyPr/>
          <a:lstStyle/>
          <a:p>
            <a:r>
              <a:rPr lang="en-US" dirty="0"/>
              <a:t>Are you a supervisor or business owner?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97280" y="1845734"/>
            <a:ext cx="7804982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23% responded Yes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skills do you expect new graduates to have when they begin with your company?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Customer service/People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Basic computer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Soft skills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FDF4E-BAD6-4C6D-BACB-E1932A9AB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33A0D4-FD74-4418-917D-0A7A5EB61AA7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6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729892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Please choose the best answer for your enrollment status in each type of school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5A74398-1F05-48F8-BA1F-174D79341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4355"/>
          <a:stretch/>
        </p:blipFill>
        <p:spPr>
          <a:xfrm>
            <a:off x="1096963" y="2575034"/>
            <a:ext cx="7805737" cy="3081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8FDF4E-BAD6-4C6D-BACB-E1932A9AB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33A0D4-FD74-4418-917D-0A7A5EB61AA7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13B882-E5CA-42C8-839D-45707D031D99}"/>
              </a:ext>
            </a:extLst>
          </p:cNvPr>
          <p:cNvSpPr/>
          <p:nvPr/>
        </p:nvSpPr>
        <p:spPr>
          <a:xfrm>
            <a:off x="2046584" y="3573632"/>
            <a:ext cx="839972" cy="542261"/>
          </a:xfrm>
          <a:prstGeom prst="ellipse">
            <a:avLst/>
          </a:prstGeom>
          <a:noFill/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AAB922-F11D-4D6F-A323-68D7B16C1D56}"/>
              </a:ext>
            </a:extLst>
          </p:cNvPr>
          <p:cNvSpPr/>
          <p:nvPr/>
        </p:nvSpPr>
        <p:spPr>
          <a:xfrm>
            <a:off x="5164099" y="3575770"/>
            <a:ext cx="839972" cy="542261"/>
          </a:xfrm>
          <a:prstGeom prst="ellipse">
            <a:avLst/>
          </a:prstGeom>
          <a:noFill/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697C88-4501-442B-AED3-E7FBF06F1441}"/>
              </a:ext>
            </a:extLst>
          </p:cNvPr>
          <p:cNvSpPr/>
          <p:nvPr/>
        </p:nvSpPr>
        <p:spPr>
          <a:xfrm>
            <a:off x="2036765" y="4953567"/>
            <a:ext cx="839972" cy="542261"/>
          </a:xfrm>
          <a:prstGeom prst="ellipse">
            <a:avLst/>
          </a:prstGeom>
          <a:noFill/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7F8D87-6C01-41B2-A498-3E7F3AAC3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4" t="815" r="914"/>
          <a:stretch/>
        </p:blipFill>
        <p:spPr>
          <a:xfrm>
            <a:off x="1608082" y="2483660"/>
            <a:ext cx="6968360" cy="2563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708872" cy="1450757"/>
          </a:xfrm>
        </p:spPr>
        <p:txBody>
          <a:bodyPr>
            <a:normAutofit/>
          </a:bodyPr>
          <a:lstStyle/>
          <a:p>
            <a:r>
              <a:rPr lang="en-US" sz="4400" dirty="0"/>
              <a:t>Please rate how difficult each factor makes it for you to attend college.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FDF4E-BAD6-4C6D-BACB-E1932A9AB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33A0D4-FD74-4418-917D-0A7A5EB61AA7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62E314-25A7-4F05-8145-20984FCE0922}"/>
              </a:ext>
            </a:extLst>
          </p:cNvPr>
          <p:cNvSpPr/>
          <p:nvPr/>
        </p:nvSpPr>
        <p:spPr>
          <a:xfrm>
            <a:off x="5289529" y="3584029"/>
            <a:ext cx="625882" cy="325820"/>
          </a:xfrm>
          <a:prstGeom prst="ellipse">
            <a:avLst/>
          </a:prstGeom>
          <a:noFill/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823BAA-F185-458C-B4AB-50373F2CF04E}"/>
              </a:ext>
            </a:extLst>
          </p:cNvPr>
          <p:cNvSpPr/>
          <p:nvPr/>
        </p:nvSpPr>
        <p:spPr>
          <a:xfrm>
            <a:off x="5289529" y="4493239"/>
            <a:ext cx="625882" cy="325820"/>
          </a:xfrm>
          <a:prstGeom prst="ellipse">
            <a:avLst/>
          </a:prstGeom>
          <a:noFill/>
          <a:ln w="38100">
            <a:solidFill>
              <a:srgbClr val="FF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603768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programs, degrees, or career training should MCC consider adding</a:t>
            </a:r>
            <a:r>
              <a:rPr lang="en-US" sz="4400" dirty="0"/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97280" y="1845734"/>
            <a:ext cx="7804982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More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analytics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Trades – HVAC, Welding,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Dental hygiene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FDF4E-BAD6-4C6D-BACB-E1932A9AB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33A0D4-FD74-4418-917D-0A7A5EB61AA7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6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thing we do well…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97280" y="1845734"/>
            <a:ext cx="7804982" cy="4023360"/>
          </a:xfrm>
        </p:spPr>
        <p:txBody>
          <a:bodyPr>
            <a:normAutofit/>
          </a:bodyPr>
          <a:lstStyle/>
          <a:p>
            <a:pPr marL="45034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Online education</a:t>
            </a:r>
          </a:p>
          <a:p>
            <a:pPr marL="45034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Facilities</a:t>
            </a:r>
          </a:p>
          <a:p>
            <a:pPr marL="45034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Care for students</a:t>
            </a:r>
          </a:p>
          <a:p>
            <a:pPr marL="45034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Affordability</a:t>
            </a:r>
          </a:p>
          <a:p>
            <a:pPr marL="45034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Quality faculty/staff</a:t>
            </a:r>
          </a:p>
          <a:p>
            <a:pPr marL="45034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Quality instruction</a:t>
            </a:r>
          </a:p>
          <a:p>
            <a:pPr marL="45034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Meets workforce/community needs</a:t>
            </a:r>
          </a:p>
          <a:p>
            <a:pPr marL="45034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Transfer options and/or University Center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FDF4E-BAD6-4C6D-BACB-E1932A9AB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33A0D4-FD74-4418-917D-0A7A5EB61AA7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3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51154B-0883-4E03-BD64-9F3E82F8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348" y="673135"/>
            <a:ext cx="3714107" cy="61848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thing we do well…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97280" y="1845734"/>
            <a:ext cx="7804982" cy="4023360"/>
          </a:xfrm>
        </p:spPr>
        <p:txBody>
          <a:bodyPr>
            <a:normAutofit/>
          </a:bodyPr>
          <a:lstStyle/>
          <a:p>
            <a:pPr marL="45034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Being a very welcoming place for students to receive an affordable and valuable education</a:t>
            </a:r>
            <a:br>
              <a:rPr lang="en-US" sz="2200" dirty="0"/>
            </a:br>
            <a:endParaRPr lang="en-US" sz="2200" dirty="0"/>
          </a:p>
          <a:p>
            <a:pPr marL="45034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 have the most exposure to MCC's continuing ed classes. They are very affordable and diverse, and I've always had a good experience.</a:t>
            </a:r>
            <a:br>
              <a:rPr lang="en-US" sz="2200" dirty="0"/>
            </a:br>
            <a:endParaRPr lang="en-US" sz="2200" dirty="0"/>
          </a:p>
          <a:p>
            <a:pPr marL="45034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Provide a stepping stone for students who plan to go on to a four-year college.</a:t>
            </a:r>
            <a:br>
              <a:rPr lang="en-US" sz="2200" dirty="0"/>
            </a:br>
            <a:endParaRPr lang="en-US" sz="2200" dirty="0"/>
          </a:p>
          <a:p>
            <a:pPr marL="45034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Make students feel like they are important and the way they make you feel like you can take on the world.</a:t>
            </a:r>
          </a:p>
          <a:p>
            <a:pPr marL="164592" indent="0">
              <a:spcBef>
                <a:spcPts val="0"/>
              </a:spcBef>
              <a:buNone/>
            </a:pP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FDF4E-BAD6-4C6D-BACB-E1932A9AB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0" y="6400799"/>
            <a:ext cx="2517232" cy="456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33A0D4-FD74-4418-917D-0A7A5EB61AA7}"/>
              </a:ext>
            </a:extLst>
          </p:cNvPr>
          <p:cNvSpPr/>
          <p:nvPr/>
        </p:nvSpPr>
        <p:spPr>
          <a:xfrm rot="5400000">
            <a:off x="-3350635" y="3341319"/>
            <a:ext cx="6858001" cy="175361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264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10789</TotalTime>
  <Words>765</Words>
  <Application>Microsoft Office PowerPoint</Application>
  <PresentationFormat>Widescreen</PresentationFormat>
  <Paragraphs>92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Times New Roman</vt:lpstr>
      <vt:lpstr>Retrospect</vt:lpstr>
      <vt:lpstr>PowerPoint Presentation</vt:lpstr>
      <vt:lpstr>Survey Overview</vt:lpstr>
      <vt:lpstr>Survey Overview</vt:lpstr>
      <vt:lpstr>Are you a supervisor or business owner?</vt:lpstr>
      <vt:lpstr>Please choose the best answer for your enrollment status in each type of school</vt:lpstr>
      <vt:lpstr>Please rate how difficult each factor makes it for you to attend college.</vt:lpstr>
      <vt:lpstr>What programs, degrees, or career training should MCC consider adding?</vt:lpstr>
      <vt:lpstr>One thing we do well…</vt:lpstr>
      <vt:lpstr>One thing we do well…</vt:lpstr>
      <vt:lpstr>One thing to improve…</vt:lpstr>
      <vt:lpstr>One thing to improve…</vt:lpstr>
      <vt:lpstr>In comparison to high school, how difficult do you expect college to be?</vt:lpstr>
      <vt:lpstr>How many hours a week do you expect to spend outside of class on activities, such as studying, writing, reading, lab work, homework, etc.?</vt:lpstr>
      <vt:lpstr>If someone new to the community asked you to describe MCC, what would you say?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Benson</dc:creator>
  <cp:lastModifiedBy>Laura Wichman</cp:lastModifiedBy>
  <cp:revision>547</cp:revision>
  <cp:lastPrinted>2018-07-30T16:18:50Z</cp:lastPrinted>
  <dcterms:created xsi:type="dcterms:W3CDTF">2018-07-26T20:10:18Z</dcterms:created>
  <dcterms:modified xsi:type="dcterms:W3CDTF">2023-09-21T18:33:40Z</dcterms:modified>
</cp:coreProperties>
</file>