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7" r:id="rId3"/>
    <p:sldId id="261" r:id="rId4"/>
    <p:sldId id="292" r:id="rId5"/>
    <p:sldId id="386" r:id="rId6"/>
    <p:sldId id="376" r:id="rId7"/>
    <p:sldId id="385" r:id="rId8"/>
    <p:sldId id="274" r:id="rId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ichman" initials="LW" lastIdx="5" clrIdx="0">
    <p:extLst>
      <p:ext uri="{19B8F6BF-5375-455C-9EA6-DF929625EA0E}">
        <p15:presenceInfo xmlns:p15="http://schemas.microsoft.com/office/powerpoint/2012/main" userId="S-1-5-21-1417001333-1708537768-1343024091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00"/>
    <a:srgbClr val="E9EAF1"/>
    <a:srgbClr val="CCFFCC"/>
    <a:srgbClr val="9CC7CE"/>
    <a:srgbClr val="A9CCEE"/>
    <a:srgbClr val="C0D8ED"/>
    <a:srgbClr val="FF9999"/>
    <a:srgbClr val="FFCC99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690" autoAdjust="0"/>
  </p:normalViewPr>
  <p:slideViewPr>
    <p:cSldViewPr snapToGrid="0">
      <p:cViewPr>
        <p:scale>
          <a:sx n="80" d="100"/>
          <a:sy n="80" d="100"/>
        </p:scale>
        <p:origin x="171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1D8389-3DA1-449C-A621-A8ECDAB68D4C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206275-3017-4603-8E93-D33CCB8F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3C10-9C5A-4A6B-9291-72E3BFD185E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4EC4-2A25-4B4B-BDAA-60D104CB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</a:t>
            </a:r>
            <a:r>
              <a:rPr lang="en-US" baseline="0" dirty="0"/>
              <a:t>place for honest reflection/sharing and visioning. You get out what you put into a process like this.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Administered by </a:t>
            </a:r>
            <a:r>
              <a:rPr lang="en-US" dirty="0" err="1">
                <a:solidFill>
                  <a:schemeClr val="tx1"/>
                </a:solidFill>
              </a:rPr>
              <a:t>ModernThink</a:t>
            </a:r>
            <a:r>
              <a:rPr lang="en-US" dirty="0">
                <a:solidFill>
                  <a:schemeClr val="tx1"/>
                </a:solidFill>
              </a:rPr>
              <a:t>, LCC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194 colleges participated – 121 4-year and 73 2-year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 103,000 employees participated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Four-Year Institutions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Abilene Christian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Angelo State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Baylor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Parker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Texas Tech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University of the Incarnate Word*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-9 of the 10 categories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-Recognized last year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--Shared Governance (faculty only) dropped from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-9 of the 10 categories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-Recognized last year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--Shared Governance (faculty only) dropped from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3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8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2340F-07CF-47B3-83B7-E7DA14C95AC8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690620" y="557350"/>
            <a:ext cx="10519954" cy="229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Great Colleges</a:t>
            </a:r>
          </a:p>
          <a:p>
            <a:pPr marL="0" indent="0" algn="ctr">
              <a:buNone/>
            </a:pP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to Work For 2023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84797" y="5131625"/>
            <a:ext cx="5531601" cy="858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4800" b="1" baseline="0">
                <a:solidFill>
                  <a:srgbClr val="003C71"/>
                </a:solidFill>
                <a:cs typeface="Times New Roman" panose="02020603050405020304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September 26,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309" y="4333039"/>
            <a:ext cx="11051177" cy="114412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13" y="1177455"/>
            <a:ext cx="3707115" cy="24714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34" y="975011"/>
            <a:ext cx="4136348" cy="275756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6743C-D0CC-4A4A-B480-871E5F5A9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5" y="2997707"/>
            <a:ext cx="4572009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0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4206240"/>
            <a:ext cx="1045899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Survey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1845734"/>
            <a:ext cx="708502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Surveyed 688 employees, 50% (344) participated.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Administrators: 93%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Professional Staff: 73%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Support Staff: 51%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Faculty: 54%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Adjuncts: 6%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83B52-791B-4600-8D49-62A7C56C6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EC8AE7-795C-4A48-B792-870F309D4A26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6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Recognized in Texas – 2-Year Institutions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Coastal Bend College</a:t>
            </a:r>
          </a:p>
          <a:p>
            <a:r>
              <a:rPr lang="en-US" dirty="0">
                <a:solidFill>
                  <a:schemeClr val="tx1"/>
                </a:solidFill>
              </a:rPr>
              <a:t>Collin College*</a:t>
            </a:r>
          </a:p>
          <a:p>
            <a:r>
              <a:rPr lang="en-US" dirty="0">
                <a:solidFill>
                  <a:schemeClr val="tx1"/>
                </a:solidFill>
              </a:rPr>
              <a:t>Lone Star College System</a:t>
            </a:r>
          </a:p>
          <a:p>
            <a:r>
              <a:rPr lang="en-US" dirty="0">
                <a:solidFill>
                  <a:schemeClr val="tx1"/>
                </a:solidFill>
              </a:rPr>
              <a:t>McLennan Community College*</a:t>
            </a:r>
          </a:p>
          <a:p>
            <a:r>
              <a:rPr lang="en-US" dirty="0">
                <a:solidFill>
                  <a:schemeClr val="tx1"/>
                </a:solidFill>
              </a:rPr>
              <a:t>Panola College*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98524" y="6402120"/>
            <a:ext cx="234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*Honor Roll Status for size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19E3BE-A9A3-49EA-A941-0BFFF6DF553A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9BC4F-E755-4AE6-9F2C-0585CCEC7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6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4206240"/>
            <a:ext cx="1045899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2023 Honor Roll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1845734"/>
            <a:ext cx="7085023" cy="4023360"/>
          </a:xfrm>
        </p:spPr>
        <p:txBody>
          <a:bodyPr>
            <a:normAutofit fontScale="92500" lnSpcReduction="10000"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Job Satisfaction &amp; Support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Professional Development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Mission &amp; Pride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 &amp; Staff Well-being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 Experience (Faculty Only)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Compensation &amp; Benefits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Supervisor/Department Chair Effectiveness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Confidence in Senior Leadership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Diversity, Inclusion &amp; Belonging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0A459-8EF2-4C08-A973-A80048488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33" y="1954107"/>
            <a:ext cx="3949213" cy="40233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77471C-039E-496D-92C3-7C713D801F4F}"/>
              </a:ext>
            </a:extLst>
          </p:cNvPr>
          <p:cNvSpPr/>
          <p:nvPr/>
        </p:nvSpPr>
        <p:spPr>
          <a:xfrm>
            <a:off x="1016108" y="4004442"/>
            <a:ext cx="5255172" cy="188084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5F0013-3C36-46B9-B4B4-8DC8D811EE4B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24B00-532C-41B5-A0D6-A530462AA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4206240"/>
            <a:ext cx="1045899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Our Recognition Over the Years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0A459-8EF2-4C08-A973-A80048488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245" y="1819418"/>
            <a:ext cx="224387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59B060-02B3-43D0-BB43-950AA7FC3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55" y="3989796"/>
            <a:ext cx="2243870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CAB9A2-BE29-438C-BCE7-8AEFD8ED7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65" y="1812018"/>
            <a:ext cx="224387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8460C5-0DBB-4F46-B125-F7B3E4CDEF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55" y="3989796"/>
            <a:ext cx="2237575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318385-36AE-4F89-909C-E840FC3B72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" y="1819418"/>
            <a:ext cx="2466474" cy="228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5531FD7-49E1-4B73-AD18-CAB68441DEAD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9B8E95-0EC3-486C-994F-83E4742583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College's to Work For Trends by Job Category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4E0680D-FC4C-4D5E-BA3D-027052683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648365"/>
              </p:ext>
            </p:extLst>
          </p:nvPr>
        </p:nvGraphicFramePr>
        <p:xfrm>
          <a:off x="1195151" y="1797467"/>
          <a:ext cx="9801699" cy="443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3310">
                  <a:extLst>
                    <a:ext uri="{9D8B030D-6E8A-4147-A177-3AD203B41FA5}">
                      <a16:colId xmlns:a16="http://schemas.microsoft.com/office/drawing/2014/main" val="418168193"/>
                    </a:ext>
                  </a:extLst>
                </a:gridCol>
                <a:gridCol w="1054472">
                  <a:extLst>
                    <a:ext uri="{9D8B030D-6E8A-4147-A177-3AD203B41FA5}">
                      <a16:colId xmlns:a16="http://schemas.microsoft.com/office/drawing/2014/main" val="4046655661"/>
                    </a:ext>
                  </a:extLst>
                </a:gridCol>
                <a:gridCol w="1195371">
                  <a:extLst>
                    <a:ext uri="{9D8B030D-6E8A-4147-A177-3AD203B41FA5}">
                      <a16:colId xmlns:a16="http://schemas.microsoft.com/office/drawing/2014/main" val="1299246246"/>
                    </a:ext>
                  </a:extLst>
                </a:gridCol>
                <a:gridCol w="1156138">
                  <a:extLst>
                    <a:ext uri="{9D8B030D-6E8A-4147-A177-3AD203B41FA5}">
                      <a16:colId xmlns:a16="http://schemas.microsoft.com/office/drawing/2014/main" val="514207326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531615190"/>
                    </a:ext>
                  </a:extLst>
                </a:gridCol>
                <a:gridCol w="1112310">
                  <a:extLst>
                    <a:ext uri="{9D8B030D-6E8A-4147-A177-3AD203B41FA5}">
                      <a16:colId xmlns:a16="http://schemas.microsoft.com/office/drawing/2014/main" val="2423860380"/>
                    </a:ext>
                  </a:extLst>
                </a:gridCol>
                <a:gridCol w="942636">
                  <a:extLst>
                    <a:ext uri="{9D8B030D-6E8A-4147-A177-3AD203B41FA5}">
                      <a16:colId xmlns:a16="http://schemas.microsoft.com/office/drawing/2014/main" val="1713715546"/>
                    </a:ext>
                  </a:extLst>
                </a:gridCol>
              </a:tblGrid>
              <a:tr h="415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Institutional Characteristics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MCC 2023 Overall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Administration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Faculty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Professional Staff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Support Staff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6965061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0467162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Collaboration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23720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Communication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C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69422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Confidence in Senior Leadership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450500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Diversity, Inclusion &amp; Belonging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11255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Faculty &amp; Staff Well-being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88162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Job Satisfaction &amp;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91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82703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Mission &amp;  Pride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91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91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84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59193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Performance Management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C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9C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28043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Professional Development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84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71037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Supervisor/Department Chair Effectiveness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28230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Faculty Experience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C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304616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3984914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Overall Survey 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56829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598077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Warrants Attention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 to Mediocre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6110581"/>
                  </a:ext>
                </a:extLst>
              </a:tr>
              <a:tr h="1913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0%-44%</a:t>
                      </a:r>
                    </a:p>
                  </a:txBody>
                  <a:tcPr marL="9525" marR="9525" marT="9525" marB="0" anchor="b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45%-54%</a:t>
                      </a: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55%-64%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65%-74%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75%-89%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90%-100%</a:t>
                      </a: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4484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71D6B11-F0A0-422F-AD5A-86B2D8049BA8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F1ED5-4089-4C7D-AA92-E7549328B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4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Actions &amp; Moving Forward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531713" cy="4023360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Presented the results to the President, Vice President, President’s Leadership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Continue listening to employees and addressing areas of concern around 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07DCD2-1652-4AAA-B2DC-5647257C7652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3EC62-2356-4A95-8849-1690BF391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70488" y="4320064"/>
            <a:ext cx="11051177" cy="114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2000" cy="1398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627" y="948732"/>
            <a:ext cx="7860679" cy="52209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F4B60C-A731-42EF-A56D-FBC897C268BD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998CD-6E88-4C80-BAC8-EDE8250E2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08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10678</TotalTime>
  <Words>413</Words>
  <Application>Microsoft Office PowerPoint</Application>
  <PresentationFormat>Widescreen</PresentationFormat>
  <Paragraphs>148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Times New Roman</vt:lpstr>
      <vt:lpstr>Retrospect</vt:lpstr>
      <vt:lpstr>PowerPoint Presentation</vt:lpstr>
      <vt:lpstr>Survey Overview</vt:lpstr>
      <vt:lpstr>Recognized in Texas – 2-Year Institutions</vt:lpstr>
      <vt:lpstr>2023 Honor Roll</vt:lpstr>
      <vt:lpstr>Our Recognition Over the Years</vt:lpstr>
      <vt:lpstr>Great College's to Work For Trends by Job Category </vt:lpstr>
      <vt:lpstr>Actions &amp; Moving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Benson</dc:creator>
  <cp:lastModifiedBy>Laura Wichman</cp:lastModifiedBy>
  <cp:revision>542</cp:revision>
  <cp:lastPrinted>2018-07-30T16:18:50Z</cp:lastPrinted>
  <dcterms:created xsi:type="dcterms:W3CDTF">2018-07-26T20:10:18Z</dcterms:created>
  <dcterms:modified xsi:type="dcterms:W3CDTF">2023-09-19T15:02:55Z</dcterms:modified>
</cp:coreProperties>
</file>