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0" r:id="rId1"/>
  </p:sldMasterIdLst>
  <p:notesMasterIdLst>
    <p:notesMasterId r:id="rId16"/>
  </p:notesMasterIdLst>
  <p:sldIdLst>
    <p:sldId id="256" r:id="rId2"/>
    <p:sldId id="260" r:id="rId3"/>
    <p:sldId id="259" r:id="rId4"/>
    <p:sldId id="336" r:id="rId5"/>
    <p:sldId id="337" r:id="rId6"/>
    <p:sldId id="338" r:id="rId7"/>
    <p:sldId id="339" r:id="rId8"/>
    <p:sldId id="342" r:id="rId9"/>
    <p:sldId id="343" r:id="rId10"/>
    <p:sldId id="341" r:id="rId11"/>
    <p:sldId id="269" r:id="rId12"/>
    <p:sldId id="265" r:id="rId13"/>
    <p:sldId id="270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dwick Eggleston" initials="CE" lastIdx="7" clrIdx="0">
    <p:extLst>
      <p:ext uri="{19B8F6BF-5375-455C-9EA6-DF929625EA0E}">
        <p15:presenceInfo xmlns:p15="http://schemas.microsoft.com/office/powerpoint/2012/main" userId="S-1-5-21-1417001333-1708537768-1343024091-16299" providerId="AD"/>
      </p:ext>
    </p:extLst>
  </p:cmAuthor>
  <p:cmAuthor id="2" name="Fred Hills" initials="FH" lastIdx="4" clrIdx="1">
    <p:extLst>
      <p:ext uri="{19B8F6BF-5375-455C-9EA6-DF929625EA0E}">
        <p15:presenceInfo xmlns:p15="http://schemas.microsoft.com/office/powerpoint/2012/main" userId="S-1-5-21-1417001333-1708537768-1343024091-13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46" autoAdjust="0"/>
    <p:restoredTop sz="87951" autoAdjust="0"/>
  </p:normalViewPr>
  <p:slideViewPr>
    <p:cSldViewPr snapToGrid="0">
      <p:cViewPr varScale="1">
        <p:scale>
          <a:sx n="79" d="100"/>
          <a:sy n="79" d="100"/>
        </p:scale>
        <p:origin x="102" y="5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DA4AE-67AC-48BA-9B0F-42FB4BF9C302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7D657-EA04-4DB0-954E-735897E73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5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25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Success of graduates (retention, SLO accomplishment, graduation, transfer, placement, wages, job growth, job market, etc.)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Budget Impact (profit/loss)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Strategic importance to the college and/or the community (job market expectations, capacity growth, etc.)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16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LAURA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F1553-A295-4204-A419-2F3D437A7C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17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LAURA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2F1553-A295-4204-A419-2F3D437A7C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6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41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Computer</a:t>
            </a:r>
            <a:r>
              <a:rPr lang="en-US" baseline="0" dirty="0"/>
              <a:t> maintenance and dental assistant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D657-EA04-4DB0-954E-735897E7316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2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7357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6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9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9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22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0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0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1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977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4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FF8F6D-27E0-4A14-B97B-9433ED815131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6B8C6D-E447-4CDF-AC99-6A7743612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91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871" y="1277214"/>
            <a:ext cx="11533239" cy="2364192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Instruction &amp; Student Engagement</a:t>
            </a:r>
            <a:br>
              <a:rPr lang="en-US" sz="4400" dirty="0"/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Review Summary</a:t>
            </a:r>
            <a:b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/>
              <a:t>2022-23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7930" y="4825316"/>
            <a:ext cx="6831673" cy="660297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>
                <a:latin typeface="+mn-lt"/>
              </a:rPr>
              <a:t>September 2023 Board Presentation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AA01243-419F-4733-81C4-3AEC89497293}"/>
              </a:ext>
            </a:extLst>
          </p:cNvPr>
          <p:cNvGrpSpPr/>
          <p:nvPr/>
        </p:nvGrpSpPr>
        <p:grpSpPr>
          <a:xfrm>
            <a:off x="3139364" y="373958"/>
            <a:ext cx="5588804" cy="610336"/>
            <a:chOff x="2961277" y="178229"/>
            <a:chExt cx="5588804" cy="61033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8678DFE-ADBB-4BEC-8BE9-5ABEAFEDA0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50F165A-1C7B-4806-964A-3A5C57DD7A9B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F42ACD3-7E22-4497-BA90-8BAAB9964113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15809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F2D5DEC-231A-470D-80C6-6421DD8C5BE0}"/>
              </a:ext>
            </a:extLst>
          </p:cNvPr>
          <p:cNvSpPr/>
          <p:nvPr/>
        </p:nvSpPr>
        <p:spPr>
          <a:xfrm>
            <a:off x="934948" y="1530849"/>
            <a:ext cx="10469367" cy="626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F44D460-A43C-48C2-945C-9AB01F7006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615328"/>
              </p:ext>
            </p:extLst>
          </p:nvPr>
        </p:nvGraphicFramePr>
        <p:xfrm>
          <a:off x="329663" y="323977"/>
          <a:ext cx="11679936" cy="6132309"/>
        </p:xfrm>
        <a:graphic>
          <a:graphicData uri="http://schemas.openxmlformats.org/drawingml/2006/table">
            <a:tbl>
              <a:tblPr/>
              <a:tblGrid>
                <a:gridCol w="2112046">
                  <a:extLst>
                    <a:ext uri="{9D8B030D-6E8A-4147-A177-3AD203B41FA5}">
                      <a16:colId xmlns:a16="http://schemas.microsoft.com/office/drawing/2014/main" val="1473737858"/>
                    </a:ext>
                  </a:extLst>
                </a:gridCol>
                <a:gridCol w="987552">
                  <a:extLst>
                    <a:ext uri="{9D8B030D-6E8A-4147-A177-3AD203B41FA5}">
                      <a16:colId xmlns:a16="http://schemas.microsoft.com/office/drawing/2014/main" val="960778037"/>
                    </a:ext>
                  </a:extLst>
                </a:gridCol>
                <a:gridCol w="3727443">
                  <a:extLst>
                    <a:ext uri="{9D8B030D-6E8A-4147-A177-3AD203B41FA5}">
                      <a16:colId xmlns:a16="http://schemas.microsoft.com/office/drawing/2014/main" val="1981475828"/>
                    </a:ext>
                  </a:extLst>
                </a:gridCol>
                <a:gridCol w="2339373">
                  <a:extLst>
                    <a:ext uri="{9D8B030D-6E8A-4147-A177-3AD203B41FA5}">
                      <a16:colId xmlns:a16="http://schemas.microsoft.com/office/drawing/2014/main" val="2385322115"/>
                    </a:ext>
                  </a:extLst>
                </a:gridCol>
                <a:gridCol w="2513522">
                  <a:extLst>
                    <a:ext uri="{9D8B030D-6E8A-4147-A177-3AD203B41FA5}">
                      <a16:colId xmlns:a16="http://schemas.microsoft.com/office/drawing/2014/main" val="2078132127"/>
                    </a:ext>
                  </a:extLst>
                </a:gridCol>
              </a:tblGrid>
              <a:tr h="40384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Program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Strengths/Opportunities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Challenges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Notes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68756"/>
                  </a:ext>
                </a:extLst>
              </a:tr>
              <a:tr h="6678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RSVP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-Well respected program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-Many opportunities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-Limited funding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Explore ways to increase funding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77378794"/>
                  </a:ext>
                </a:extLst>
              </a:tr>
              <a:tr h="8224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Advising &amp; Career Services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-Get on the Bus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-Transfer Wednesdays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-Career Fairs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-Holistic advising model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-Multiple advising methods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-Staffing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Extending hours</a:t>
                      </a:r>
                    </a:p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183484"/>
                  </a:ext>
                </a:extLst>
              </a:tr>
              <a:tr h="9264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Library Services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-Expanded services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-Improved Electronic resources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-Good faculty relations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-Embedded Librarian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-Meeting changing needs of students &amp; employees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-Communicating Library resources to campus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Continue integration of Learning Commons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6541486"/>
                  </a:ext>
                </a:extLst>
              </a:tr>
              <a:tr h="1207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Professional Development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-Foundation Financial Support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-Interest from employees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-Diversity in program options</a:t>
                      </a:r>
                    </a:p>
                    <a:p>
                      <a:pPr algn="l" fontAlgn="ctr"/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- 4 years on Great Colleges to Work For survey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-Keeping up with ever changing needs of faculty and staff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-Continue to refresh courses/topics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-Expand certification options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669822"/>
                  </a:ext>
                </a:extLst>
              </a:tr>
              <a:tr h="926499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 Programs Ranch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-Strong community support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-Diverse program offerings</a:t>
                      </a:r>
                    </a:p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-Diversity in show disciplines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-Resources (Facilities, Horses, and staffing)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-Expand number of stalls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-Expand on program offerings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0989192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43C90F64-5F2F-4891-87D9-52452C5BDCBE}"/>
              </a:ext>
            </a:extLst>
          </p:cNvPr>
          <p:cNvGrpSpPr/>
          <p:nvPr/>
        </p:nvGrpSpPr>
        <p:grpSpPr>
          <a:xfrm>
            <a:off x="9046322" y="130644"/>
            <a:ext cx="3020928" cy="434435"/>
            <a:chOff x="2961277" y="178229"/>
            <a:chExt cx="5588804" cy="61033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99E74278-4659-47C3-A235-928DF2E114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B9641CE-121F-4098-B5DF-B1AABD4DC92D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C3ED6F1-6114-49FB-965E-166508BB14ED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2639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C2B0E9-FC8F-40A9-9A39-4D612CF0CD81}"/>
              </a:ext>
            </a:extLst>
          </p:cNvPr>
          <p:cNvSpPr/>
          <p:nvPr/>
        </p:nvSpPr>
        <p:spPr>
          <a:xfrm>
            <a:off x="986319" y="576138"/>
            <a:ext cx="10157169" cy="6009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44747" y="82053"/>
            <a:ext cx="9601200" cy="54650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Programs Under Review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07135" y="619081"/>
            <a:ext cx="11106913" cy="6238920"/>
          </a:xfrm>
        </p:spPr>
        <p:txBody>
          <a:bodyPr>
            <a:normAutofit/>
          </a:bodyPr>
          <a:lstStyle/>
          <a:p>
            <a:r>
              <a:rPr lang="en-US" sz="2600" dirty="0"/>
              <a:t>Office Technology</a:t>
            </a:r>
          </a:p>
          <a:p>
            <a:pPr lvl="1"/>
            <a:r>
              <a:rPr lang="en-US" b="1" dirty="0"/>
              <a:t>Status: </a:t>
            </a:r>
            <a:r>
              <a:rPr lang="en-US" dirty="0"/>
              <a:t>Moved online and updated curriculum, Not on high demand lists</a:t>
            </a:r>
          </a:p>
          <a:p>
            <a:pPr lvl="1"/>
            <a:r>
              <a:rPr lang="en-US" b="1" dirty="0"/>
              <a:t>Action: </a:t>
            </a:r>
            <a:r>
              <a:rPr lang="en-US" dirty="0"/>
              <a:t>Moving to Business Specialization</a:t>
            </a:r>
          </a:p>
          <a:p>
            <a:r>
              <a:rPr lang="en-US" sz="2600" dirty="0"/>
              <a:t>Medical Lab Technology </a:t>
            </a:r>
          </a:p>
          <a:p>
            <a:pPr lvl="1"/>
            <a:r>
              <a:rPr lang="en-US" b="1" dirty="0"/>
              <a:t>Status: </a:t>
            </a:r>
            <a:r>
              <a:rPr lang="en-US" dirty="0"/>
              <a:t>Modified curriculum but program still low on enrollment, Strong demand locally and statewide</a:t>
            </a:r>
          </a:p>
          <a:p>
            <a:pPr lvl="1"/>
            <a:r>
              <a:rPr lang="en-US" b="1" dirty="0"/>
              <a:t>Action</a:t>
            </a:r>
            <a:r>
              <a:rPr lang="en-US" dirty="0"/>
              <a:t>: Challenge Local Health Professions to Support the Program</a:t>
            </a:r>
          </a:p>
          <a:p>
            <a:r>
              <a:rPr lang="en-US" sz="2600" dirty="0"/>
              <a:t>Occupational Therapy Assistant</a:t>
            </a:r>
          </a:p>
          <a:p>
            <a:pPr lvl="1"/>
            <a:r>
              <a:rPr lang="en-US" b="1" dirty="0"/>
              <a:t>Status: </a:t>
            </a:r>
            <a:r>
              <a:rPr lang="en-US" dirty="0"/>
              <a:t>Modified curriculum but program still low on enrollment, Strong demand locally and statewide</a:t>
            </a:r>
          </a:p>
          <a:p>
            <a:pPr lvl="1"/>
            <a:r>
              <a:rPr lang="en-US" b="1" dirty="0"/>
              <a:t>Action</a:t>
            </a:r>
            <a:r>
              <a:rPr lang="en-US" dirty="0"/>
              <a:t>: Continue on watch, expand on recruiting efforts</a:t>
            </a:r>
          </a:p>
          <a:p>
            <a:r>
              <a:rPr lang="en-US" sz="2600" dirty="0"/>
              <a:t>Veterinary Technician</a:t>
            </a:r>
          </a:p>
          <a:p>
            <a:pPr lvl="1"/>
            <a:r>
              <a:rPr lang="en-US" b="1" dirty="0"/>
              <a:t>Status: </a:t>
            </a:r>
            <a:r>
              <a:rPr lang="en-US" dirty="0"/>
              <a:t>Modified curriculum but program still low on enrollment</a:t>
            </a:r>
          </a:p>
          <a:p>
            <a:pPr lvl="1"/>
            <a:r>
              <a:rPr lang="en-US" b="1" dirty="0"/>
              <a:t>Action</a:t>
            </a:r>
            <a:r>
              <a:rPr lang="en-US" dirty="0"/>
              <a:t>: Improve recruiting efforts, add blended/online options, collaboration with other colleges and programs</a:t>
            </a:r>
          </a:p>
          <a:p>
            <a:r>
              <a:rPr lang="en-US" sz="2600" dirty="0"/>
              <a:t>Interpreter Training</a:t>
            </a:r>
          </a:p>
          <a:p>
            <a:pPr lvl="1"/>
            <a:r>
              <a:rPr lang="en-US" b="1" dirty="0"/>
              <a:t>Status</a:t>
            </a:r>
            <a:r>
              <a:rPr lang="en-US" dirty="0"/>
              <a:t>: New faculty, need to rebuild program, low enrollment</a:t>
            </a:r>
          </a:p>
          <a:p>
            <a:pPr lvl="1"/>
            <a:r>
              <a:rPr lang="en-US" b="1" dirty="0"/>
              <a:t>Action</a:t>
            </a:r>
            <a:r>
              <a:rPr lang="en-US" dirty="0"/>
              <a:t>: Consider realigning under Languages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F40146A-D498-43CE-B429-FE0A8504D1F7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0968BFD-6CD3-4ABC-8689-76AF33C27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22DEC12-34EA-4BC6-B319-E7E464653745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C5C0C67-9F34-4265-8178-24C98F43B330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986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6E9CABF-62D1-4ABF-80A0-CCD7EB24646A}"/>
              </a:ext>
            </a:extLst>
          </p:cNvPr>
          <p:cNvSpPr/>
          <p:nvPr/>
        </p:nvSpPr>
        <p:spPr>
          <a:xfrm>
            <a:off x="934948" y="1530849"/>
            <a:ext cx="10469367" cy="626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2621" y="281940"/>
            <a:ext cx="5689315" cy="629412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Program Opportunities:</a:t>
            </a:r>
            <a:endParaRPr lang="en-US" sz="2800" dirty="0"/>
          </a:p>
          <a:p>
            <a:r>
              <a:rPr lang="en-US" sz="2800" dirty="0"/>
              <a:t>Educational Hub</a:t>
            </a:r>
          </a:p>
          <a:p>
            <a:r>
              <a:rPr lang="en-US" sz="2800" dirty="0"/>
              <a:t>Business Management </a:t>
            </a:r>
          </a:p>
          <a:p>
            <a:pPr lvl="2"/>
            <a:r>
              <a:rPr lang="en-US" sz="2200" dirty="0"/>
              <a:t>Agri-Business</a:t>
            </a:r>
          </a:p>
          <a:p>
            <a:pPr lvl="2"/>
            <a:r>
              <a:rPr lang="en-US" sz="2200" dirty="0"/>
              <a:t>Logistics Management</a:t>
            </a:r>
          </a:p>
          <a:p>
            <a:pPr lvl="2"/>
            <a:r>
              <a:rPr lang="en-US" sz="2200" dirty="0"/>
              <a:t>Long-term Health – multiuse facilities, activities director certification</a:t>
            </a:r>
          </a:p>
          <a:p>
            <a:pPr lvl="2"/>
            <a:r>
              <a:rPr lang="en-US" sz="2200" dirty="0"/>
              <a:t>Emergency Management</a:t>
            </a:r>
          </a:p>
          <a:p>
            <a:r>
              <a:rPr lang="en-US" sz="2800" dirty="0"/>
              <a:t>Cybersecurity</a:t>
            </a:r>
          </a:p>
          <a:p>
            <a:r>
              <a:rPr lang="en-US" sz="2800" dirty="0"/>
              <a:t>Health and Human Services</a:t>
            </a:r>
          </a:p>
          <a:p>
            <a:pPr lvl="2"/>
            <a:r>
              <a:rPr lang="en-US" sz="2200" dirty="0"/>
              <a:t>Patient Care Technician</a:t>
            </a:r>
          </a:p>
          <a:p>
            <a:pPr lvl="2"/>
            <a:r>
              <a:rPr lang="en-US" sz="2200" dirty="0"/>
              <a:t>Pharmacy Technologist</a:t>
            </a:r>
          </a:p>
          <a:p>
            <a:pPr lvl="2"/>
            <a:r>
              <a:rPr lang="en-US" sz="2200" dirty="0"/>
              <a:t>Public Health</a:t>
            </a:r>
          </a:p>
          <a:p>
            <a:pPr lvl="2"/>
            <a:r>
              <a:rPr lang="en-US" sz="2200" dirty="0"/>
              <a:t>Explore Dental Assistant partnership</a:t>
            </a:r>
          </a:p>
          <a:p>
            <a:r>
              <a:rPr lang="en-US" sz="2800" dirty="0"/>
              <a:t>Environmental Sustainability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766FAD6-9A4E-4D69-B5ED-832A05D92C10}"/>
              </a:ext>
            </a:extLst>
          </p:cNvPr>
          <p:cNvSpPr txBox="1">
            <a:spLocks/>
          </p:cNvSpPr>
          <p:nvPr/>
        </p:nvSpPr>
        <p:spPr>
          <a:xfrm>
            <a:off x="6302339" y="247768"/>
            <a:ext cx="5567040" cy="59650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Ongoing Initiatives:</a:t>
            </a:r>
          </a:p>
          <a:p>
            <a:pPr marL="228600" lvl="1" indent="0">
              <a:buNone/>
            </a:pPr>
            <a:r>
              <a:rPr lang="en-US" sz="2600" dirty="0"/>
              <a:t>Micro-credentials </a:t>
            </a:r>
          </a:p>
          <a:p>
            <a:pPr marL="228600" lvl="1" indent="0">
              <a:buNone/>
            </a:pPr>
            <a:r>
              <a:rPr lang="en-US" sz="2600" dirty="0"/>
              <a:t>Texas Reskilling &amp; Upskilling through Education (TRUE)</a:t>
            </a:r>
          </a:p>
          <a:p>
            <a:pPr marL="228600" lvl="1" indent="0">
              <a:buNone/>
            </a:pPr>
            <a:r>
              <a:rPr lang="en-US" sz="2600" dirty="0"/>
              <a:t>Apprenticeships in Child Development Center</a:t>
            </a:r>
          </a:p>
          <a:p>
            <a:pPr marL="228600" lvl="1" indent="0">
              <a:buNone/>
            </a:pPr>
            <a:r>
              <a:rPr lang="en-US" sz="2600" dirty="0"/>
              <a:t>Skills verified</a:t>
            </a:r>
          </a:p>
          <a:p>
            <a:pPr marL="228600" lvl="1" indent="0">
              <a:buNone/>
            </a:pPr>
            <a:r>
              <a:rPr lang="en-US" sz="2600" dirty="0"/>
              <a:t>Increase vocational options in high school pathways</a:t>
            </a:r>
          </a:p>
          <a:p>
            <a:pPr marL="795528" lvl="3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Fire Academy/EMT</a:t>
            </a:r>
          </a:p>
          <a:p>
            <a:pPr marL="795528" lvl="3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Cyber Security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4B27868-DFAD-4A60-AB70-E605AFAC6651}"/>
              </a:ext>
            </a:extLst>
          </p:cNvPr>
          <p:cNvGrpSpPr/>
          <p:nvPr/>
        </p:nvGrpSpPr>
        <p:grpSpPr>
          <a:xfrm>
            <a:off x="9171072" y="59193"/>
            <a:ext cx="3020928" cy="445494"/>
            <a:chOff x="2961277" y="178229"/>
            <a:chExt cx="5588804" cy="61033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CB9A40E-7DDC-4837-A1CD-2570116334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DA90CCB-DBBE-4897-8B01-A5C955BC018C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39F5CF8-9A79-4A54-A9E0-C692EF523C96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22163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30A7428-A2AF-4B8C-9EA1-E5FEDF1FE8DA}"/>
              </a:ext>
            </a:extLst>
          </p:cNvPr>
          <p:cNvSpPr/>
          <p:nvPr/>
        </p:nvSpPr>
        <p:spPr>
          <a:xfrm>
            <a:off x="934948" y="1530849"/>
            <a:ext cx="10469367" cy="626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00954" y="139726"/>
            <a:ext cx="6149294" cy="69685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Workforce</a:t>
            </a:r>
          </a:p>
        </p:txBody>
      </p:sp>
      <p:sp>
        <p:nvSpPr>
          <p:cNvPr id="5" name="Right Arrow 4"/>
          <p:cNvSpPr/>
          <p:nvPr/>
        </p:nvSpPr>
        <p:spPr>
          <a:xfrm rot="337541">
            <a:off x="177367" y="2303560"/>
            <a:ext cx="3918857" cy="13054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Adult Education &amp; Literacy</a:t>
            </a:r>
          </a:p>
          <a:p>
            <a:pPr algn="ctr"/>
            <a:r>
              <a:rPr lang="en-US" dirty="0"/>
              <a:t>GED &amp; Workforce support</a:t>
            </a:r>
          </a:p>
        </p:txBody>
      </p:sp>
      <p:sp>
        <p:nvSpPr>
          <p:cNvPr id="6" name="Left Arrow 5"/>
          <p:cNvSpPr/>
          <p:nvPr/>
        </p:nvSpPr>
        <p:spPr>
          <a:xfrm>
            <a:off x="8117603" y="3395794"/>
            <a:ext cx="3840035" cy="1524755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Upskilling (Prosper Waco)</a:t>
            </a:r>
          </a:p>
          <a:p>
            <a:pPr algn="ctr"/>
            <a:r>
              <a:rPr lang="en-US" dirty="0"/>
              <a:t>Funding &amp; skill training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54840" y="3682864"/>
            <a:ext cx="3390900" cy="1308633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 Development</a:t>
            </a:r>
          </a:p>
          <a:p>
            <a:pPr algn="ctr"/>
            <a:r>
              <a:rPr lang="en-US" dirty="0"/>
              <a:t>for student training</a:t>
            </a:r>
          </a:p>
        </p:txBody>
      </p:sp>
      <p:sp>
        <p:nvSpPr>
          <p:cNvPr id="8" name="Right Arrow 7"/>
          <p:cNvSpPr/>
          <p:nvPr/>
        </p:nvSpPr>
        <p:spPr>
          <a:xfrm rot="1264201">
            <a:off x="406123" y="518956"/>
            <a:ext cx="4552587" cy="1594730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ExpressPath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your Future</a:t>
            </a:r>
          </a:p>
          <a:p>
            <a:pPr algn="ctr"/>
            <a:r>
              <a:rPr lang="en-US" dirty="0"/>
              <a:t>Short term Credentials &amp; Certificates</a:t>
            </a:r>
          </a:p>
        </p:txBody>
      </p:sp>
      <p:sp>
        <p:nvSpPr>
          <p:cNvPr id="9" name="Left Arrow 8"/>
          <p:cNvSpPr/>
          <p:nvPr/>
        </p:nvSpPr>
        <p:spPr>
          <a:xfrm rot="19891853">
            <a:off x="6622425" y="557503"/>
            <a:ext cx="4175340" cy="1663722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TRUE</a:t>
            </a:r>
          </a:p>
          <a:p>
            <a:pPr algn="ctr"/>
            <a:r>
              <a:rPr lang="en-US" dirty="0"/>
              <a:t>Design and field workforce credentials &amp; certificates</a:t>
            </a:r>
          </a:p>
        </p:txBody>
      </p:sp>
      <p:sp>
        <p:nvSpPr>
          <p:cNvPr id="11" name="7-Point Star 10"/>
          <p:cNvSpPr/>
          <p:nvPr/>
        </p:nvSpPr>
        <p:spPr>
          <a:xfrm>
            <a:off x="3821000" y="3151466"/>
            <a:ext cx="4642757" cy="2557662"/>
          </a:xfrm>
          <a:prstGeom prst="star7">
            <a:avLst/>
          </a:prstGeom>
          <a:solidFill>
            <a:schemeClr val="accent6">
              <a:lumMod val="5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Skilled Workforce</a:t>
            </a:r>
          </a:p>
        </p:txBody>
      </p:sp>
      <p:sp>
        <p:nvSpPr>
          <p:cNvPr id="10" name="Left Arrow 5">
            <a:extLst>
              <a:ext uri="{FF2B5EF4-FFF2-40B4-BE49-F238E27FC236}">
                <a16:creationId xmlns:a16="http://schemas.microsoft.com/office/drawing/2014/main" id="{5286D081-9186-425C-97E4-5D19F4EFD5CC}"/>
              </a:ext>
            </a:extLst>
          </p:cNvPr>
          <p:cNvSpPr/>
          <p:nvPr/>
        </p:nvSpPr>
        <p:spPr>
          <a:xfrm rot="1026147">
            <a:off x="7632150" y="5236532"/>
            <a:ext cx="3840035" cy="1524755"/>
          </a:xfrm>
          <a:prstGeom prst="lef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Dual Credit</a:t>
            </a:r>
          </a:p>
          <a:p>
            <a:pPr algn="ctr"/>
            <a:r>
              <a:rPr lang="en-US" dirty="0"/>
              <a:t>Workforce pathways</a:t>
            </a:r>
          </a:p>
        </p:txBody>
      </p:sp>
      <p:sp>
        <p:nvSpPr>
          <p:cNvPr id="13" name="Right Arrow 6">
            <a:extLst>
              <a:ext uri="{FF2B5EF4-FFF2-40B4-BE49-F238E27FC236}">
                <a16:creationId xmlns:a16="http://schemas.microsoft.com/office/drawing/2014/main" id="{0AE767F4-46B3-4FA5-AEF8-453EFFDB2318}"/>
              </a:ext>
            </a:extLst>
          </p:cNvPr>
          <p:cNvSpPr/>
          <p:nvPr/>
        </p:nvSpPr>
        <p:spPr>
          <a:xfrm rot="21126416">
            <a:off x="735371" y="5141322"/>
            <a:ext cx="3390900" cy="1308633"/>
          </a:xfrm>
          <a:prstGeom prst="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Apprenticeships</a:t>
            </a:r>
            <a:endParaRPr lang="en-US" dirty="0"/>
          </a:p>
        </p:txBody>
      </p:sp>
      <p:sp>
        <p:nvSpPr>
          <p:cNvPr id="12" name="Left Arrow 8">
            <a:extLst>
              <a:ext uri="{FF2B5EF4-FFF2-40B4-BE49-F238E27FC236}">
                <a16:creationId xmlns:a16="http://schemas.microsoft.com/office/drawing/2014/main" id="{C42C406D-B114-4AC0-A35C-DBD3629E0F01}"/>
              </a:ext>
            </a:extLst>
          </p:cNvPr>
          <p:cNvSpPr/>
          <p:nvPr/>
        </p:nvSpPr>
        <p:spPr>
          <a:xfrm rot="19891853">
            <a:off x="8111165" y="1314295"/>
            <a:ext cx="4175340" cy="1663722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Community groups engaged in local workforce</a:t>
            </a:r>
          </a:p>
        </p:txBody>
      </p:sp>
    </p:spTree>
    <p:extLst>
      <p:ext uri="{BB962C8B-B14F-4D97-AF65-F5344CB8AC3E}">
        <p14:creationId xmlns:p14="http://schemas.microsoft.com/office/powerpoint/2010/main" val="1127812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pic>
        <p:nvPicPr>
          <p:cNvPr id="5" name="Picture 4" descr="Principal's Point of View: The Three Questi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648" y="2410504"/>
            <a:ext cx="4387104" cy="372903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BAFACC-B445-472B-AE78-43B5E209D390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F39318E-6EE8-4D76-A675-1D05AF8444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534FCA7-8241-49BF-B4DD-AEF592CAA730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880DFCD-CFAA-457E-9A7D-C16CD2A2BFED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3733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C53A59-DF54-4914-A4CE-6396640AAAE1}"/>
              </a:ext>
            </a:extLst>
          </p:cNvPr>
          <p:cNvSpPr/>
          <p:nvPr/>
        </p:nvSpPr>
        <p:spPr>
          <a:xfrm>
            <a:off x="934948" y="1530849"/>
            <a:ext cx="10469367" cy="626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80648" y="2616445"/>
            <a:ext cx="4102406" cy="136014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4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Planning Cycle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89573" y="2629978"/>
            <a:ext cx="2527539" cy="1052422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 Level Plan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84060" y="693441"/>
            <a:ext cx="2527539" cy="105242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Learning Outcomes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322" y="2824058"/>
            <a:ext cx="2527539" cy="105242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84060" y="5005815"/>
            <a:ext cx="2527539" cy="105242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Review</a:t>
            </a:r>
          </a:p>
        </p:txBody>
      </p:sp>
      <p:sp>
        <p:nvSpPr>
          <p:cNvPr id="13" name="Down Arrow 12"/>
          <p:cNvSpPr/>
          <p:nvPr/>
        </p:nvSpPr>
        <p:spPr>
          <a:xfrm rot="19227520">
            <a:off x="7821822" y="1299914"/>
            <a:ext cx="707366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4043668">
            <a:off x="3235511" y="1068597"/>
            <a:ext cx="817689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7848288">
            <a:off x="3032456" y="4101823"/>
            <a:ext cx="707366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739987">
            <a:off x="7942591" y="3883733"/>
            <a:ext cx="707366" cy="1406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EB5DB50-D0F2-4253-8828-1544B92A977F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002887F-D742-4CF5-A2BF-1FB6A7DA78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DF08CCF-217B-4D22-9827-8384AD9E9BF9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28509B4-CCE5-4D1E-ABD3-FF781A1540EE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4652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39" y="416101"/>
            <a:ext cx="7729728" cy="11887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Progress Evaluation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7615" y="1970669"/>
            <a:ext cx="8356770" cy="4091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700" dirty="0"/>
              <a:t>For Instructional Programs: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Success of students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Budget Impact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Strategic importance to the college and/or the community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High Demand Field/Targeted Occupation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D6D8378-FA2F-4105-87F9-A34256058A9F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9E11E4F-706C-4D1F-95D8-5369993443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D1B8E35-0303-45E6-80AB-8B4E9393308A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76AECBC-E2C1-4B04-BC7A-3C91673C2544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5365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4876A1-F0BE-43C3-B629-ED471EA0E53E}"/>
              </a:ext>
            </a:extLst>
          </p:cNvPr>
          <p:cNvSpPr/>
          <p:nvPr/>
        </p:nvSpPr>
        <p:spPr>
          <a:xfrm rot="16200000">
            <a:off x="11587746" y="6253746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4">
            <a:extLst>
              <a:ext uri="{FF2B5EF4-FFF2-40B4-BE49-F238E27FC236}">
                <a16:creationId xmlns:a16="http://schemas.microsoft.com/office/drawing/2014/main" id="{A8D00701-83E4-49F5-BB7E-2CB54B748A50}"/>
              </a:ext>
            </a:extLst>
          </p:cNvPr>
          <p:cNvSpPr txBox="1">
            <a:spLocks/>
          </p:cNvSpPr>
          <p:nvPr/>
        </p:nvSpPr>
        <p:spPr>
          <a:xfrm>
            <a:off x="222358" y="795542"/>
            <a:ext cx="3538448" cy="9008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defTabSz="914400">
              <a:lnSpc>
                <a:spcPct val="85000"/>
              </a:lnSpc>
              <a:spcBef>
                <a:spcPct val="0"/>
              </a:spcBef>
              <a:buNone/>
              <a:defRPr sz="3600" b="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163E70"/>
                </a:solidFill>
              </a:rPr>
              <a:t>High Demand</a:t>
            </a:r>
          </a:p>
          <a:p>
            <a:pPr algn="ctr"/>
            <a:r>
              <a:rPr lang="en-US" b="1" dirty="0">
                <a:solidFill>
                  <a:srgbClr val="163E70"/>
                </a:solidFill>
              </a:rPr>
              <a:t>Fields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A89B24F-7045-4103-AA9B-EDDC0CE16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043550"/>
              </p:ext>
            </p:extLst>
          </p:nvPr>
        </p:nvGraphicFramePr>
        <p:xfrm>
          <a:off x="4429296" y="692800"/>
          <a:ext cx="7368465" cy="5680898"/>
        </p:xfrm>
        <a:graphic>
          <a:graphicData uri="http://schemas.openxmlformats.org/drawingml/2006/table">
            <a:tbl>
              <a:tblPr/>
              <a:tblGrid>
                <a:gridCol w="7368465">
                  <a:extLst>
                    <a:ext uri="{9D8B030D-6E8A-4147-A177-3AD203B41FA5}">
                      <a16:colId xmlns:a16="http://schemas.microsoft.com/office/drawing/2014/main" val="3519770377"/>
                    </a:ext>
                  </a:extLst>
                </a:gridCol>
              </a:tblGrid>
              <a:tr h="206433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13944" marR="13944" marT="6972" marB="6972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97619905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Computer and Information Sciences and Support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268403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Engineering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06189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Engineering/Engineering-Related Technologies/Technicians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49177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Mathematics and Statistics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102264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Physical Sciences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048494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Agricultural Business Management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214902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Agricultural Mechanization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40142"/>
                  </a:ext>
                </a:extLst>
              </a:tr>
              <a:tr h="206433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Environmental/Natural Resources Management and</a:t>
                      </a:r>
                      <a:b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Policy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523345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Bilingual, Multilingual, and Multicultural Education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682358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Teacher Education and Professional Development, Specific Levels and Methods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779881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Teaching English or French as a Second or Foreign Language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332170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Human Development, Family Studies, and Related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246047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Non-Professional Legal Studies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690961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Legal Support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224954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Biological and Physical Sciences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44916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Nuclear and Industrial Radiologic Technologies/Technicians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141957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Physical Science Technologies/Technicians2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502143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Fire Protection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449301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Building/Construction Finishing, Management, and Inspection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347375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Electrical/Electronics Maintenance and Repair Technologies/Technicians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401655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endParaRPr lang="en-US" sz="300" b="0" dirty="0">
                        <a:effectLst/>
                        <a:latin typeface="inherit"/>
                      </a:endParaRP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19115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79B7303-C7B0-4D85-BC88-3DBFECED759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6217" y="2231137"/>
            <a:ext cx="4235599" cy="4428966"/>
          </a:xfrm>
          <a:prstGeom prst="rect">
            <a:avLst/>
          </a:prstGeom>
          <a:effectLst>
            <a:softEdge rad="635000"/>
          </a:effec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5EA09970-3E5C-49F8-B652-9351D62805B0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245FF6B-1201-4347-9DBA-FD39811FD7D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C312EA8-7782-4A67-9BED-C76A922A3895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AD7BDFF-4842-421C-925C-ADC5D02ACFA9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3411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16200000">
            <a:off x="-504661" y="6253745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4876A1-F0BE-43C3-B629-ED471EA0E53E}"/>
              </a:ext>
            </a:extLst>
          </p:cNvPr>
          <p:cNvSpPr/>
          <p:nvPr/>
        </p:nvSpPr>
        <p:spPr>
          <a:xfrm rot="16200000">
            <a:off x="11587746" y="6253746"/>
            <a:ext cx="1099996" cy="108513"/>
          </a:xfrm>
          <a:prstGeom prst="rect">
            <a:avLst/>
          </a:prstGeom>
          <a:solidFill>
            <a:srgbClr val="FF5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A89B24F-7045-4103-AA9B-EDDC0CE16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233927"/>
              </p:ext>
            </p:extLst>
          </p:nvPr>
        </p:nvGraphicFramePr>
        <p:xfrm>
          <a:off x="4383349" y="795542"/>
          <a:ext cx="7368465" cy="5668300"/>
        </p:xfrm>
        <a:graphic>
          <a:graphicData uri="http://schemas.openxmlformats.org/drawingml/2006/table">
            <a:tbl>
              <a:tblPr/>
              <a:tblGrid>
                <a:gridCol w="7368465">
                  <a:extLst>
                    <a:ext uri="{9D8B030D-6E8A-4147-A177-3AD203B41FA5}">
                      <a16:colId xmlns:a16="http://schemas.microsoft.com/office/drawing/2014/main" val="3519770377"/>
                    </a:ext>
                  </a:extLst>
                </a:gridCol>
              </a:tblGrid>
              <a:tr h="1496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Heating, Air Conditioning, Ventilation and Refrigeration Maintenance Technology/Technician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715234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Heavy/Industrial Equipment Maintenance Technologies/Technicians2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772087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Vehicle Maintenance and Repair Technologies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770285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Energy Systems Maintenance and Repair Technologies/Technicians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962799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Ground Transportation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421035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Communication Disorders Sciences and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210499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Dental Support Services and Allied Professions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752279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Health and Medical Administrative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361237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Allied Health and Medical Assisting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86734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Allied Health Diagnostic, Intervention, and Treatment Professions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868291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Clinical/Medical Laboratory Science/Research and Allied Professions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735332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Ophthalmic and Optometric Support Services and Allied Professions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039247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Rehabilitation and Therapeutic Professions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087970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Health Aides/Attendants/Orderlies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186519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Medical Illustration and Informatics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635987"/>
                  </a:ext>
                </a:extLst>
              </a:tr>
              <a:tr h="928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Dietetics and Clinical Nutrition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098594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Health Professions Education, Ethics, and Humanities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184659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Alternative and Complementary Medicine and Medical Systems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72419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Alternative and Complementary Medical Support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835885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Registered Nursing, Nursing Administration, Nursing Research and Clinical Nursing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619945"/>
                  </a:ext>
                </a:extLst>
              </a:tr>
              <a:tr h="14964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solidFill>
                            <a:srgbClr val="003C71"/>
                          </a:solidFill>
                          <a:effectLst/>
                          <a:latin typeface="+mn-lt"/>
                        </a:rPr>
                        <a:t>Practical Nursing, Vocational Nursing and Nursing Assistants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4262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kern="1200" dirty="0">
                          <a:solidFill>
                            <a:srgbClr val="003C7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Accounting and Related Services</a:t>
                      </a:r>
                    </a:p>
                  </a:txBody>
                  <a:tcPr marL="14525" marR="14525" marT="14525" marB="14525" anchor="ctr">
                    <a:lnL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CEC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19115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AC8B5FF-FD67-4460-AC49-5E70C18C349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0957" y="1926453"/>
            <a:ext cx="4183436" cy="483389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12" name="Title 4">
            <a:extLst>
              <a:ext uri="{FF2B5EF4-FFF2-40B4-BE49-F238E27FC236}">
                <a16:creationId xmlns:a16="http://schemas.microsoft.com/office/drawing/2014/main" id="{1953ED62-7791-4076-A977-45B50F5024EB}"/>
              </a:ext>
            </a:extLst>
          </p:cNvPr>
          <p:cNvSpPr txBox="1">
            <a:spLocks/>
          </p:cNvSpPr>
          <p:nvPr/>
        </p:nvSpPr>
        <p:spPr>
          <a:xfrm>
            <a:off x="222358" y="795542"/>
            <a:ext cx="3538448" cy="9008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defTabSz="914400">
              <a:lnSpc>
                <a:spcPct val="85000"/>
              </a:lnSpc>
              <a:spcBef>
                <a:spcPct val="0"/>
              </a:spcBef>
              <a:buNone/>
              <a:defRPr sz="3600" b="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163E70"/>
                </a:solidFill>
              </a:rPr>
              <a:t>High Demand</a:t>
            </a:r>
          </a:p>
          <a:p>
            <a:pPr algn="ctr"/>
            <a:r>
              <a:rPr lang="en-US" b="1" dirty="0">
                <a:solidFill>
                  <a:srgbClr val="163E70"/>
                </a:solidFill>
              </a:rPr>
              <a:t>Fields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1034A7-26E4-4A42-AC26-FD367258E186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0F6CA3B-C760-4184-BE36-91FF93E5C9F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0C3A0C7-D814-4EB6-BA03-E570C0695C44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B55F4B2-7D2B-408B-9740-975550B5258E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50976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87D5E4-34CA-42A6-8AD5-13CCBF422B29}"/>
              </a:ext>
            </a:extLst>
          </p:cNvPr>
          <p:cNvSpPr/>
          <p:nvPr/>
        </p:nvSpPr>
        <p:spPr>
          <a:xfrm>
            <a:off x="934948" y="1530849"/>
            <a:ext cx="10469367" cy="626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A79B95D-E8DF-4AD9-9416-3466CAA617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137665"/>
              </p:ext>
            </p:extLst>
          </p:nvPr>
        </p:nvGraphicFramePr>
        <p:xfrm>
          <a:off x="189614" y="576138"/>
          <a:ext cx="11812772" cy="6158869"/>
        </p:xfrm>
        <a:graphic>
          <a:graphicData uri="http://schemas.openxmlformats.org/drawingml/2006/table">
            <a:tbl>
              <a:tblPr/>
              <a:tblGrid>
                <a:gridCol w="2858386">
                  <a:extLst>
                    <a:ext uri="{9D8B030D-6E8A-4147-A177-3AD203B41FA5}">
                      <a16:colId xmlns:a16="http://schemas.microsoft.com/office/drawing/2014/main" val="2570895907"/>
                    </a:ext>
                  </a:extLst>
                </a:gridCol>
                <a:gridCol w="890016">
                  <a:extLst>
                    <a:ext uri="{9D8B030D-6E8A-4147-A177-3AD203B41FA5}">
                      <a16:colId xmlns:a16="http://schemas.microsoft.com/office/drawing/2014/main" val="1098409920"/>
                    </a:ext>
                  </a:extLst>
                </a:gridCol>
                <a:gridCol w="804672">
                  <a:extLst>
                    <a:ext uri="{9D8B030D-6E8A-4147-A177-3AD203B41FA5}">
                      <a16:colId xmlns:a16="http://schemas.microsoft.com/office/drawing/2014/main" val="1478587510"/>
                    </a:ext>
                  </a:extLst>
                </a:gridCol>
                <a:gridCol w="1242736">
                  <a:extLst>
                    <a:ext uri="{9D8B030D-6E8A-4147-A177-3AD203B41FA5}">
                      <a16:colId xmlns:a16="http://schemas.microsoft.com/office/drawing/2014/main" val="885154418"/>
                    </a:ext>
                  </a:extLst>
                </a:gridCol>
                <a:gridCol w="37424">
                  <a:extLst>
                    <a:ext uri="{9D8B030D-6E8A-4147-A177-3AD203B41FA5}">
                      <a16:colId xmlns:a16="http://schemas.microsoft.com/office/drawing/2014/main" val="3046123353"/>
                    </a:ext>
                  </a:extLst>
                </a:gridCol>
                <a:gridCol w="3321398">
                  <a:extLst>
                    <a:ext uri="{9D8B030D-6E8A-4147-A177-3AD203B41FA5}">
                      <a16:colId xmlns:a16="http://schemas.microsoft.com/office/drawing/2014/main" val="1150934772"/>
                    </a:ext>
                  </a:extLst>
                </a:gridCol>
                <a:gridCol w="2658140">
                  <a:extLst>
                    <a:ext uri="{9D8B030D-6E8A-4147-A177-3AD203B41FA5}">
                      <a16:colId xmlns:a16="http://schemas.microsoft.com/office/drawing/2014/main" val="1692649370"/>
                    </a:ext>
                  </a:extLst>
                </a:gridCol>
              </a:tblGrid>
              <a:tr h="38661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 Success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Impact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Strategic Importance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Notes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969577"/>
                  </a:ext>
                </a:extLst>
              </a:tr>
              <a:tr h="1782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-Return of Demand for Core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0972313"/>
                  </a:ext>
                </a:extLst>
              </a:tr>
              <a:tr h="199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-Return of Demand for Core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169870"/>
                  </a:ext>
                </a:extLst>
              </a:tr>
              <a:tr h="4240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Sociology &amp; Anthropology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-Growing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-Combined the two departments during SACSCOC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71336269"/>
                  </a:ext>
                </a:extLst>
              </a:tr>
              <a:tr h="199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Government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-Return of Demand for Core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788582"/>
                  </a:ext>
                </a:extLst>
              </a:tr>
              <a:tr h="4960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Geography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-Small program/GIS possible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-Combined with Environmental Science during SACSCOC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32930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-Return of Demand for Core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 Demand</a:t>
                      </a:r>
                    </a:p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11902"/>
                  </a:ext>
                </a:extLst>
              </a:tr>
              <a:tr h="3564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INRW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-Restructure and retraining to meet co-requisite mandate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Adapting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8242890"/>
                  </a:ext>
                </a:extLst>
              </a:tr>
              <a:tr h="3564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Speech &amp; Communication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-Numbers down/did not replace vacant faculty position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063384"/>
                  </a:ext>
                </a:extLst>
              </a:tr>
              <a:tr h="1782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Languages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-Combined departments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5573815"/>
                  </a:ext>
                </a:extLst>
              </a:tr>
              <a:tr h="1782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Arts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-Building back cohorts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 Demand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703722"/>
                  </a:ext>
                </a:extLst>
              </a:tr>
              <a:tr h="1782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Theater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-Building back cohorts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9260557"/>
                  </a:ext>
                </a:extLst>
              </a:tr>
              <a:tr h="3564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-Building back cohorts</a:t>
                      </a:r>
                    </a:p>
                  </a:txBody>
                  <a:tcPr marL="6012" marR="6012" marT="6012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Explore Music Ed degree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763507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1F300CF1-A3DE-41A1-AC79-5890C1846D34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B151113-9AF4-436B-831F-4616DBDF7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D70B26B-081F-44FD-B566-8572D416F04A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3ADEB4F-21AF-43B3-80A6-49BC56713E7E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51579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1DE7D7D-5495-4A85-80E2-C964481AF4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082206"/>
              </p:ext>
            </p:extLst>
          </p:nvPr>
        </p:nvGraphicFramePr>
        <p:xfrm>
          <a:off x="152400" y="545894"/>
          <a:ext cx="11887200" cy="6159321"/>
        </p:xfrm>
        <a:graphic>
          <a:graphicData uri="http://schemas.openxmlformats.org/drawingml/2006/table">
            <a:tbl>
              <a:tblPr/>
              <a:tblGrid>
                <a:gridCol w="1638591">
                  <a:extLst>
                    <a:ext uri="{9D8B030D-6E8A-4147-A177-3AD203B41FA5}">
                      <a16:colId xmlns:a16="http://schemas.microsoft.com/office/drawing/2014/main" val="3404674316"/>
                    </a:ext>
                  </a:extLst>
                </a:gridCol>
                <a:gridCol w="963168">
                  <a:extLst>
                    <a:ext uri="{9D8B030D-6E8A-4147-A177-3AD203B41FA5}">
                      <a16:colId xmlns:a16="http://schemas.microsoft.com/office/drawing/2014/main" val="261482687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76946258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388499755"/>
                    </a:ext>
                  </a:extLst>
                </a:gridCol>
                <a:gridCol w="926592">
                  <a:extLst>
                    <a:ext uri="{9D8B030D-6E8A-4147-A177-3AD203B41FA5}">
                      <a16:colId xmlns:a16="http://schemas.microsoft.com/office/drawing/2014/main" val="1202284888"/>
                    </a:ext>
                  </a:extLst>
                </a:gridCol>
                <a:gridCol w="1292352">
                  <a:extLst>
                    <a:ext uri="{9D8B030D-6E8A-4147-A177-3AD203B41FA5}">
                      <a16:colId xmlns:a16="http://schemas.microsoft.com/office/drawing/2014/main" val="3067372979"/>
                    </a:ext>
                  </a:extLst>
                </a:gridCol>
                <a:gridCol w="3296988">
                  <a:extLst>
                    <a:ext uri="{9D8B030D-6E8A-4147-A177-3AD203B41FA5}">
                      <a16:colId xmlns:a16="http://schemas.microsoft.com/office/drawing/2014/main" val="1584150582"/>
                    </a:ext>
                  </a:extLst>
                </a:gridCol>
                <a:gridCol w="1574949">
                  <a:extLst>
                    <a:ext uri="{9D8B030D-6E8A-4147-A177-3AD203B41FA5}">
                      <a16:colId xmlns:a16="http://schemas.microsoft.com/office/drawing/2014/main" val="3153731716"/>
                    </a:ext>
                  </a:extLst>
                </a:gridCol>
              </a:tblGrid>
              <a:tr h="5726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 Success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 Impact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Strategic Importance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Demand Field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Targeted Occupation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Notes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424662"/>
                  </a:ext>
                </a:extLst>
              </a:tr>
              <a:tr h="2225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-Rebuilding cohort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4953957"/>
                  </a:ext>
                </a:extLst>
              </a:tr>
              <a:tr h="2623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Tech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 Office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 Office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-Integrate General Management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-Explore Growth Opportunities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-Rebranding the program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 Evaluation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974554"/>
                  </a:ext>
                </a:extLst>
              </a:tr>
              <a:tr h="5931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Info. Systems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-New cyber center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cyber transfer pathways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-Filling empty faculty positions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-Pursue transfer/job options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Growing Demand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1516872"/>
                  </a:ext>
                </a:extLst>
              </a:tr>
              <a:tr h="1510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Radiologic Tech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-Expand credential opportunities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Meeting Demand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8407295"/>
                  </a:ext>
                </a:extLst>
              </a:tr>
              <a:tr h="3334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Respiratory Care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-New simulation equipment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Growing Demand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5772200"/>
                  </a:ext>
                </a:extLst>
              </a:tr>
              <a:tr h="3334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Interpreter Training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-New faculty rebuilding program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-Consider restructure options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 Evaluation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486714"/>
                  </a:ext>
                </a:extLst>
              </a:tr>
              <a:tr h="1752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Cosmetology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-Expanding Esthetician program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-Growing Massage Therapy </a:t>
                      </a:r>
                    </a:p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Adding Barber track (fall 2024)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Growing Demand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26938252"/>
                  </a:ext>
                </a:extLst>
              </a:tr>
              <a:tr h="419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Surgical Tech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3649" marR="3649" marT="36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-New AAS degree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Growing Demand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158958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AE4F1B6-FBA9-4FFD-810D-61406DBF46C3}"/>
              </a:ext>
            </a:extLst>
          </p:cNvPr>
          <p:cNvGrpSpPr/>
          <p:nvPr/>
        </p:nvGrpSpPr>
        <p:grpSpPr>
          <a:xfrm>
            <a:off x="9046322" y="130644"/>
            <a:ext cx="3020928" cy="445494"/>
            <a:chOff x="2961277" y="178229"/>
            <a:chExt cx="5588804" cy="61033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88B3EF8-C34F-47E1-9033-7E532B207D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2EF1D4A-FDA1-4B0C-98E6-3697F628F78D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BE756DD-F17A-4236-8846-49890E5B6901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4442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99841-98D1-4464-9D3B-349CE820C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615" y="217037"/>
            <a:ext cx="10058400" cy="748454"/>
          </a:xfrm>
        </p:spPr>
        <p:txBody>
          <a:bodyPr>
            <a:norm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 Profit/Loss Numbers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FE943A3-42E5-40F5-8CE7-3FAC2FE58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760961"/>
              </p:ext>
            </p:extLst>
          </p:nvPr>
        </p:nvGraphicFramePr>
        <p:xfrm>
          <a:off x="652615" y="906805"/>
          <a:ext cx="10741153" cy="5007456"/>
        </p:xfrm>
        <a:graphic>
          <a:graphicData uri="http://schemas.openxmlformats.org/drawingml/2006/table">
            <a:tbl>
              <a:tblPr/>
              <a:tblGrid>
                <a:gridCol w="4138841">
                  <a:extLst>
                    <a:ext uri="{9D8B030D-6E8A-4147-A177-3AD203B41FA5}">
                      <a16:colId xmlns:a16="http://schemas.microsoft.com/office/drawing/2014/main" val="2331416459"/>
                    </a:ext>
                  </a:extLst>
                </a:gridCol>
                <a:gridCol w="1987296">
                  <a:extLst>
                    <a:ext uri="{9D8B030D-6E8A-4147-A177-3AD203B41FA5}">
                      <a16:colId xmlns:a16="http://schemas.microsoft.com/office/drawing/2014/main" val="3491729757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72434966"/>
                    </a:ext>
                  </a:extLst>
                </a:gridCol>
                <a:gridCol w="2237576">
                  <a:extLst>
                    <a:ext uri="{9D8B030D-6E8A-4147-A177-3AD203B41FA5}">
                      <a16:colId xmlns:a16="http://schemas.microsoft.com/office/drawing/2014/main" val="1554043906"/>
                    </a:ext>
                  </a:extLst>
                </a:gridCol>
              </a:tblGrid>
              <a:tr h="3863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2019-20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2020-21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2021-22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013058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History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$1,302,570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$1,028,112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$857,137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3493852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$737,772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$583,264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$435,564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616920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Sociology &amp; Anthropology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$225,233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$208,727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$182,164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9329394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Government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$915,783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$749,768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$612,220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3528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Geography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$5,000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$24,837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$15,703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70744913"/>
                  </a:ext>
                </a:extLst>
              </a:tr>
              <a:tr h="3217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$1,529,813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$991,562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$993,274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891212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INRW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$345,037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$278,813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$316,077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8416871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Speech &amp; Communication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$373,955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$384,401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$244,640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03121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Languages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$344,741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$239,808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$219,686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95567227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Arts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$407,525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$345,789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$279,670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121544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Theater*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-$228,727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-$171,365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-$152,644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3036929"/>
                  </a:ext>
                </a:extLst>
              </a:tr>
              <a:tr h="3863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Music*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-$93,325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-$92,974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-$28,543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66278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B0FAFFD-26FC-429C-BA0F-9EAB0F810B64}"/>
              </a:ext>
            </a:extLst>
          </p:cNvPr>
          <p:cNvSpPr txBox="1"/>
          <p:nvPr/>
        </p:nvSpPr>
        <p:spPr>
          <a:xfrm flipH="1">
            <a:off x="652615" y="5925312"/>
            <a:ext cx="8527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*Does not include income from MCC Productions or related Foundation events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86B4FCB-5C0A-4B5B-BFE9-46727DFC00D5}"/>
              </a:ext>
            </a:extLst>
          </p:cNvPr>
          <p:cNvGrpSpPr/>
          <p:nvPr/>
        </p:nvGrpSpPr>
        <p:grpSpPr>
          <a:xfrm>
            <a:off x="9070706" y="145770"/>
            <a:ext cx="3020928" cy="445494"/>
            <a:chOff x="2961277" y="178229"/>
            <a:chExt cx="5588804" cy="61033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7735342-61D7-436E-9697-DB686B7D47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2936331-4FB1-41ED-8F24-910596D0A9B9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E0B4290-78A5-4382-9D65-E52887AA7EFD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62084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99841-98D1-4464-9D3B-349CE820C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685" y="152135"/>
            <a:ext cx="6473291" cy="748454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Program Profit/Loss Numbers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FE943A3-42E5-40F5-8CE7-3FAC2FE58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7570526"/>
              </p:ext>
            </p:extLst>
          </p:nvPr>
        </p:nvGraphicFramePr>
        <p:xfrm>
          <a:off x="463296" y="1049582"/>
          <a:ext cx="11558017" cy="4748028"/>
        </p:xfrm>
        <a:graphic>
          <a:graphicData uri="http://schemas.openxmlformats.org/drawingml/2006/table">
            <a:tbl>
              <a:tblPr/>
              <a:tblGrid>
                <a:gridCol w="3803904">
                  <a:extLst>
                    <a:ext uri="{9D8B030D-6E8A-4147-A177-3AD203B41FA5}">
                      <a16:colId xmlns:a16="http://schemas.microsoft.com/office/drawing/2014/main" val="2331416459"/>
                    </a:ext>
                  </a:extLst>
                </a:gridCol>
                <a:gridCol w="1901952">
                  <a:extLst>
                    <a:ext uri="{9D8B030D-6E8A-4147-A177-3AD203B41FA5}">
                      <a16:colId xmlns:a16="http://schemas.microsoft.com/office/drawing/2014/main" val="3491729757"/>
                    </a:ext>
                  </a:extLst>
                </a:gridCol>
                <a:gridCol w="2109216">
                  <a:extLst>
                    <a:ext uri="{9D8B030D-6E8A-4147-A177-3AD203B41FA5}">
                      <a16:colId xmlns:a16="http://schemas.microsoft.com/office/drawing/2014/main" val="2072434966"/>
                    </a:ext>
                  </a:extLst>
                </a:gridCol>
                <a:gridCol w="1840992">
                  <a:extLst>
                    <a:ext uri="{9D8B030D-6E8A-4147-A177-3AD203B41FA5}">
                      <a16:colId xmlns:a16="http://schemas.microsoft.com/office/drawing/2014/main" val="1554043906"/>
                    </a:ext>
                  </a:extLst>
                </a:gridCol>
                <a:gridCol w="1901953">
                  <a:extLst>
                    <a:ext uri="{9D8B030D-6E8A-4147-A177-3AD203B41FA5}">
                      <a16:colId xmlns:a16="http://schemas.microsoft.com/office/drawing/2014/main" val="1793122761"/>
                    </a:ext>
                  </a:extLst>
                </a:gridCol>
              </a:tblGrid>
              <a:tr h="1191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2019-20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2020-21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2021-22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Required General Education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013058"/>
                  </a:ext>
                </a:extLst>
              </a:tr>
              <a:tr h="93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$17,000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-$9,681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-$7,079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40-45 SCH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3493852"/>
                  </a:ext>
                </a:extLst>
              </a:tr>
              <a:tr h="93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Tech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$67,093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$62,036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$66,146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9-12 SCH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616920"/>
                  </a:ext>
                </a:extLst>
              </a:tr>
              <a:tr h="170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Info. Systems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$797,531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$897,088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$1,008,627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12-15 SCH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9329394"/>
                  </a:ext>
                </a:extLst>
              </a:tr>
              <a:tr h="93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Radiologic Tech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$126,081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$58,083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$45,417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SCH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3528"/>
                  </a:ext>
                </a:extLst>
              </a:tr>
              <a:tr h="1528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Respiratory Care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-$218,965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-$319,533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-$230,893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SCH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70744913"/>
                  </a:ext>
                </a:extLst>
              </a:tr>
              <a:tr h="933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Interpreter Training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-$11,504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-$26,692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-$59,080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SCH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891212"/>
                  </a:ext>
                </a:extLst>
              </a:tr>
              <a:tr h="1098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Cosmetology*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$139,787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$64,448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$135,176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8416871"/>
                  </a:ext>
                </a:extLst>
              </a:tr>
              <a:tr h="170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Surgical Tech</a:t>
                      </a:r>
                    </a:p>
                  </a:txBody>
                  <a:tcPr marL="3649" marR="3649" marT="3649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-$78,268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-$93,862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-$128,621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SCH</a:t>
                      </a:r>
                    </a:p>
                  </a:txBody>
                  <a:tcPr marL="6012" marR="6012" marT="6012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00312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7EB954E-4540-4C59-ADE2-41EC95D8AF1D}"/>
              </a:ext>
            </a:extLst>
          </p:cNvPr>
          <p:cNvSpPr txBox="1"/>
          <p:nvPr/>
        </p:nvSpPr>
        <p:spPr>
          <a:xfrm flipH="1">
            <a:off x="573685" y="5808418"/>
            <a:ext cx="8911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*Does not include income or expenses from MCC Salon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FEA1E8F-56AF-4FB6-8BEF-EEE213F90FD9}"/>
              </a:ext>
            </a:extLst>
          </p:cNvPr>
          <p:cNvGrpSpPr/>
          <p:nvPr/>
        </p:nvGrpSpPr>
        <p:grpSpPr>
          <a:xfrm>
            <a:off x="9070706" y="145770"/>
            <a:ext cx="3020928" cy="445494"/>
            <a:chOff x="2961277" y="178229"/>
            <a:chExt cx="5588804" cy="61033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ED8B621-5A93-4640-8AA8-B4B9E4C0C0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8182" y="178229"/>
              <a:ext cx="3234994" cy="610336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6AEDA02-81D3-434A-B9E1-A16FE6B2D976}"/>
                </a:ext>
              </a:extLst>
            </p:cNvPr>
            <p:cNvSpPr/>
            <p:nvPr/>
          </p:nvSpPr>
          <p:spPr>
            <a:xfrm>
              <a:off x="2961277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AA76CDF-5B75-4237-970E-8F8C47488D07}"/>
                </a:ext>
              </a:extLst>
            </p:cNvPr>
            <p:cNvSpPr/>
            <p:nvPr/>
          </p:nvSpPr>
          <p:spPr>
            <a:xfrm>
              <a:off x="7450085" y="449842"/>
              <a:ext cx="1099996" cy="70276"/>
            </a:xfrm>
            <a:prstGeom prst="rect">
              <a:avLst/>
            </a:prstGeom>
            <a:solidFill>
              <a:srgbClr val="FF5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337501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2050</TotalTime>
  <Words>1346</Words>
  <Application>Microsoft Office PowerPoint</Application>
  <PresentationFormat>Widescreen</PresentationFormat>
  <Paragraphs>426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inherit</vt:lpstr>
      <vt:lpstr>Wingdings</vt:lpstr>
      <vt:lpstr>Retrospect</vt:lpstr>
      <vt:lpstr>Instruction &amp; Student Engagement Program Review Summary 2022-23</vt:lpstr>
      <vt:lpstr>Annual Planning Cycle</vt:lpstr>
      <vt:lpstr>Progress Evaluation Criteria</vt:lpstr>
      <vt:lpstr>PowerPoint Presentation</vt:lpstr>
      <vt:lpstr>PowerPoint Presentation</vt:lpstr>
      <vt:lpstr>PowerPoint Presentation</vt:lpstr>
      <vt:lpstr>PowerPoint Presentation</vt:lpstr>
      <vt:lpstr>Program Profit/Loss Numbers</vt:lpstr>
      <vt:lpstr>Program Profit/Loss Numbers</vt:lpstr>
      <vt:lpstr>PowerPoint Presentation</vt:lpstr>
      <vt:lpstr>Programs Under Review</vt:lpstr>
      <vt:lpstr>PowerPoint Presentation</vt:lpstr>
      <vt:lpstr>Workforce</vt:lpstr>
      <vt:lpstr>Questions?</vt:lpstr>
    </vt:vector>
  </TitlesOfParts>
  <Company>McLennan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Review Process</dc:title>
  <dc:creator>Fred Hills</dc:creator>
  <cp:lastModifiedBy>Fred Hills</cp:lastModifiedBy>
  <cp:revision>131</cp:revision>
  <dcterms:created xsi:type="dcterms:W3CDTF">2019-09-09T16:23:13Z</dcterms:created>
  <dcterms:modified xsi:type="dcterms:W3CDTF">2023-10-17T16:47:58Z</dcterms:modified>
</cp:coreProperties>
</file>