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7" r:id="rId5"/>
    <p:sldId id="260" r:id="rId6"/>
    <p:sldId id="286" r:id="rId7"/>
    <p:sldId id="287" r:id="rId8"/>
    <p:sldId id="288" r:id="rId9"/>
    <p:sldId id="292" r:id="rId10"/>
    <p:sldId id="289" r:id="rId11"/>
    <p:sldId id="290" r:id="rId12"/>
    <p:sldId id="266" r:id="rId13"/>
    <p:sldId id="293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C582935-C5E9-AE4D-B690-DFF28AB439C9}">
          <p14:sldIdLst>
            <p14:sldId id="257"/>
            <p14:sldId id="260"/>
            <p14:sldId id="286"/>
            <p14:sldId id="287"/>
            <p14:sldId id="288"/>
            <p14:sldId id="292"/>
            <p14:sldId id="289"/>
            <p14:sldId id="290"/>
            <p14:sldId id="266"/>
            <p14:sldId id="29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336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62" autoAdjust="0"/>
    <p:restoredTop sz="94692"/>
  </p:normalViewPr>
  <p:slideViewPr>
    <p:cSldViewPr snapToGrid="0" snapToObjects="1">
      <p:cViewPr varScale="1">
        <p:scale>
          <a:sx n="75" d="100"/>
          <a:sy n="75" d="100"/>
        </p:scale>
        <p:origin x="78" y="8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3005"/>
    </p:cViewPr>
  </p:sorterViewPr>
  <p:notesViewPr>
    <p:cSldViewPr snapToGrid="0" snapToObjects="1">
      <p:cViewPr varScale="1">
        <p:scale>
          <a:sx n="139" d="100"/>
          <a:sy n="139" d="100"/>
        </p:scale>
        <p:origin x="470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97AB0-AD68-284E-BC71-D8898F66ED3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18B14-83F3-1C41-A225-B95F5242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1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6A23-06C8-E84B-8641-4C5A656AA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788B3-137A-AB48-9FAD-7D58DA86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6B625-A103-934B-9D21-D48F6633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527B4-F56C-8541-8B68-1EDA7698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E35B5-F8C8-DC4A-BEDB-92C5E475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1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F10F-2FF0-CE49-BAA3-1B3983AB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B9CAC-9A86-5045-8556-4AE30DCF1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E3375-CDA8-874C-89AF-55AEA695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59B42-E2C8-5144-A7EC-43DC0F02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8DB5D-4758-E348-8112-714BE3C7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C4518-F91F-1A42-8332-7414AA825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E8234-0641-B742-B0B0-5A5ECFB2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1F71-CD93-3E4E-A144-076C982A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57BD-55A3-9D4A-B0DB-B5C437E9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01C89-1E1B-1442-972C-3DDE7368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18BC-4663-0D4C-AE76-BE9727FA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DAA4A-2A49-0241-B21E-01152267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BB91B-49EF-CA45-9ED9-E5DDFEE2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9A90-150A-B54F-9A02-D734CB45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10E0-3D27-9842-A1C9-1EF81687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277637-C8BF-EC43-B21E-0DA7780748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20938" y="284163"/>
            <a:ext cx="9144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2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4C50-B5B2-6942-96AA-8C5A8219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21465-48F0-464D-8AFE-95E6FC52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34F9-544C-C845-9487-01A7EDC0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4A3C1-26DF-CB42-9A68-B39C509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5F1AE-E0F0-7E4F-834F-31BD53E5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63F8-B489-BC43-91B2-9140ACD8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5E9A0-57E6-2A46-9AD8-46D58A84D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70FCD-EEB8-C143-AFA0-35AF20F80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4D564-34AF-924A-8A00-C040CA42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15F80-2FC3-E847-9294-003C82F6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EAD6F-207D-4949-AB8B-EC26A6B3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9DB5-211B-274D-B9BA-46708FC2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80EEB-1301-5542-B6F9-06918B9BE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53996-EB29-AA42-BF06-E28DDFD86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708B6-8207-C44C-B08E-5B048EBC4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AE3D4-C638-DE4B-ABB2-30A4A18F2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68839-24D0-9E49-9B27-A516B9FB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5416A-C8DE-3542-8EB2-345BBC9E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3EC94-5DC3-4944-BDC3-82CC7AA9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9C05-07BA-5342-AF54-200E5F94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D3FD-CD37-104B-BF42-80B6707C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CD75F-68ED-9749-B8D8-5CA2E99F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A2702-1F88-724B-A02F-6C6B1ED1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196A8-3C7F-404C-8899-8A072D14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9E6B-9850-114F-97AD-3142917F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66799-C14E-8C4D-A357-273B3EB4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5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CDD67-3D9A-5047-9E54-9D129CC4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0E99-9ECF-8745-9E31-FA39B03EC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D77AB-7A79-254A-98B8-D0054C5DB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E9F9B-E4FB-2048-9BE1-9C4AF8C8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A9AA1-FE89-9A49-86F4-0EA27C64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9561C-E87D-764E-889E-136FDB7D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9432-D3E9-1342-9932-AFCBF55F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0D6F2-5338-E34C-9DBF-82950BA3A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B4837-F7D9-C946-8081-FB87DF59A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F9520-6887-7849-9645-4D1FF391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9B707-F082-BD4E-BD4E-BFDB03AE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67B38-A25B-E441-9DF6-E877D6D7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180BD-7C46-C945-BFB8-1DA9C8E0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C40F9-79DB-1B4C-B020-6681478B2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F9EA3-71C6-D646-ADB6-A2FBB26E8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6B25-40D9-CC4B-A48B-D6CC7F9B4E6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2B270-2561-6543-A774-B66867E33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F3821-4C1F-1D4D-B33B-0F7DFF07A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r8sdBipyQY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hyperlink" Target="https://wacochamber.com/advertis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069AE12-0CB9-EE40-BE05-D8DBDC5FBAF9}"/>
              </a:ext>
            </a:extLst>
          </p:cNvPr>
          <p:cNvSpPr txBox="1"/>
          <p:nvPr/>
        </p:nvSpPr>
        <p:spPr>
          <a:xfrm>
            <a:off x="0" y="287500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Workforce Update</a:t>
            </a:r>
          </a:p>
        </p:txBody>
      </p:sp>
    </p:spTree>
    <p:extLst>
      <p:ext uri="{BB962C8B-B14F-4D97-AF65-F5344CB8AC3E}">
        <p14:creationId xmlns:p14="http://schemas.microsoft.com/office/powerpoint/2010/main" val="327323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Michael &amp; Susan Dell Foundation’s Community Colleges: Building the Texas Workforce Proposal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649288" y="2048895"/>
            <a:ext cx="10209212" cy="347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SzPct val="100000"/>
            </a:pPr>
            <a:r>
              <a:rPr lang="en-US" sz="3200" dirty="0">
                <a:solidFill>
                  <a:srgbClr val="002060"/>
                </a:solidFill>
                <a:latin typeface="Gill Sans MT" panose="020B0502020104020203"/>
              </a:rPr>
              <a:t>Credential Attainment Coordinator</a:t>
            </a:r>
          </a:p>
          <a:p>
            <a:pPr lvl="1">
              <a:lnSpc>
                <a:spcPct val="120000"/>
              </a:lnSpc>
              <a:buSzPct val="100000"/>
            </a:pPr>
            <a:r>
              <a:rPr lang="en-US" sz="3200" dirty="0">
                <a:solidFill>
                  <a:srgbClr val="002060"/>
                </a:solidFill>
                <a:latin typeface="Gill Sans MT" panose="020B0502020104020203"/>
              </a:rPr>
              <a:t>Focus on apprenticeship and earn as you learn models</a:t>
            </a:r>
          </a:p>
          <a:p>
            <a:pPr lvl="1">
              <a:lnSpc>
                <a:spcPct val="120000"/>
              </a:lnSpc>
              <a:buSzPct val="100000"/>
            </a:pPr>
            <a:r>
              <a:rPr lang="en-US" sz="3200" dirty="0">
                <a:solidFill>
                  <a:srgbClr val="002060"/>
                </a:solidFill>
                <a:latin typeface="Gill Sans MT" panose="020B0502020104020203"/>
              </a:rPr>
              <a:t>Development of Career Maps</a:t>
            </a:r>
          </a:p>
          <a:p>
            <a:pPr lvl="1">
              <a:lnSpc>
                <a:spcPct val="120000"/>
              </a:lnSpc>
              <a:buSzPct val="100000"/>
            </a:pPr>
            <a:r>
              <a:rPr lang="en-US" sz="3200" dirty="0">
                <a:solidFill>
                  <a:srgbClr val="002060"/>
                </a:solidFill>
                <a:latin typeface="Gill Sans MT" panose="020B0502020104020203"/>
              </a:rPr>
              <a:t>Industry Liaison and document the engagement </a:t>
            </a:r>
          </a:p>
          <a:p>
            <a:pPr lvl="1">
              <a:lnSpc>
                <a:spcPct val="120000"/>
              </a:lnSpc>
              <a:buSzPct val="100000"/>
            </a:pPr>
            <a:r>
              <a:rPr lang="en-US" sz="3200" dirty="0">
                <a:solidFill>
                  <a:srgbClr val="002060"/>
                </a:solidFill>
                <a:latin typeface="Gill Sans MT" panose="020B0502020104020203"/>
              </a:rPr>
              <a:t>Three Year proposal to $236,873 total award</a:t>
            </a:r>
          </a:p>
          <a:p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839788" y="2048895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701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5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93" y="0"/>
            <a:ext cx="10515600" cy="11964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Credential Mapping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446902" y="1221637"/>
            <a:ext cx="5477691" cy="347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Credential Types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Badges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Micro-Credentials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Institutional Credentials that Lead to Licensure for Certification (ICLC)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Level 1 and Level 2 Certifications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Associate Degrees </a:t>
            </a:r>
          </a:p>
          <a:p>
            <a:r>
              <a:rPr lang="en-US" b="1" dirty="0">
                <a:solidFill>
                  <a:srgbClr val="002060"/>
                </a:solidFill>
              </a:rPr>
              <a:t>Credential Characteristics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Stackable credentials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Portable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Aligned with Industry needs</a:t>
            </a:r>
            <a:endParaRPr lang="en-US" dirty="0"/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727360" y="1196418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EA7972D-3D9F-42EB-BCA2-3AA57D18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026" y="1358597"/>
            <a:ext cx="5789612" cy="44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8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Google Certificates Program with Jobs for the Future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839788" y="1906020"/>
            <a:ext cx="9753600" cy="347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Project Management (Launched)</a:t>
            </a:r>
          </a:p>
          <a:p>
            <a:r>
              <a:rPr lang="en-US" dirty="0">
                <a:solidFill>
                  <a:srgbClr val="002060"/>
                </a:solidFill>
              </a:rPr>
              <a:t>Data Analytics</a:t>
            </a:r>
          </a:p>
          <a:p>
            <a:r>
              <a:rPr lang="en-US" dirty="0">
                <a:solidFill>
                  <a:srgbClr val="002060"/>
                </a:solidFill>
              </a:rPr>
              <a:t>Advanced Data Analysis </a:t>
            </a:r>
          </a:p>
          <a:p>
            <a:r>
              <a:rPr lang="en-US" dirty="0">
                <a:solidFill>
                  <a:srgbClr val="002060"/>
                </a:solidFill>
              </a:rPr>
              <a:t>Digital Marketing and eCommerce </a:t>
            </a:r>
          </a:p>
          <a:p>
            <a:pPr marL="0" indent="0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https://www.mclennan.edu/business-division/google.html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839788" y="1653608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263;p24">
            <a:extLst>
              <a:ext uri="{FF2B5EF4-FFF2-40B4-BE49-F238E27FC236}">
                <a16:creationId xmlns:a16="http://schemas.microsoft.com/office/drawing/2014/main" id="{943839A9-527C-4B27-8B3B-0AFE85E8682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0071" y="1932072"/>
            <a:ext cx="1730605" cy="6633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EC1E38-1193-4003-BBB8-5C8547BC33CA}"/>
              </a:ext>
            </a:extLst>
          </p:cNvPr>
          <p:cNvSpPr txBox="1"/>
          <p:nvPr/>
        </p:nvSpPr>
        <p:spPr>
          <a:xfrm>
            <a:off x="5961428" y="1679060"/>
            <a:ext cx="465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6F196A-3574-4FA0-9648-9C3559BE1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389" y="1932072"/>
            <a:ext cx="2901355" cy="11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10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4" y="25660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Texas Higher Education Coordinating Board Micro-credential Network (MCL)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839788" y="1582170"/>
            <a:ext cx="10364788" cy="3967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</a:rPr>
              <a:t>Development of a Strategic Plan to launch micro-credential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Implementation of the Google Certification Project Management</a:t>
            </a:r>
          </a:p>
          <a:p>
            <a:r>
              <a:rPr lang="en-US" sz="3200" dirty="0">
                <a:solidFill>
                  <a:srgbClr val="002060"/>
                </a:solidFill>
              </a:rPr>
              <a:t>Networking with other community colleges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Credential Coach and working session</a:t>
            </a:r>
          </a:p>
          <a:p>
            <a:r>
              <a:rPr lang="en-US" sz="3200" dirty="0">
                <a:solidFill>
                  <a:srgbClr val="002060"/>
                </a:solidFill>
              </a:rPr>
              <a:t>Funding for Credential Development ($30,000)</a:t>
            </a:r>
          </a:p>
          <a:p>
            <a:r>
              <a:rPr lang="en-US" sz="3200" dirty="0">
                <a:solidFill>
                  <a:srgbClr val="002060"/>
                </a:solidFill>
              </a:rPr>
              <a:t>Promotional video: 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  <a:hlinkClick r:id="rId3"/>
              </a:rPr>
              <a:t>https://www.youtube.com/watch?v=dr8sdBipyQY</a:t>
            </a:r>
            <a:endParaRPr lang="en-US" sz="3200" b="1" dirty="0">
              <a:solidFill>
                <a:srgbClr val="002060"/>
              </a:solidFill>
            </a:endParaRPr>
          </a:p>
          <a:p>
            <a:endParaRPr lang="en-US" sz="3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839788" y="1582170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45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Texas Higher Education Coordinating Board Micro-credential Network (MCL)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836612" y="1582170"/>
            <a:ext cx="4021138" cy="347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839788" y="1582170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D68787D-723C-4083-A4CD-A56BE1FCCB23}"/>
              </a:ext>
            </a:extLst>
          </p:cNvPr>
          <p:cNvSpPr/>
          <p:nvPr/>
        </p:nvSpPr>
        <p:spPr>
          <a:xfrm>
            <a:off x="609600" y="1652588"/>
            <a:ext cx="5181600" cy="422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Initiative 2022-2023 (Completed)</a:t>
            </a:r>
          </a:p>
          <a:p>
            <a:pPr marL="285750" indent="-285750" defTabSz="4572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Launched Patient Care Technician (PCT) Program  </a:t>
            </a:r>
          </a:p>
          <a:p>
            <a:pPr marL="228600" indent="-228600" defTabSz="4572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 teaching model for the Certified Production Technician </a:t>
            </a:r>
          </a:p>
          <a:p>
            <a:pPr marL="228600" indent="-228600" defTabSz="4572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Equipment – Medical equipment, Skill Boss Simulation Trainers</a:t>
            </a:r>
          </a:p>
          <a:p>
            <a:pPr marL="228600" indent="-228600" defTabSz="4572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Funding students to participate in the Patient Care Technician </a:t>
            </a:r>
          </a:p>
          <a:p>
            <a:pPr marL="228600" indent="-228600" defTabSz="4572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 Lab and Computers </a:t>
            </a:r>
          </a:p>
          <a:p>
            <a:pPr marL="228600" indent="-228600" defTabSz="4572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Advertising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300AE-BF00-4BD1-A4C8-86E24EC7B9EE}"/>
              </a:ext>
            </a:extLst>
          </p:cNvPr>
          <p:cNvSpPr/>
          <p:nvPr/>
        </p:nvSpPr>
        <p:spPr>
          <a:xfrm>
            <a:off x="5943599" y="1638301"/>
            <a:ext cx="6162676" cy="3328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Grant 2023-2024 (Proposal due October 30th )</a:t>
            </a:r>
          </a:p>
          <a:p>
            <a:pPr lvl="0" defTabSz="457200"/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Supply Chain Operations Management (Lean Six Sigma Certifications)</a:t>
            </a:r>
          </a:p>
          <a:p>
            <a:pPr lvl="0" defTabSz="457200"/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Pharmacy Technician Program</a:t>
            </a:r>
          </a:p>
          <a:p>
            <a:pPr lvl="0" defTabSz="457200"/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Equipment – (Vehicle to support off-site education)</a:t>
            </a:r>
          </a:p>
          <a:p>
            <a:pPr lvl="0" defTabSz="457200"/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 and advertising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</a:pPr>
            <a:endParaRPr lang="en-US" sz="2000" b="1" dirty="0">
              <a:solidFill>
                <a:srgbClr val="002060"/>
              </a:solidFill>
              <a:latin typeface="Gill Sans MT" panose="020B050202010402020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83AAE-94D2-4598-9937-895E57553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49" y="3831265"/>
            <a:ext cx="2330451" cy="19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7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06" y="306101"/>
            <a:ext cx="858420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Trane NC3 Data Analytics Certification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839788" y="1681157"/>
            <a:ext cx="8164514" cy="4161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Ten-hour curriculum that can be impeded </a:t>
            </a:r>
          </a:p>
          <a:p>
            <a:r>
              <a:rPr lang="en-US" dirty="0">
                <a:solidFill>
                  <a:srgbClr val="002060"/>
                </a:solidFill>
              </a:rPr>
              <a:t>Ability to analyze data using data analysis software</a:t>
            </a:r>
          </a:p>
          <a:p>
            <a:r>
              <a:rPr lang="en-US" dirty="0">
                <a:solidFill>
                  <a:srgbClr val="002060"/>
                </a:solidFill>
              </a:rPr>
              <a:t>Leverage data analytics in many fields of study</a:t>
            </a:r>
          </a:p>
          <a:p>
            <a:r>
              <a:rPr lang="en-US" dirty="0">
                <a:solidFill>
                  <a:srgbClr val="002060"/>
                </a:solidFill>
              </a:rPr>
              <a:t>Opportunity to add additional certificates for Engineering and Science area </a:t>
            </a:r>
          </a:p>
          <a:p>
            <a:r>
              <a:rPr lang="en-US" dirty="0">
                <a:solidFill>
                  <a:srgbClr val="002060"/>
                </a:solidFill>
              </a:rPr>
              <a:t>Train the trainer for faculty and staff in November 2023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https://www.nc3.net/wp-content/uploads/2022/09/NC3-Data-Analytics-Certification-1.pdf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839788" y="1582170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9BE6AEB-104C-4BB7-877E-5FA3FE73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148" y="330908"/>
            <a:ext cx="2922847" cy="826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133B22-9BC8-44C0-AE53-9D21D00CF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407" y="1880283"/>
            <a:ext cx="2423213" cy="160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D0CAA-180C-46DB-B020-E7D31E388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427" y="3634170"/>
            <a:ext cx="317629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4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25" y="25660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Computer Information System Imbedded Micro-credentials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836612" y="1582170"/>
            <a:ext cx="9753600" cy="347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839788" y="1737346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08F7A29-576E-4C8E-996E-D5BAC19A3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25" y="1741141"/>
            <a:ext cx="10880387" cy="40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5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36" y="350838"/>
            <a:ext cx="1119346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  Verified Pilot Project – Trellis Foundation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836612" y="1582170"/>
            <a:ext cx="4021138" cy="347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839788" y="1582170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D68787D-723C-4083-A4CD-A56BE1FCCB23}"/>
              </a:ext>
            </a:extLst>
          </p:cNvPr>
          <p:cNvSpPr/>
          <p:nvPr/>
        </p:nvSpPr>
        <p:spPr>
          <a:xfrm>
            <a:off x="839788" y="1843088"/>
            <a:ext cx="10329864" cy="378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by 3</a:t>
            </a:r>
            <a:r>
              <a:rPr lang="en-US" sz="20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party that our credentials are in alignment with industry needs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Helps educators understand and communicate their alignment with workforce needs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 Verified designation requires a tight alignment between the program curriculum, student learning outcomes, and competencies and skills needed for success in the workplace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Creates confidence in the capabilities of candidates/students 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Programs being evaluated:  Supply Chain Operation Management and Accounting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Workforce Talent Educators Association Talent Educators Association (WTEA)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</a:pPr>
            <a:endParaRPr lang="en-US" sz="2000" b="1" dirty="0">
              <a:solidFill>
                <a:srgbClr val="002060"/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2DE07-9127-4330-AF5C-2122AD84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4" y="4708021"/>
            <a:ext cx="2411029" cy="8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45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2CECE5-D1BF-6140-904D-3520D4EA7739}"/>
              </a:ext>
            </a:extLst>
          </p:cNvPr>
          <p:cNvSpPr txBox="1">
            <a:spLocks/>
          </p:cNvSpPr>
          <p:nvPr/>
        </p:nvSpPr>
        <p:spPr>
          <a:xfrm>
            <a:off x="5059608" y="206008"/>
            <a:ext cx="6230692" cy="1021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Early Childhood Education Apprenticeship Program Grant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10D46C-561B-0C4E-A8CC-CD4E99F95F25}"/>
              </a:ext>
            </a:extLst>
          </p:cNvPr>
          <p:cNvSpPr/>
          <p:nvPr/>
        </p:nvSpPr>
        <p:spPr>
          <a:xfrm>
            <a:off x="5059608" y="1414233"/>
            <a:ext cx="7716997" cy="90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9BA019-2F6A-8049-B631-540CC25D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2" y="1691311"/>
            <a:ext cx="5110323" cy="44999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 with the Heart of Texas Workforce Board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Launched Summer of 2023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Micro-Credential earned Child Development Associate Certification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 1 Certificate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Waco Chamber Greater Waco Business Publication (Page 32) </a:t>
            </a:r>
          </a:p>
          <a:p>
            <a:pPr marL="0" indent="0">
              <a:buSzPct val="75000"/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SzPct val="7500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https://wacochamber.com/advertising/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SzPct val="75000"/>
              <a:buNone/>
            </a:pP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D76B81-1C2B-BB49-97BA-C8E3E1A41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75" b="18259"/>
          <a:stretch/>
        </p:blipFill>
        <p:spPr>
          <a:xfrm>
            <a:off x="359485" y="709458"/>
            <a:ext cx="4066037" cy="2569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AD70A-3BE0-4343-8C83-C9F6A58B8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37" y="3543300"/>
            <a:ext cx="4419600" cy="331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4296E-2E3E-4311-A146-5C17D23A3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59" y="114300"/>
            <a:ext cx="4419600" cy="331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0B9A4-5C45-400D-B0E0-CDF8DCFD3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4033" y="1504391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24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force - Micro-Credential Update" id="{C879F037-EC1C-46A8-9FD1-47962EE2B1B7}" vid="{4FB0AC38-8AB1-4D72-B532-0DD6C96B6C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692DD8C9B99B49AFC0C5F7920DDD74" ma:contentTypeVersion="3" ma:contentTypeDescription="Create a new document." ma:contentTypeScope="" ma:versionID="15d0f1e175b146118ae56ab93fe9ca31">
  <xsd:schema xmlns:xsd="http://www.w3.org/2001/XMLSchema" xmlns:xs="http://www.w3.org/2001/XMLSchema" xmlns:p="http://schemas.microsoft.com/office/2006/metadata/properties" xmlns:ns2="86aa409d-e8d9-40a5-b522-6b45a170d4bd" targetNamespace="http://schemas.microsoft.com/office/2006/metadata/properties" ma:root="true" ma:fieldsID="51e5f974ec6c36ab6b1a3fac103d70d4" ns2:_="">
    <xsd:import namespace="86aa409d-e8d9-40a5-b522-6b45a170d4b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a409d-e8d9-40a5-b522-6b45a170d4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D6AD16-8714-4706-AA12-FF8C658279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268328-A706-4BFB-A8D2-1C741BA7A0B5}">
  <ds:schemaRefs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6aa409d-e8d9-40a5-b522-6b45a170d4bd"/>
  </ds:schemaRefs>
</ds:datastoreItem>
</file>

<file path=customXml/itemProps3.xml><?xml version="1.0" encoding="utf-8"?>
<ds:datastoreItem xmlns:ds="http://schemas.openxmlformats.org/officeDocument/2006/customXml" ds:itemID="{D34091D9-6BD5-4433-B039-C7F508A369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aa409d-e8d9-40a5-b522-6b45a170d4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Workforce - Micro-Credential Update</Template>
  <TotalTime>91</TotalTime>
  <Words>462</Words>
  <Application>Microsoft Office PowerPoint</Application>
  <PresentationFormat>Widescreen</PresentationFormat>
  <Paragraphs>74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Gill Sans MT</vt:lpstr>
      <vt:lpstr>Office Theme</vt:lpstr>
      <vt:lpstr>PowerPoint Presentation</vt:lpstr>
      <vt:lpstr>Credential Mapping</vt:lpstr>
      <vt:lpstr>Google Certificates Program with Jobs for the Future </vt:lpstr>
      <vt:lpstr>Texas Higher Education Coordinating Board Micro-credential Network (MCL)</vt:lpstr>
      <vt:lpstr>Texas Higher Education Coordinating Board Micro-credential Network (MCL)</vt:lpstr>
      <vt:lpstr>Trane NC3 Data Analytics Certification </vt:lpstr>
      <vt:lpstr>Computer Information System Imbedded Micro-credentials</vt:lpstr>
      <vt:lpstr>Skills  Verified Pilot Project – Trellis Foundation </vt:lpstr>
      <vt:lpstr>PowerPoint Presentation</vt:lpstr>
      <vt:lpstr>Michael &amp; Susan Dell Foundation’s Community Colleges: Building the Texas Workforce Proposal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Graves</dc:creator>
  <cp:lastModifiedBy>Fred Hills</cp:lastModifiedBy>
  <cp:revision>8</cp:revision>
  <dcterms:created xsi:type="dcterms:W3CDTF">2023-10-19T16:17:20Z</dcterms:created>
  <dcterms:modified xsi:type="dcterms:W3CDTF">2023-10-19T21:00:43Z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0x010100CC692DD8C9B99B49AFC0C5F7920DDD74</vt:lpwstr>
  </property>
</Properties>
</file>