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319" r:id="rId2"/>
    <p:sldId id="365" r:id="rId3"/>
    <p:sldId id="366" r:id="rId4"/>
    <p:sldId id="386" r:id="rId5"/>
    <p:sldId id="375" r:id="rId6"/>
    <p:sldId id="388" r:id="rId7"/>
    <p:sldId id="372" r:id="rId8"/>
    <p:sldId id="379" r:id="rId9"/>
    <p:sldId id="381" r:id="rId10"/>
    <p:sldId id="387" r:id="rId11"/>
    <p:sldId id="368" r:id="rId12"/>
    <p:sldId id="389" r:id="rId13"/>
    <p:sldId id="384" r:id="rId14"/>
    <p:sldId id="383" r:id="rId15"/>
    <p:sldId id="385" r:id="rId16"/>
    <p:sldId id="376" r:id="rId17"/>
    <p:sldId id="377" r:id="rId18"/>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920"/>
    <a:srgbClr val="F47920"/>
    <a:srgbClr val="F87B20"/>
    <a:srgbClr val="FFFF99"/>
    <a:srgbClr val="FF0000"/>
    <a:srgbClr val="FF5200"/>
    <a:srgbClr val="003C71"/>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88"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u="sng" dirty="0">
                <a:solidFill>
                  <a:schemeClr val="tx1"/>
                </a:solidFill>
              </a:rPr>
              <a:t>Tutoring Sessions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Upswing Online</c:v>
                </c:pt>
                <c:pt idx="1">
                  <c:v>MCC Face to Face Sessions</c:v>
                </c:pt>
                <c:pt idx="2">
                  <c:v>MCC Online Sessions</c:v>
                </c:pt>
              </c:strCache>
            </c:strRef>
          </c:cat>
          <c:val>
            <c:numRef>
              <c:f>Sheet1!$B$2:$B$4</c:f>
              <c:numCache>
                <c:formatCode>General</c:formatCode>
                <c:ptCount val="3"/>
                <c:pt idx="0">
                  <c:v>378</c:v>
                </c:pt>
                <c:pt idx="1">
                  <c:v>333</c:v>
                </c:pt>
                <c:pt idx="2">
                  <c:v>130</c:v>
                </c:pt>
              </c:numCache>
            </c:numRef>
          </c:val>
          <c:extLst>
            <c:ext xmlns:c16="http://schemas.microsoft.com/office/drawing/2014/chart" uri="{C3380CC4-5D6E-409C-BE32-E72D297353CC}">
              <c16:uniqueId val="{00000000-A3AC-43A1-A21E-480AA9D760CC}"/>
            </c:ext>
          </c:extLst>
        </c:ser>
        <c:dLbls>
          <c:dLblPos val="outEnd"/>
          <c:showLegendKey val="0"/>
          <c:showVal val="1"/>
          <c:showCatName val="0"/>
          <c:showSerName val="0"/>
          <c:showPercent val="0"/>
          <c:showBubbleSize val="0"/>
        </c:dLbls>
        <c:gapWidth val="100"/>
        <c:overlap val="-24"/>
        <c:axId val="422268191"/>
        <c:axId val="732040975"/>
      </c:barChart>
      <c:catAx>
        <c:axId val="42226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2040975"/>
        <c:crosses val="autoZero"/>
        <c:auto val="1"/>
        <c:lblAlgn val="ctr"/>
        <c:lblOffset val="100"/>
        <c:noMultiLvlLbl val="0"/>
      </c:catAx>
      <c:valAx>
        <c:axId val="73204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22268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u="sng" dirty="0">
                <a:solidFill>
                  <a:schemeClr val="tx1"/>
                </a:solidFill>
              </a:rPr>
              <a:t>Essay Reviews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Upswing Essay Review</c:v>
                </c:pt>
                <c:pt idx="1">
                  <c:v>MCC Essay Reviews</c:v>
                </c:pt>
              </c:strCache>
            </c:strRef>
          </c:cat>
          <c:val>
            <c:numRef>
              <c:f>Sheet1!$B$2:$B$3</c:f>
              <c:numCache>
                <c:formatCode>General</c:formatCode>
                <c:ptCount val="2"/>
                <c:pt idx="0">
                  <c:v>628</c:v>
                </c:pt>
                <c:pt idx="1">
                  <c:v>419</c:v>
                </c:pt>
              </c:numCache>
            </c:numRef>
          </c:val>
          <c:extLst>
            <c:ext xmlns:c16="http://schemas.microsoft.com/office/drawing/2014/chart" uri="{C3380CC4-5D6E-409C-BE32-E72D297353CC}">
              <c16:uniqueId val="{00000000-616F-4DA1-9D7C-1615E1EF5DD3}"/>
            </c:ext>
          </c:extLst>
        </c:ser>
        <c:dLbls>
          <c:dLblPos val="outEnd"/>
          <c:showLegendKey val="0"/>
          <c:showVal val="1"/>
          <c:showCatName val="0"/>
          <c:showSerName val="0"/>
          <c:showPercent val="0"/>
          <c:showBubbleSize val="0"/>
        </c:dLbls>
        <c:gapWidth val="100"/>
        <c:overlap val="-24"/>
        <c:axId val="422268191"/>
        <c:axId val="732040975"/>
      </c:barChart>
      <c:catAx>
        <c:axId val="42226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2040975"/>
        <c:crosses val="autoZero"/>
        <c:auto val="1"/>
        <c:lblAlgn val="ctr"/>
        <c:lblOffset val="100"/>
        <c:noMultiLvlLbl val="0"/>
      </c:catAx>
      <c:valAx>
        <c:axId val="73204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2268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effectLst>
              <a:glow rad="101600">
                <a:schemeClr val="bg1">
                  <a:lumMod val="75000"/>
                  <a:alpha val="60000"/>
                </a:schemeClr>
              </a:glow>
            </a:effectLst>
          </c:spPr>
          <c:dPt>
            <c:idx val="0"/>
            <c:bubble3D val="0"/>
            <c:spPr>
              <a:gradFill rotWithShape="1">
                <a:gsLst>
                  <a:gs pos="0">
                    <a:schemeClr val="accent5">
                      <a:tint val="65000"/>
                      <a:shade val="85000"/>
                      <a:satMod val="130000"/>
                    </a:schemeClr>
                  </a:gs>
                  <a:gs pos="34000">
                    <a:schemeClr val="accent5">
                      <a:tint val="65000"/>
                      <a:shade val="87000"/>
                      <a:satMod val="125000"/>
                    </a:schemeClr>
                  </a:gs>
                  <a:gs pos="70000">
                    <a:schemeClr val="accent5">
                      <a:tint val="65000"/>
                      <a:tint val="100000"/>
                      <a:shade val="90000"/>
                      <a:satMod val="130000"/>
                    </a:schemeClr>
                  </a:gs>
                  <a:gs pos="100000">
                    <a:schemeClr val="accent5">
                      <a:tint val="65000"/>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1-D097-4BF5-A6C0-81B9A7D7E773}"/>
              </c:ext>
            </c:extLst>
          </c:dPt>
          <c:dPt>
            <c:idx val="1"/>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3-D097-4BF5-A6C0-81B9A7D7E773}"/>
              </c:ext>
            </c:extLst>
          </c:dPt>
          <c:dPt>
            <c:idx val="2"/>
            <c:bubble3D val="0"/>
            <c:spPr>
              <a:gradFill rotWithShape="1">
                <a:gsLst>
                  <a:gs pos="0">
                    <a:schemeClr val="accent5">
                      <a:shade val="65000"/>
                      <a:shade val="85000"/>
                      <a:satMod val="130000"/>
                    </a:schemeClr>
                  </a:gs>
                  <a:gs pos="34000">
                    <a:schemeClr val="accent5">
                      <a:shade val="65000"/>
                      <a:shade val="87000"/>
                      <a:satMod val="125000"/>
                    </a:schemeClr>
                  </a:gs>
                  <a:gs pos="70000">
                    <a:schemeClr val="accent5">
                      <a:shade val="65000"/>
                      <a:tint val="100000"/>
                      <a:shade val="90000"/>
                      <a:satMod val="130000"/>
                    </a:schemeClr>
                  </a:gs>
                  <a:gs pos="100000">
                    <a:schemeClr val="accent5">
                      <a:shade val="65000"/>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5-D097-4BF5-A6C0-81B9A7D7E77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Success</c:v>
                </c:pt>
                <c:pt idx="1">
                  <c:v>Failure</c:v>
                </c:pt>
                <c:pt idx="2">
                  <c:v>Withdrawals</c:v>
                </c:pt>
              </c:strCache>
            </c:strRef>
          </c:cat>
          <c:val>
            <c:numRef>
              <c:f>Sheet1!$B$2:$B$4</c:f>
              <c:numCache>
                <c:formatCode>0%</c:formatCode>
                <c:ptCount val="3"/>
                <c:pt idx="0">
                  <c:v>0.75</c:v>
                </c:pt>
                <c:pt idx="1">
                  <c:v>0.156</c:v>
                </c:pt>
                <c:pt idx="2">
                  <c:v>8.7999999999999995E-2</c:v>
                </c:pt>
              </c:numCache>
            </c:numRef>
          </c:val>
          <c:extLst>
            <c:ext xmlns:c16="http://schemas.microsoft.com/office/drawing/2014/chart" uri="{C3380CC4-5D6E-409C-BE32-E72D297353CC}">
              <c16:uniqueId val="{00000006-D097-4BF5-A6C0-81B9A7D7E773}"/>
            </c:ext>
          </c:extLst>
        </c:ser>
        <c:dLbls>
          <c:showLegendKey val="0"/>
          <c:showVal val="1"/>
          <c:showCatName val="0"/>
          <c:showSerName val="0"/>
          <c:showPercent val="0"/>
          <c:showBubbleSize val="0"/>
          <c:showLeaderLines val="1"/>
        </c:dLbls>
        <c:firstSliceAng val="0"/>
        <c:holeSize val="78"/>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effectLst>
              <a:glow rad="101600">
                <a:schemeClr val="bg1">
                  <a:lumMod val="75000"/>
                  <a:alpha val="60000"/>
                </a:schemeClr>
              </a:glow>
            </a:effectLst>
          </c:spPr>
          <c:dPt>
            <c:idx val="0"/>
            <c:bubble3D val="0"/>
            <c:spPr>
              <a:gradFill rotWithShape="1">
                <a:gsLst>
                  <a:gs pos="0">
                    <a:schemeClr val="accent5">
                      <a:tint val="65000"/>
                      <a:shade val="85000"/>
                      <a:satMod val="130000"/>
                    </a:schemeClr>
                  </a:gs>
                  <a:gs pos="34000">
                    <a:schemeClr val="accent5">
                      <a:tint val="65000"/>
                      <a:shade val="87000"/>
                      <a:satMod val="125000"/>
                    </a:schemeClr>
                  </a:gs>
                  <a:gs pos="70000">
                    <a:schemeClr val="accent5">
                      <a:tint val="65000"/>
                      <a:tint val="100000"/>
                      <a:shade val="90000"/>
                      <a:satMod val="130000"/>
                    </a:schemeClr>
                  </a:gs>
                  <a:gs pos="100000">
                    <a:schemeClr val="accent5">
                      <a:tint val="65000"/>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1-F738-4854-99D4-0C88C8305B3F}"/>
              </c:ext>
            </c:extLst>
          </c:dPt>
          <c:dPt>
            <c:idx val="1"/>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3-F738-4854-99D4-0C88C8305B3F}"/>
              </c:ext>
            </c:extLst>
          </c:dPt>
          <c:dPt>
            <c:idx val="2"/>
            <c:bubble3D val="0"/>
            <c:spPr>
              <a:gradFill rotWithShape="1">
                <a:gsLst>
                  <a:gs pos="0">
                    <a:schemeClr val="accent5">
                      <a:shade val="65000"/>
                      <a:shade val="85000"/>
                      <a:satMod val="130000"/>
                    </a:schemeClr>
                  </a:gs>
                  <a:gs pos="34000">
                    <a:schemeClr val="accent5">
                      <a:shade val="65000"/>
                      <a:shade val="87000"/>
                      <a:satMod val="125000"/>
                    </a:schemeClr>
                  </a:gs>
                  <a:gs pos="70000">
                    <a:schemeClr val="accent5">
                      <a:shade val="65000"/>
                      <a:tint val="100000"/>
                      <a:shade val="90000"/>
                      <a:satMod val="130000"/>
                    </a:schemeClr>
                  </a:gs>
                  <a:gs pos="100000">
                    <a:schemeClr val="accent5">
                      <a:shade val="65000"/>
                      <a:tint val="100000"/>
                      <a:shade val="100000"/>
                      <a:satMod val="110000"/>
                    </a:schemeClr>
                  </a:gs>
                </a:gsLst>
                <a:path path="circle">
                  <a:fillToRect l="100000" t="100000" r="100000" b="100000"/>
                </a:path>
              </a:gradFill>
              <a:ln>
                <a:noFill/>
              </a:ln>
              <a:effectLst>
                <a:glow rad="101600">
                  <a:schemeClr val="bg1">
                    <a:lumMod val="75000"/>
                    <a:alpha val="60000"/>
                  </a:schemeClr>
                </a:glow>
              </a:effectLst>
            </c:spPr>
            <c:extLst>
              <c:ext xmlns:c16="http://schemas.microsoft.com/office/drawing/2014/chart" uri="{C3380CC4-5D6E-409C-BE32-E72D297353CC}">
                <c16:uniqueId val="{00000005-F738-4854-99D4-0C88C8305B3F}"/>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Success</c:v>
                </c:pt>
                <c:pt idx="1">
                  <c:v>Failure</c:v>
                </c:pt>
                <c:pt idx="2">
                  <c:v>Withdrawals</c:v>
                </c:pt>
              </c:strCache>
            </c:strRef>
          </c:cat>
          <c:val>
            <c:numRef>
              <c:f>Sheet1!$B$2:$B$4</c:f>
              <c:numCache>
                <c:formatCode>0%</c:formatCode>
                <c:ptCount val="3"/>
                <c:pt idx="0">
                  <c:v>0.73</c:v>
                </c:pt>
                <c:pt idx="1">
                  <c:v>0.16</c:v>
                </c:pt>
                <c:pt idx="2">
                  <c:v>0.11</c:v>
                </c:pt>
              </c:numCache>
            </c:numRef>
          </c:val>
          <c:extLst>
            <c:ext xmlns:c16="http://schemas.microsoft.com/office/drawing/2014/chart" uri="{C3380CC4-5D6E-409C-BE32-E72D297353CC}">
              <c16:uniqueId val="{00000006-F738-4854-99D4-0C88C8305B3F}"/>
            </c:ext>
          </c:extLst>
        </c:ser>
        <c:dLbls>
          <c:showLegendKey val="0"/>
          <c:showVal val="1"/>
          <c:showCatName val="0"/>
          <c:showSerName val="0"/>
          <c:showPercent val="0"/>
          <c:showBubbleSize val="0"/>
          <c:showLeaderLines val="1"/>
        </c:dLbls>
        <c:firstSliceAng val="0"/>
        <c:holeSize val="78"/>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91D8389-3DA1-449C-A621-A8ECDAB68D4C}" type="datetimeFigureOut">
              <a:rPr lang="en-US" smtClean="0"/>
              <a:t>1/31/2024</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F206275-3017-4603-8E93-D33CCB8F40C2}" type="slidenum">
              <a:rPr lang="en-US" smtClean="0"/>
              <a:t>‹#›</a:t>
            </a:fld>
            <a:endParaRPr lang="en-US" dirty="0"/>
          </a:p>
        </p:txBody>
      </p:sp>
    </p:spTree>
    <p:extLst>
      <p:ext uri="{BB962C8B-B14F-4D97-AF65-F5344CB8AC3E}">
        <p14:creationId xmlns:p14="http://schemas.microsoft.com/office/powerpoint/2010/main" val="3027441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DFEB047E-2F36-4593-88E5-A22409F7595D}" type="datetimeFigureOut">
              <a:rPr lang="en-US" smtClean="0"/>
              <a:t>1/31/2024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A1BC200-2F78-4CE9-AC0B-128EAD6BE3D0}" type="slidenum">
              <a:rPr lang="en-US" smtClean="0"/>
              <a:t>‹#›</a:t>
            </a:fld>
            <a:endParaRPr lang="en-US"/>
          </a:p>
        </p:txBody>
      </p:sp>
    </p:spTree>
    <p:extLst>
      <p:ext uri="{BB962C8B-B14F-4D97-AF65-F5344CB8AC3E}">
        <p14:creationId xmlns:p14="http://schemas.microsoft.com/office/powerpoint/2010/main" val="225300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p>
          <a:p>
            <a:r>
              <a:rPr lang="en-US" dirty="0"/>
              <a:t>What does it mean to be data informed?</a:t>
            </a:r>
          </a:p>
          <a:p>
            <a:r>
              <a:rPr lang="en-US" dirty="0"/>
              <a:t>What data does MCC have?</a:t>
            </a:r>
          </a:p>
          <a:p>
            <a:r>
              <a:rPr lang="en-US" dirty="0"/>
              <a:t>How do we use it?</a:t>
            </a:r>
          </a:p>
        </p:txBody>
      </p:sp>
      <p:sp>
        <p:nvSpPr>
          <p:cNvPr id="4" name="Slide Number Placeholder 3"/>
          <p:cNvSpPr>
            <a:spLocks noGrp="1"/>
          </p:cNvSpPr>
          <p:nvPr>
            <p:ph type="sldNum" sz="quarter" idx="5"/>
          </p:nvPr>
        </p:nvSpPr>
        <p:spPr/>
        <p:txBody>
          <a:bodyPr/>
          <a:lstStyle/>
          <a:p>
            <a:fld id="{DA1BC200-2F78-4CE9-AC0B-128EAD6BE3D0}" type="slidenum">
              <a:rPr lang="en-US" smtClean="0"/>
              <a:t>1</a:t>
            </a:fld>
            <a:endParaRPr lang="en-US"/>
          </a:p>
        </p:txBody>
      </p:sp>
    </p:spTree>
    <p:extLst>
      <p:ext uri="{BB962C8B-B14F-4D97-AF65-F5344CB8AC3E}">
        <p14:creationId xmlns:p14="http://schemas.microsoft.com/office/powerpoint/2010/main" val="156565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10</a:t>
            </a:fld>
            <a:endParaRPr lang="en-US"/>
          </a:p>
        </p:txBody>
      </p:sp>
    </p:spTree>
    <p:extLst>
      <p:ext uri="{BB962C8B-B14F-4D97-AF65-F5344CB8AC3E}">
        <p14:creationId xmlns:p14="http://schemas.microsoft.com/office/powerpoint/2010/main" val="94529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2800" dirty="0"/>
              <a:t>Conducts outreach to local businesses in the area that offer tuition assistance letting them know how MCC can support their employees.</a:t>
            </a:r>
          </a:p>
          <a:p>
            <a:pPr lvl="1">
              <a:buFont typeface="Arial" panose="020B0604020202020204" pitchFamily="34" charset="0"/>
              <a:buChar char="•"/>
            </a:pPr>
            <a:r>
              <a:rPr lang="en-US" sz="2800" dirty="0"/>
              <a:t>Hosts meeting with employers, lunch and learns, and a webinar</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AMAZON – fall 2023 = 43 and spring 2024 = 30</a:t>
            </a:r>
          </a:p>
        </p:txBody>
      </p:sp>
      <p:sp>
        <p:nvSpPr>
          <p:cNvPr id="4" name="Slide Number Placeholder 3"/>
          <p:cNvSpPr>
            <a:spLocks noGrp="1"/>
          </p:cNvSpPr>
          <p:nvPr>
            <p:ph type="sldNum" sz="quarter" idx="5"/>
          </p:nvPr>
        </p:nvSpPr>
        <p:spPr/>
        <p:txBody>
          <a:bodyPr/>
          <a:lstStyle/>
          <a:p>
            <a:fld id="{DA1BC200-2F78-4CE9-AC0B-128EAD6BE3D0}" type="slidenum">
              <a:rPr lang="en-US" smtClean="0"/>
              <a:t>11</a:t>
            </a:fld>
            <a:endParaRPr lang="en-US"/>
          </a:p>
        </p:txBody>
      </p:sp>
    </p:spTree>
    <p:extLst>
      <p:ext uri="{BB962C8B-B14F-4D97-AF65-F5344CB8AC3E}">
        <p14:creationId xmlns:p14="http://schemas.microsoft.com/office/powerpoint/2010/main" val="80993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12</a:t>
            </a:fld>
            <a:endParaRPr lang="en-US"/>
          </a:p>
        </p:txBody>
      </p:sp>
    </p:spTree>
    <p:extLst>
      <p:ext uri="{BB962C8B-B14F-4D97-AF65-F5344CB8AC3E}">
        <p14:creationId xmlns:p14="http://schemas.microsoft.com/office/powerpoint/2010/main" val="27406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focus was on three specific demographics: 18-24 year old, 25 and older, and 25-45 Spanish-speaking groups.</a:t>
            </a:r>
          </a:p>
          <a:p>
            <a:endParaRPr lang="en-US" sz="1200" dirty="0"/>
          </a:p>
          <a:p>
            <a:r>
              <a:rPr lang="en-US" dirty="0"/>
              <a:t>According to Slate's (CRM) Funnel Report, our efforts resulted in a significant increase in applicants for Spring 2024. Specifically, we saw an increase of 266 applicants for our 16-week courses compared to Spring 2023. Our advertising initiative through Niche, a college search website primarily used by high schools, generated a total of 1,085 inquiries about MCC. Out of those inquiries, 330 individuals applied to MCC. This is a new development for us, as we hadn't experienced this level of interest prior to 2022.</a:t>
            </a:r>
          </a:p>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13</a:t>
            </a:fld>
            <a:endParaRPr lang="en-US"/>
          </a:p>
        </p:txBody>
      </p:sp>
    </p:spTree>
    <p:extLst>
      <p:ext uri="{BB962C8B-B14F-4D97-AF65-F5344CB8AC3E}">
        <p14:creationId xmlns:p14="http://schemas.microsoft.com/office/powerpoint/2010/main" val="199545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14</a:t>
            </a:fld>
            <a:endParaRPr lang="en-US"/>
          </a:p>
        </p:txBody>
      </p:sp>
    </p:spTree>
    <p:extLst>
      <p:ext uri="{BB962C8B-B14F-4D97-AF65-F5344CB8AC3E}">
        <p14:creationId xmlns:p14="http://schemas.microsoft.com/office/powerpoint/2010/main" val="95362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15</a:t>
            </a:fld>
            <a:endParaRPr lang="en-US"/>
          </a:p>
        </p:txBody>
      </p:sp>
    </p:spTree>
    <p:extLst>
      <p:ext uri="{BB962C8B-B14F-4D97-AF65-F5344CB8AC3E}">
        <p14:creationId xmlns:p14="http://schemas.microsoft.com/office/powerpoint/2010/main" val="264755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were concerns of decreased success rates and higher failure rates with the implementation of the new attendance policy for fall 2023. However, overall fall success rate has increased 2%, while face to face increased 5%, internet increased 2%, and blended increased 4%.</a:t>
            </a:r>
            <a:endParaRPr lang="en-US" dirty="0"/>
          </a:p>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16</a:t>
            </a:fld>
            <a:endParaRPr lang="en-US"/>
          </a:p>
        </p:txBody>
      </p:sp>
    </p:spTree>
    <p:extLst>
      <p:ext uri="{BB962C8B-B14F-4D97-AF65-F5344CB8AC3E}">
        <p14:creationId xmlns:p14="http://schemas.microsoft.com/office/powerpoint/2010/main" val="128495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17</a:t>
            </a:fld>
            <a:endParaRPr lang="en-US"/>
          </a:p>
        </p:txBody>
      </p:sp>
    </p:spTree>
    <p:extLst>
      <p:ext uri="{BB962C8B-B14F-4D97-AF65-F5344CB8AC3E}">
        <p14:creationId xmlns:p14="http://schemas.microsoft.com/office/powerpoint/2010/main" val="110327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2</a:t>
            </a:fld>
            <a:endParaRPr lang="en-US"/>
          </a:p>
        </p:txBody>
      </p:sp>
    </p:spTree>
    <p:extLst>
      <p:ext uri="{BB962C8B-B14F-4D97-AF65-F5344CB8AC3E}">
        <p14:creationId xmlns:p14="http://schemas.microsoft.com/office/powerpoint/2010/main" val="271268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eleven HIPs identified by the Association of American Colleges and Universities (AAC&amp;U).</a:t>
            </a:r>
          </a:p>
          <a:p>
            <a:r>
              <a:rPr lang="en-US" sz="1200" b="0" i="0" kern="1200" dirty="0">
                <a:solidFill>
                  <a:schemeClr val="tx1"/>
                </a:solidFill>
                <a:effectLst/>
                <a:latin typeface="+mn-lt"/>
                <a:ea typeface="+mn-ea"/>
                <a:cs typeface="+mn-cs"/>
              </a:rPr>
              <a:t>First-Year Seminars and Experiences , Common Intellectual Experiences, Learning Communities, Writing-Intensive Courses, Collaborative Assignments and Projects, Undergraduate Research, Global Learning, Service Learning, Community-Based Learning, Internships, Capstone Courses and Projects, Portfolios/</a:t>
            </a:r>
            <a:r>
              <a:rPr lang="en-US" sz="1200" b="0" i="0" kern="1200" dirty="0" err="1">
                <a:solidFill>
                  <a:schemeClr val="tx1"/>
                </a:solidFill>
                <a:effectLst/>
                <a:latin typeface="+mn-lt"/>
                <a:ea typeface="+mn-ea"/>
                <a:cs typeface="+mn-cs"/>
              </a:rPr>
              <a:t>ePortfolios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TIP include </a:t>
            </a:r>
          </a:p>
          <a:p>
            <a:r>
              <a:rPr lang="en-US" sz="1200" b="0" i="0" kern="1200" dirty="0">
                <a:solidFill>
                  <a:schemeClr val="tx1"/>
                </a:solidFill>
                <a:effectLst/>
                <a:latin typeface="+mn-lt"/>
                <a:ea typeface="+mn-ea"/>
                <a:cs typeface="+mn-cs"/>
              </a:rPr>
              <a:t>Prior to the start of the semester</a:t>
            </a:r>
          </a:p>
          <a:p>
            <a:r>
              <a:rPr lang="en-US" sz="1200" b="0" i="0" kern="1200" dirty="0">
                <a:solidFill>
                  <a:schemeClr val="tx1"/>
                </a:solidFill>
                <a:effectLst/>
                <a:latin typeface="+mn-lt"/>
                <a:ea typeface="+mn-ea"/>
                <a:cs typeface="+mn-cs"/>
              </a:rPr>
              <a:t>Email students before class starts, welcoming them and stressing your interest in their success and your willingness to help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Prior to the course census date:</a:t>
            </a:r>
          </a:p>
          <a:p>
            <a:r>
              <a:rPr lang="en-US" sz="1200" b="0" i="0" kern="1200" dirty="0">
                <a:solidFill>
                  <a:schemeClr val="tx1"/>
                </a:solidFill>
                <a:effectLst/>
                <a:latin typeface="+mn-lt"/>
                <a:ea typeface="+mn-ea"/>
                <a:cs typeface="+mn-cs"/>
              </a:rPr>
              <a:t>Learn students’ names/preferred ways to be addressed and continue calling students by name throughout the semester.</a:t>
            </a:r>
          </a:p>
          <a:p>
            <a:r>
              <a:rPr lang="en-US" sz="1200" b="0" i="0" kern="1200" dirty="0">
                <a:solidFill>
                  <a:schemeClr val="tx1"/>
                </a:solidFill>
                <a:effectLst/>
                <a:latin typeface="+mn-lt"/>
                <a:ea typeface="+mn-ea"/>
                <a:cs typeface="+mn-cs"/>
              </a:rPr>
              <a:t>Use a course orientation (and recommend Brightspace orientation).</a:t>
            </a:r>
          </a:p>
          <a:p>
            <a:r>
              <a:rPr lang="en-US" sz="1200" b="0" i="0" kern="1200" dirty="0">
                <a:solidFill>
                  <a:schemeClr val="tx1"/>
                </a:solidFill>
                <a:effectLst/>
                <a:latin typeface="+mn-lt"/>
                <a:ea typeface="+mn-ea"/>
                <a:cs typeface="+mn-cs"/>
              </a:rPr>
              <a:t>Require an assignment for a grade. Follow up with students who do not complete the early assignment by:</a:t>
            </a:r>
          </a:p>
          <a:p>
            <a:r>
              <a:rPr lang="en-US" sz="1200" b="0" i="0" kern="1200" dirty="0">
                <a:solidFill>
                  <a:schemeClr val="tx1"/>
                </a:solidFill>
                <a:effectLst/>
                <a:latin typeface="+mn-lt"/>
                <a:ea typeface="+mn-ea"/>
                <a:cs typeface="+mn-cs"/>
              </a:rPr>
              <a:t>Contact all students to provide encouragement, see if they have any questions,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Throughout the semester:</a:t>
            </a:r>
          </a:p>
          <a:p>
            <a:r>
              <a:rPr lang="en-US" sz="1200" b="0" i="0" kern="1200" dirty="0">
                <a:solidFill>
                  <a:schemeClr val="tx1"/>
                </a:solidFill>
                <a:effectLst/>
                <a:latin typeface="+mn-lt"/>
                <a:ea typeface="+mn-ea"/>
                <a:cs typeface="+mn-cs"/>
              </a:rPr>
              <a:t>Build relationships with students.</a:t>
            </a:r>
          </a:p>
          <a:p>
            <a:r>
              <a:rPr lang="en-US" sz="1200" b="0" i="0" kern="1200" dirty="0">
                <a:solidFill>
                  <a:schemeClr val="tx1"/>
                </a:solidFill>
                <a:effectLst/>
                <a:latin typeface="+mn-lt"/>
                <a:ea typeface="+mn-ea"/>
                <a:cs typeface="+mn-cs"/>
              </a:rPr>
              <a:t>Give students the opportunity for connection (belonging):</a:t>
            </a:r>
          </a:p>
          <a:p>
            <a:r>
              <a:rPr lang="en-US" sz="1200" b="0" i="0" kern="1200" dirty="0">
                <a:solidFill>
                  <a:schemeClr val="tx1"/>
                </a:solidFill>
                <a:effectLst/>
                <a:latin typeface="+mn-lt"/>
                <a:ea typeface="+mn-ea"/>
                <a:cs typeface="+mn-cs"/>
              </a:rPr>
              <a:t>Contact all students to provide encouragement, see if they have any questions, etc.</a:t>
            </a:r>
          </a:p>
          <a:p>
            <a:r>
              <a:rPr lang="en-US" sz="1200" b="0" i="0" kern="1200" dirty="0">
                <a:solidFill>
                  <a:schemeClr val="tx1"/>
                </a:solidFill>
                <a:effectLst/>
                <a:latin typeface="+mn-lt"/>
                <a:ea typeface="+mn-ea"/>
                <a:cs typeface="+mn-cs"/>
              </a:rPr>
              <a:t>Communicate with students that are:</a:t>
            </a:r>
          </a:p>
          <a:p>
            <a:r>
              <a:rPr lang="en-US" sz="1200" b="0" i="0" kern="1200" dirty="0">
                <a:solidFill>
                  <a:schemeClr val="tx1"/>
                </a:solidFill>
                <a:effectLst/>
                <a:latin typeface="+mn-lt"/>
                <a:ea typeface="+mn-ea"/>
                <a:cs typeface="+mn-cs"/>
              </a:rPr>
              <a:t>Respond to students in a timely manner</a:t>
            </a:r>
          </a:p>
          <a:p>
            <a:r>
              <a:rPr lang="en-US" sz="1200" b="0" i="0" kern="1200" dirty="0">
                <a:solidFill>
                  <a:schemeClr val="tx1"/>
                </a:solidFill>
                <a:effectLst/>
                <a:latin typeface="+mn-lt"/>
                <a:ea typeface="+mn-ea"/>
                <a:cs typeface="+mn-cs"/>
              </a:rPr>
              <a:t>Grade assignments in a timely manner.</a:t>
            </a:r>
          </a:p>
          <a:p>
            <a:r>
              <a:rPr lang="en-US" sz="1200" b="0" i="0" kern="1200" dirty="0">
                <a:solidFill>
                  <a:schemeClr val="tx1"/>
                </a:solidFill>
                <a:effectLst/>
                <a:latin typeface="+mn-lt"/>
                <a:ea typeface="+mn-ea"/>
                <a:cs typeface="+mn-cs"/>
              </a:rPr>
              <a:t>Incorporate current research/information from your field and help students make a connection to their life or situation.</a:t>
            </a:r>
          </a:p>
          <a:p>
            <a:r>
              <a:rPr lang="en-US" sz="1200" b="0" i="0" kern="1200" dirty="0">
                <a:solidFill>
                  <a:schemeClr val="tx1"/>
                </a:solidFill>
                <a:effectLst/>
                <a:latin typeface="+mn-lt"/>
                <a:ea typeface="+mn-ea"/>
                <a:cs typeface="+mn-cs"/>
              </a:rPr>
              <a:t>Provide positive and constructive feedback.</a:t>
            </a:r>
          </a:p>
          <a:p>
            <a:r>
              <a:rPr lang="en-US" sz="1200" b="0" i="0" kern="1200" dirty="0">
                <a:solidFill>
                  <a:schemeClr val="tx1"/>
                </a:solidFill>
                <a:effectLst/>
                <a:latin typeface="+mn-lt"/>
                <a:ea typeface="+mn-ea"/>
                <a:cs typeface="+mn-cs"/>
              </a:rPr>
              <a:t>Treat students with a high level of care.</a:t>
            </a:r>
          </a:p>
          <a:p>
            <a:r>
              <a:rPr lang="en-US" sz="1200" b="0" i="0" kern="1200" dirty="0">
                <a:solidFill>
                  <a:schemeClr val="tx1"/>
                </a:solidFill>
                <a:effectLst/>
                <a:latin typeface="+mn-lt"/>
                <a:ea typeface="+mn-ea"/>
                <a:cs typeface="+mn-cs"/>
              </a:rPr>
              <a:t>At the end of the semester:</a:t>
            </a:r>
          </a:p>
          <a:p>
            <a:r>
              <a:rPr lang="en-US" sz="1200" b="0" i="0" kern="1200" dirty="0">
                <a:solidFill>
                  <a:schemeClr val="tx1"/>
                </a:solidFill>
                <a:effectLst/>
                <a:latin typeface="+mn-lt"/>
                <a:ea typeface="+mn-ea"/>
                <a:cs typeface="+mn-cs"/>
              </a:rPr>
              <a:t>Congratulate students on their completion.</a:t>
            </a:r>
          </a:p>
          <a:p>
            <a:r>
              <a:rPr lang="en-US" sz="1200" b="0" i="0" kern="1200" dirty="0">
                <a:solidFill>
                  <a:schemeClr val="tx1"/>
                </a:solidFill>
                <a:effectLst/>
                <a:latin typeface="+mn-lt"/>
                <a:ea typeface="+mn-ea"/>
                <a:cs typeface="+mn-cs"/>
              </a:rPr>
              <a:t>Encourage student for their future.</a:t>
            </a:r>
          </a:p>
          <a:p>
            <a:r>
              <a:rPr lang="en-US" sz="1200" b="0" i="0" kern="1200" dirty="0">
                <a:solidFill>
                  <a:schemeClr val="tx1"/>
                </a:solidFill>
                <a:effectLst/>
                <a:latin typeface="+mn-lt"/>
                <a:ea typeface="+mn-ea"/>
                <a:cs typeface="+mn-cs"/>
              </a:rPr>
              <a:t>Remind students to register for the following semester.</a:t>
            </a:r>
          </a:p>
        </p:txBody>
      </p:sp>
      <p:sp>
        <p:nvSpPr>
          <p:cNvPr id="4" name="Slide Number Placeholder 3"/>
          <p:cNvSpPr>
            <a:spLocks noGrp="1"/>
          </p:cNvSpPr>
          <p:nvPr>
            <p:ph type="sldNum" sz="quarter" idx="5"/>
          </p:nvPr>
        </p:nvSpPr>
        <p:spPr/>
        <p:txBody>
          <a:bodyPr/>
          <a:lstStyle/>
          <a:p>
            <a:fld id="{DA1BC200-2F78-4CE9-AC0B-128EAD6BE3D0}" type="slidenum">
              <a:rPr lang="en-US" smtClean="0"/>
              <a:t>3</a:t>
            </a:fld>
            <a:endParaRPr lang="en-US"/>
          </a:p>
        </p:txBody>
      </p:sp>
    </p:spTree>
    <p:extLst>
      <p:ext uri="{BB962C8B-B14F-4D97-AF65-F5344CB8AC3E}">
        <p14:creationId xmlns:p14="http://schemas.microsoft.com/office/powerpoint/2010/main" val="197290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of education programs at MCC is accomplished through (1) the Annual Unit Level Planning Process, which establishes a foundation for the planning process linked to the Annual Assessment of College Effectiveness/Student Learning Outcomes (ACE/SLO) Process; and, (2) Annual Program Reviews. Throughout this connected process, MCC identifies expected outcomes, assesses the extent to which it achieves these outcomes, and provides evidence of needing or achieving improvement based on analysis of the results.</a:t>
            </a:r>
          </a:p>
          <a:p>
            <a:endParaRPr lang="en-US" dirty="0"/>
          </a:p>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4</a:t>
            </a:fld>
            <a:endParaRPr lang="en-US"/>
          </a:p>
        </p:txBody>
      </p:sp>
    </p:spTree>
    <p:extLst>
      <p:ext uri="{BB962C8B-B14F-4D97-AF65-F5344CB8AC3E}">
        <p14:creationId xmlns:p14="http://schemas.microsoft.com/office/powerpoint/2010/main" val="47888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Tour, Student Life Center Tour, University Center Presentation, panel of current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Comments from participants included: By word of mouth, students said how inspired they felt after this event, how motivated they felt to actually go to college, how they felt like they connected with people and found a community, and how much fun they had. It was overall very good feedback! </a:t>
            </a:r>
          </a:p>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5</a:t>
            </a:fld>
            <a:endParaRPr lang="en-US"/>
          </a:p>
        </p:txBody>
      </p:sp>
    </p:spTree>
    <p:extLst>
      <p:ext uri="{BB962C8B-B14F-4D97-AF65-F5344CB8AC3E}">
        <p14:creationId xmlns:p14="http://schemas.microsoft.com/office/powerpoint/2010/main" val="213054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 MORE tutoring sessions then in Fall 2022</a:t>
            </a:r>
          </a:p>
        </p:txBody>
      </p:sp>
      <p:sp>
        <p:nvSpPr>
          <p:cNvPr id="4" name="Slide Number Placeholder 3"/>
          <p:cNvSpPr>
            <a:spLocks noGrp="1"/>
          </p:cNvSpPr>
          <p:nvPr>
            <p:ph type="sldNum" sz="quarter" idx="5"/>
          </p:nvPr>
        </p:nvSpPr>
        <p:spPr/>
        <p:txBody>
          <a:bodyPr/>
          <a:lstStyle/>
          <a:p>
            <a:fld id="{DA1BC200-2F78-4CE9-AC0B-128EAD6BE3D0}" type="slidenum">
              <a:rPr lang="en-US" smtClean="0"/>
              <a:t>6</a:t>
            </a:fld>
            <a:endParaRPr lang="en-US"/>
          </a:p>
        </p:txBody>
      </p:sp>
    </p:spTree>
    <p:extLst>
      <p:ext uri="{BB962C8B-B14F-4D97-AF65-F5344CB8AC3E}">
        <p14:creationId xmlns:p14="http://schemas.microsoft.com/office/powerpoint/2010/main" val="52474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Seventy-nine percent of respondents strongly agreed or agreed their SI Leader was knowledgeable on the subject matter and 77% stated the SI Leader created an environment conducive to learning. Seventy-four percent found the SI sessions were structured and collaborative, and 67% felt more prepared because of the SI sessions they attended. </a:t>
            </a:r>
            <a:r>
              <a:rPr lang="en-US" sz="1200" b="0" i="0" u="none" strike="noStrike" kern="1200" baseline="0">
                <a:solidFill>
                  <a:schemeClr val="tx1"/>
                </a:solidFill>
                <a:latin typeface="+mn-lt"/>
                <a:ea typeface="+mn-ea"/>
                <a:cs typeface="+mn-cs"/>
              </a:rPr>
              <a:t>Sixty-two percent </a:t>
            </a:r>
            <a:r>
              <a:rPr lang="en-US" sz="1200" b="0" i="0" u="none" strike="noStrike" kern="1200" baseline="0" dirty="0">
                <a:solidFill>
                  <a:schemeClr val="tx1"/>
                </a:solidFill>
                <a:latin typeface="+mn-lt"/>
                <a:ea typeface="+mn-ea"/>
                <a:cs typeface="+mn-cs"/>
              </a:rPr>
              <a:t>indicated they would attend SI sessions even if they were not required!</a:t>
            </a:r>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7</a:t>
            </a:fld>
            <a:endParaRPr lang="en-US"/>
          </a:p>
        </p:txBody>
      </p:sp>
    </p:spTree>
    <p:extLst>
      <p:ext uri="{BB962C8B-B14F-4D97-AF65-F5344CB8AC3E}">
        <p14:creationId xmlns:p14="http://schemas.microsoft.com/office/powerpoint/2010/main" val="46224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 – 13</a:t>
            </a:r>
          </a:p>
          <a:p>
            <a:r>
              <a:rPr lang="en-US" dirty="0"/>
              <a:t>LEA – estimate 100-150+</a:t>
            </a:r>
          </a:p>
          <a:p>
            <a:r>
              <a:rPr lang="en-US" dirty="0"/>
              <a:t>EMS - 11</a:t>
            </a:r>
          </a:p>
          <a:p>
            <a:r>
              <a:rPr lang="en-US" dirty="0"/>
              <a:t>Fire - 5</a:t>
            </a:r>
          </a:p>
        </p:txBody>
      </p:sp>
      <p:sp>
        <p:nvSpPr>
          <p:cNvPr id="4" name="Slide Number Placeholder 3"/>
          <p:cNvSpPr>
            <a:spLocks noGrp="1"/>
          </p:cNvSpPr>
          <p:nvPr>
            <p:ph type="sldNum" sz="quarter" idx="5"/>
          </p:nvPr>
        </p:nvSpPr>
        <p:spPr/>
        <p:txBody>
          <a:bodyPr/>
          <a:lstStyle/>
          <a:p>
            <a:fld id="{DA1BC200-2F78-4CE9-AC0B-128EAD6BE3D0}" type="slidenum">
              <a:rPr lang="en-US" smtClean="0"/>
              <a:t>8</a:t>
            </a:fld>
            <a:endParaRPr lang="en-US"/>
          </a:p>
        </p:txBody>
      </p:sp>
    </p:spTree>
    <p:extLst>
      <p:ext uri="{BB962C8B-B14F-4D97-AF65-F5344CB8AC3E}">
        <p14:creationId xmlns:p14="http://schemas.microsoft.com/office/powerpoint/2010/main" val="196559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BC200-2F78-4CE9-AC0B-128EAD6BE3D0}" type="slidenum">
              <a:rPr lang="en-US" smtClean="0"/>
              <a:t>9</a:t>
            </a:fld>
            <a:endParaRPr lang="en-US"/>
          </a:p>
        </p:txBody>
      </p:sp>
    </p:spTree>
    <p:extLst>
      <p:ext uri="{BB962C8B-B14F-4D97-AF65-F5344CB8AC3E}">
        <p14:creationId xmlns:p14="http://schemas.microsoft.com/office/powerpoint/2010/main" val="186065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8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40221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99160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395091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39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53538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14074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386180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27978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D2340F-07CF-47B3-83B7-E7DA14C95AC8}" type="datetimeFigureOut">
              <a:rPr lang="en-US" smtClean="0"/>
              <a:t>1/31/2024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4AA949-D245-4EA4-B437-A655734B5C73}" type="slidenum">
              <a:rPr lang="en-US" smtClean="0"/>
              <a:t>‹#›</a:t>
            </a:fld>
            <a:endParaRPr lang="en-US" dirty="0"/>
          </a:p>
        </p:txBody>
      </p:sp>
    </p:spTree>
    <p:extLst>
      <p:ext uri="{BB962C8B-B14F-4D97-AF65-F5344CB8AC3E}">
        <p14:creationId xmlns:p14="http://schemas.microsoft.com/office/powerpoint/2010/main" val="30841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D2340F-07CF-47B3-83B7-E7DA14C95AC8}"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86611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D2340F-07CF-47B3-83B7-E7DA14C95AC8}" type="datetimeFigureOut">
              <a:rPr lang="en-US" smtClean="0"/>
              <a:t>1/31/2024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4AA949-D245-4EA4-B437-A655734B5C7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37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DFAC8-5BA5-4533-97E4-B8368CF0D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54" y="311486"/>
            <a:ext cx="10307707" cy="2863252"/>
          </a:xfrm>
          <a:prstGeom prst="rect">
            <a:avLst/>
          </a:prstGeom>
          <a:effectLst>
            <a:softEdge rad="368300"/>
          </a:effectLst>
        </p:spPr>
      </p:pic>
      <p:sp>
        <p:nvSpPr>
          <p:cNvPr id="6" name="Text Placeholder 2"/>
          <p:cNvSpPr txBox="1">
            <a:spLocks/>
          </p:cNvSpPr>
          <p:nvPr/>
        </p:nvSpPr>
        <p:spPr>
          <a:xfrm>
            <a:off x="1833523" y="4703896"/>
            <a:ext cx="8841767" cy="876650"/>
          </a:xfrm>
          <a:prstGeom prst="rect">
            <a:avLst/>
          </a:prstGeom>
          <a:effectLst>
            <a:outerShdw blurRad="50800" dist="38100" dir="2700000" algn="tl" rotWithShape="0">
              <a:prstClr val="black">
                <a:alpha val="40000"/>
              </a:prstClr>
            </a:outerShdw>
          </a:effectLst>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100000"/>
              </a:lnSpc>
              <a:spcBef>
                <a:spcPts val="0"/>
              </a:spcBef>
              <a:buNone/>
            </a:pPr>
            <a:r>
              <a:rPr lang="en-US" sz="4400" b="1" dirty="0">
                <a:solidFill>
                  <a:srgbClr val="003C71"/>
                </a:solidFill>
                <a:latin typeface="Arial" panose="020B0604020202020204" pitchFamily="34" charset="0"/>
                <a:cs typeface="Arial" panose="020B0604020202020204" pitchFamily="34" charset="0"/>
              </a:rPr>
              <a:t>2023-24 </a:t>
            </a:r>
            <a:r>
              <a:rPr lang="en-US" sz="4400" b="1" dirty="0">
                <a:solidFill>
                  <a:srgbClr val="003C7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Annual Priorities</a:t>
            </a:r>
          </a:p>
        </p:txBody>
      </p:sp>
      <p:sp>
        <p:nvSpPr>
          <p:cNvPr id="7" name="Text Placeholder 2"/>
          <p:cNvSpPr txBox="1">
            <a:spLocks/>
          </p:cNvSpPr>
          <p:nvPr/>
        </p:nvSpPr>
        <p:spPr>
          <a:xfrm>
            <a:off x="3488606" y="5429773"/>
            <a:ext cx="5531601" cy="858257"/>
          </a:xfrm>
          <a:prstGeom prst="rect">
            <a:avLst/>
          </a:prstGeom>
          <a:effectLst>
            <a:outerShdw blurRad="50800" dist="38100" dir="2700000" algn="tl" rotWithShape="0">
              <a:prstClr val="black">
                <a:alpha val="40000"/>
              </a:prstClr>
            </a:outerShdw>
          </a:effectLst>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100000"/>
              </a:lnSpc>
              <a:spcBef>
                <a:spcPts val="0"/>
              </a:spcBef>
              <a:buNone/>
            </a:pPr>
            <a:r>
              <a:rPr lang="en-US" sz="4400" dirty="0">
                <a:solidFill>
                  <a:schemeClr val="accent6">
                    <a:lumMod val="75000"/>
                  </a:schemeClr>
                </a:solidFill>
                <a:latin typeface="+mj-lt"/>
                <a:cs typeface="Arial" panose="020B0604020202020204" pitchFamily="34" charset="0"/>
              </a:rPr>
              <a:t>January 30, 2024</a:t>
            </a:r>
            <a:endParaRPr lang="en-US" sz="4400" dirty="0">
              <a:solidFill>
                <a:srgbClr val="003C71"/>
              </a:solidFill>
              <a:effectLst>
                <a:outerShdw blurRad="50800" dist="38100" dir="2700000" algn="tl" rotWithShape="0">
                  <a:prstClr val="black">
                    <a:alpha val="40000"/>
                  </a:prstClr>
                </a:outerShdw>
              </a:effectLst>
              <a:latin typeface="+mj-lt"/>
              <a:cs typeface="Times New Roman" panose="02020603050405020304" pitchFamily="18" charset="0"/>
            </a:endParaRPr>
          </a:p>
        </p:txBody>
      </p:sp>
      <p:sp>
        <p:nvSpPr>
          <p:cNvPr id="3" name="Rectangle 2"/>
          <p:cNvSpPr/>
          <p:nvPr/>
        </p:nvSpPr>
        <p:spPr>
          <a:xfrm>
            <a:off x="618309" y="4333039"/>
            <a:ext cx="11051177" cy="114412"/>
          </a:xfrm>
          <a:prstGeom prst="rect">
            <a:avLst/>
          </a:prstGeom>
          <a:solidFill>
            <a:srgbClr val="F479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EAB8B1E-1EB2-4170-81F1-344354AD5497}"/>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8F93A5-7EE5-4F5D-A484-92669159EFA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0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collaborations with industry,</a:t>
            </a:r>
            <a:br>
              <a:rPr lang="en-US" sz="3600" b="1" dirty="0">
                <a:solidFill>
                  <a:schemeClr val="accent2">
                    <a:lumMod val="50000"/>
                  </a:schemeClr>
                </a:solidFill>
                <a:latin typeface="Arial" panose="020B0604020202020204" pitchFamily="34" charset="0"/>
                <a:cs typeface="Arial" panose="020B0604020202020204" pitchFamily="34" charset="0"/>
              </a:rPr>
            </a:br>
            <a:r>
              <a:rPr lang="en-US" sz="3600" b="1" dirty="0">
                <a:solidFill>
                  <a:schemeClr val="accent2">
                    <a:lumMod val="50000"/>
                  </a:schemeClr>
                </a:solidFill>
                <a:latin typeface="Arial" panose="020B0604020202020204" pitchFamily="34" charset="0"/>
                <a:cs typeface="Arial" panose="020B0604020202020204" pitchFamily="34" charset="0"/>
              </a:rPr>
              <a:t>educational, and community partners…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3"/>
            <a:ext cx="8091824" cy="4304809"/>
          </a:xfrm>
        </p:spPr>
        <p:txBody>
          <a:bodyPr>
            <a:normAutofit/>
          </a:bodyPr>
          <a:lstStyle/>
          <a:p>
            <a:pPr>
              <a:buFont typeface="Arial" panose="020B0604020202020204" pitchFamily="34" charset="0"/>
              <a:buChar char="•"/>
            </a:pPr>
            <a:r>
              <a:rPr lang="en-US" sz="2600" dirty="0"/>
              <a:t> </a:t>
            </a:r>
            <a:r>
              <a:rPr lang="en-US" sz="2600" u="sng" dirty="0"/>
              <a:t>Business Programs </a:t>
            </a:r>
            <a:r>
              <a:rPr lang="en-US" sz="2600" dirty="0"/>
              <a:t>–</a:t>
            </a:r>
          </a:p>
          <a:p>
            <a:pPr lvl="1">
              <a:buFont typeface="Arial" panose="020B0604020202020204" pitchFamily="34" charset="0"/>
              <a:buChar char="•"/>
            </a:pPr>
            <a:r>
              <a:rPr lang="en-US" sz="2000" dirty="0"/>
              <a:t>Industry-recognized credentials (ICLC) in courses:</a:t>
            </a:r>
          </a:p>
          <a:p>
            <a:pPr lvl="2">
              <a:buFont typeface="Arial" panose="020B0604020202020204" pitchFamily="34" charset="0"/>
              <a:buChar char="•"/>
            </a:pPr>
            <a:r>
              <a:rPr lang="en-US" sz="1800" dirty="0"/>
              <a:t>CompTIA Server+ is embedded in ITNW 1354 – 1 certificate earned</a:t>
            </a:r>
          </a:p>
          <a:p>
            <a:pPr lvl="2">
              <a:buFont typeface="Arial" panose="020B0604020202020204" pitchFamily="34" charset="0"/>
              <a:buChar char="•"/>
            </a:pPr>
            <a:r>
              <a:rPr lang="en-US" sz="1800" dirty="0"/>
              <a:t>CompTIA Linux+ is embedded in ITSC 2325 – 3 certificates earned</a:t>
            </a:r>
          </a:p>
          <a:p>
            <a:pPr lvl="2">
              <a:buFont typeface="Arial" panose="020B0604020202020204" pitchFamily="34" charset="0"/>
              <a:buChar char="•"/>
            </a:pPr>
            <a:r>
              <a:rPr lang="en-US" sz="1800" dirty="0"/>
              <a:t>CompTIA Security+ is embedded in ITSY 1342 – 5 certificates earned</a:t>
            </a:r>
          </a:p>
          <a:p>
            <a:pPr lvl="2">
              <a:buFont typeface="Arial" panose="020B0604020202020204" pitchFamily="34" charset="0"/>
              <a:buChar char="•"/>
            </a:pPr>
            <a:r>
              <a:rPr lang="en-US" sz="1800" dirty="0"/>
              <a:t>CompTIA </a:t>
            </a:r>
            <a:r>
              <a:rPr lang="en-US" sz="1800" dirty="0" err="1"/>
              <a:t>PenTest</a:t>
            </a:r>
            <a:r>
              <a:rPr lang="en-US" sz="1800" dirty="0"/>
              <a:t>+ is embedded in ITSY 2359 – 1 certificate earned</a:t>
            </a:r>
          </a:p>
          <a:p>
            <a:pPr lvl="2">
              <a:buFont typeface="Arial" panose="020B0604020202020204" pitchFamily="34" charset="0"/>
              <a:buChar char="•"/>
            </a:pPr>
            <a:r>
              <a:rPr lang="en-US" sz="1800" dirty="0"/>
              <a:t>Trane NC3 10-hour certification in Data Analytics was embedded into courses this spring in Health Information Technology (26), Accounting (10), Office Technology Careers (14), and environmental science courses. </a:t>
            </a:r>
          </a:p>
          <a:p>
            <a:pPr lvl="2">
              <a:buFont typeface="Arial" panose="020B0604020202020204" pitchFamily="34" charset="0"/>
              <a:buChar char="•"/>
            </a:pPr>
            <a:r>
              <a:rPr lang="en-US" sz="1800" dirty="0"/>
              <a:t>Registered Health Information Technician (RHIT) certification, in 2023, 8 students sat for the exam and 6 were successful; 75% pass rate</a:t>
            </a:r>
          </a:p>
          <a:p>
            <a:pPr lvl="2">
              <a:buFont typeface="Arial" panose="020B0604020202020204" pitchFamily="34" charset="0"/>
              <a:buChar char="•"/>
            </a:pPr>
            <a:r>
              <a:rPr lang="en-US" sz="1800" dirty="0"/>
              <a:t>Real estate licensure certification were required to sit for the TREC salesperson license exam once eligible. The pass rate was 100%; 4 out of 4</a:t>
            </a:r>
          </a:p>
          <a:p>
            <a:pPr lvl="2">
              <a:buFont typeface="Arial" panose="020B0604020202020204" pitchFamily="34" charset="0"/>
              <a:buChar char="•"/>
            </a:pPr>
            <a:endParaRPr lang="en-US" sz="1800" dirty="0"/>
          </a:p>
          <a:p>
            <a:pPr lvl="2">
              <a:buFont typeface="Arial" panose="020B0604020202020204" pitchFamily="34" charset="0"/>
              <a:buChar char="•"/>
            </a:pPr>
            <a:endParaRPr lang="en-US" dirty="0"/>
          </a:p>
          <a:p>
            <a:pPr lvl="1">
              <a:buFont typeface="Arial" panose="020B0604020202020204" pitchFamily="34" charset="0"/>
              <a:buChar char="•"/>
            </a:pPr>
            <a:endParaRPr lang="en-US" sz="2600" dirty="0"/>
          </a:p>
        </p:txBody>
      </p:sp>
    </p:spTree>
    <p:extLst>
      <p:ext uri="{BB962C8B-B14F-4D97-AF65-F5344CB8AC3E}">
        <p14:creationId xmlns:p14="http://schemas.microsoft.com/office/powerpoint/2010/main" val="352558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collaborations with industry,</a:t>
            </a:r>
            <a:br>
              <a:rPr lang="en-US" sz="3600" b="1" dirty="0">
                <a:solidFill>
                  <a:schemeClr val="accent2">
                    <a:lumMod val="50000"/>
                  </a:schemeClr>
                </a:solidFill>
                <a:latin typeface="Arial" panose="020B0604020202020204" pitchFamily="34" charset="0"/>
                <a:cs typeface="Arial" panose="020B0604020202020204" pitchFamily="34" charset="0"/>
              </a:rPr>
            </a:br>
            <a:r>
              <a:rPr lang="en-US" sz="3600" b="1" dirty="0">
                <a:solidFill>
                  <a:schemeClr val="accent2">
                    <a:lumMod val="50000"/>
                  </a:schemeClr>
                </a:solidFill>
                <a:latin typeface="Arial" panose="020B0604020202020204" pitchFamily="34" charset="0"/>
                <a:cs typeface="Arial" panose="020B0604020202020204" pitchFamily="34" charset="0"/>
              </a:rPr>
              <a:t>educational, and community partners…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 Educational Assistance Partnership Program –</a:t>
            </a:r>
          </a:p>
          <a:p>
            <a:pPr lvl="1">
              <a:buFont typeface="Arial" panose="020B0604020202020204" pitchFamily="34" charset="0"/>
              <a:buChar char="•"/>
            </a:pPr>
            <a:r>
              <a:rPr lang="en-US" sz="2800" dirty="0"/>
              <a:t>Contacted over 200 businesses</a:t>
            </a:r>
          </a:p>
          <a:p>
            <a:pPr lvl="1">
              <a:buFont typeface="Arial" panose="020B0604020202020204" pitchFamily="34" charset="0"/>
              <a:buChar char="•"/>
            </a:pPr>
            <a:r>
              <a:rPr lang="en-US" sz="2800" dirty="0"/>
              <a:t>Hosted two lunch &amp; learns and one webinar</a:t>
            </a:r>
          </a:p>
          <a:p>
            <a:pPr lvl="2">
              <a:buFont typeface="Arial" panose="020B0604020202020204" pitchFamily="34" charset="0"/>
              <a:buChar char="•"/>
            </a:pPr>
            <a:r>
              <a:rPr lang="en-US" sz="2400" dirty="0"/>
              <a:t>20 businesses have attended</a:t>
            </a:r>
          </a:p>
          <a:p>
            <a:pPr lvl="1">
              <a:buFont typeface="Arial" panose="020B0604020202020204" pitchFamily="34" charset="0"/>
              <a:buChar char="•"/>
            </a:pPr>
            <a:r>
              <a:rPr lang="en-US" sz="2800" dirty="0"/>
              <a:t>Sponsoring Chamber’s New Member Orientation</a:t>
            </a:r>
          </a:p>
        </p:txBody>
      </p:sp>
      <p:pic>
        <p:nvPicPr>
          <p:cNvPr id="2" name="Picture 1">
            <a:extLst>
              <a:ext uri="{FF2B5EF4-FFF2-40B4-BE49-F238E27FC236}">
                <a16:creationId xmlns:a16="http://schemas.microsoft.com/office/drawing/2014/main" id="{CAFD5797-2C73-4257-8901-379B2ED12587}"/>
              </a:ext>
            </a:extLst>
          </p:cNvPr>
          <p:cNvPicPr>
            <a:picLocks noChangeAspect="1"/>
          </p:cNvPicPr>
          <p:nvPr/>
        </p:nvPicPr>
        <p:blipFill>
          <a:blip r:embed="rId5"/>
          <a:stretch>
            <a:fillRect/>
          </a:stretch>
        </p:blipFill>
        <p:spPr>
          <a:xfrm>
            <a:off x="157344" y="4353877"/>
            <a:ext cx="3505200" cy="1076325"/>
          </a:xfrm>
          <a:prstGeom prst="rect">
            <a:avLst/>
          </a:prstGeom>
        </p:spPr>
      </p:pic>
      <p:pic>
        <p:nvPicPr>
          <p:cNvPr id="3" name="Picture 2">
            <a:extLst>
              <a:ext uri="{FF2B5EF4-FFF2-40B4-BE49-F238E27FC236}">
                <a16:creationId xmlns:a16="http://schemas.microsoft.com/office/drawing/2014/main" id="{B5F87D9A-C863-408C-AD82-0C2D281859A2}"/>
              </a:ext>
            </a:extLst>
          </p:cNvPr>
          <p:cNvPicPr>
            <a:picLocks noChangeAspect="1"/>
          </p:cNvPicPr>
          <p:nvPr/>
        </p:nvPicPr>
        <p:blipFill>
          <a:blip r:embed="rId6"/>
          <a:stretch>
            <a:fillRect/>
          </a:stretch>
        </p:blipFill>
        <p:spPr>
          <a:xfrm>
            <a:off x="2049780" y="5460276"/>
            <a:ext cx="4076700" cy="847725"/>
          </a:xfrm>
          <a:prstGeom prst="rect">
            <a:avLst/>
          </a:prstGeom>
        </p:spPr>
      </p:pic>
      <p:pic>
        <p:nvPicPr>
          <p:cNvPr id="4" name="Picture 3">
            <a:extLst>
              <a:ext uri="{FF2B5EF4-FFF2-40B4-BE49-F238E27FC236}">
                <a16:creationId xmlns:a16="http://schemas.microsoft.com/office/drawing/2014/main" id="{E50D7536-F9FF-418D-90D2-D8F8F9962D60}"/>
              </a:ext>
            </a:extLst>
          </p:cNvPr>
          <p:cNvPicPr>
            <a:picLocks noChangeAspect="1"/>
          </p:cNvPicPr>
          <p:nvPr/>
        </p:nvPicPr>
        <p:blipFill>
          <a:blip r:embed="rId7"/>
          <a:stretch>
            <a:fillRect/>
          </a:stretch>
        </p:blipFill>
        <p:spPr>
          <a:xfrm>
            <a:off x="4088130" y="4378084"/>
            <a:ext cx="2768098" cy="973818"/>
          </a:xfrm>
          <a:prstGeom prst="rect">
            <a:avLst/>
          </a:prstGeom>
        </p:spPr>
      </p:pic>
      <p:pic>
        <p:nvPicPr>
          <p:cNvPr id="6" name="Picture 5">
            <a:extLst>
              <a:ext uri="{FF2B5EF4-FFF2-40B4-BE49-F238E27FC236}">
                <a16:creationId xmlns:a16="http://schemas.microsoft.com/office/drawing/2014/main" id="{7E206BAB-A0D7-4D59-9D41-6B6B77C9FF7D}"/>
              </a:ext>
            </a:extLst>
          </p:cNvPr>
          <p:cNvPicPr>
            <a:picLocks noChangeAspect="1"/>
          </p:cNvPicPr>
          <p:nvPr/>
        </p:nvPicPr>
        <p:blipFill>
          <a:blip r:embed="rId8"/>
          <a:stretch>
            <a:fillRect/>
          </a:stretch>
        </p:blipFill>
        <p:spPr>
          <a:xfrm>
            <a:off x="6594429" y="5460276"/>
            <a:ext cx="2400300" cy="695325"/>
          </a:xfrm>
          <a:prstGeom prst="rect">
            <a:avLst/>
          </a:prstGeom>
        </p:spPr>
      </p:pic>
    </p:spTree>
    <p:extLst>
      <p:ext uri="{BB962C8B-B14F-4D97-AF65-F5344CB8AC3E}">
        <p14:creationId xmlns:p14="http://schemas.microsoft.com/office/powerpoint/2010/main" val="269278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credit and non-credit enrollment through Strategic Enrollment Management.</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000" u="sng" dirty="0"/>
              <a:t>Enrollment Services </a:t>
            </a:r>
            <a:r>
              <a:rPr lang="en-US" sz="3000" dirty="0"/>
              <a:t>–</a:t>
            </a:r>
          </a:p>
          <a:p>
            <a:pPr lvl="1">
              <a:buFont typeface="Arial" panose="020B0604020202020204" pitchFamily="34" charset="0"/>
              <a:buChar char="•"/>
            </a:pPr>
            <a:r>
              <a:rPr lang="en-US" sz="2600" dirty="0"/>
              <a:t>Using Slate to engage with prospective students through mindful communications and touch points</a:t>
            </a:r>
          </a:p>
          <a:p>
            <a:pPr lvl="1">
              <a:buFont typeface="Arial" panose="020B0604020202020204" pitchFamily="34" charset="0"/>
              <a:buChar char="•"/>
            </a:pPr>
            <a:r>
              <a:rPr lang="en-US" sz="2600" dirty="0"/>
              <a:t>Partnered with an external company to coordinate a calling campaign. For the spring ’24 campaign, over 50% of those contacted enrolled</a:t>
            </a:r>
          </a:p>
        </p:txBody>
      </p:sp>
    </p:spTree>
    <p:extLst>
      <p:ext uri="{BB962C8B-B14F-4D97-AF65-F5344CB8AC3E}">
        <p14:creationId xmlns:p14="http://schemas.microsoft.com/office/powerpoint/2010/main" val="348220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credit and non-credit enrollment through Strategic Enrollment Management.</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 </a:t>
            </a:r>
            <a:r>
              <a:rPr lang="en-US" sz="3200" u="sng" dirty="0"/>
              <a:t>Marketing &amp; Communications</a:t>
            </a:r>
            <a:r>
              <a:rPr lang="en-US" sz="3200" dirty="0"/>
              <a:t> –</a:t>
            </a:r>
          </a:p>
          <a:p>
            <a:pPr lvl="1">
              <a:buFont typeface="Arial" panose="020B0604020202020204" pitchFamily="34" charset="0"/>
              <a:buChar char="•"/>
            </a:pPr>
            <a:r>
              <a:rPr lang="en-US" sz="2600" dirty="0"/>
              <a:t>For the Spring 2024 registration period, we invested $178,573 in various types of advertising targeting a specific audience in McLennan &amp; Falls counties - individuals with little to no college education.</a:t>
            </a:r>
          </a:p>
          <a:p>
            <a:pPr lvl="1">
              <a:buFont typeface="Arial" panose="020B0604020202020204" pitchFamily="34" charset="0"/>
              <a:buChar char="•"/>
            </a:pPr>
            <a:r>
              <a:rPr lang="en-US" sz="2600" dirty="0"/>
              <a:t>November 2023 - January 2024 budget proportions:</a:t>
            </a:r>
          </a:p>
        </p:txBody>
      </p:sp>
      <p:sp>
        <p:nvSpPr>
          <p:cNvPr id="2" name="TextBox 1">
            <a:extLst>
              <a:ext uri="{FF2B5EF4-FFF2-40B4-BE49-F238E27FC236}">
                <a16:creationId xmlns:a16="http://schemas.microsoft.com/office/drawing/2014/main" id="{0FB5CDB2-A91B-4833-832A-491FD41B1D5C}"/>
              </a:ext>
            </a:extLst>
          </p:cNvPr>
          <p:cNvSpPr txBox="1"/>
          <p:nvPr/>
        </p:nvSpPr>
        <p:spPr>
          <a:xfrm>
            <a:off x="1159515" y="4418465"/>
            <a:ext cx="4064895" cy="1723549"/>
          </a:xfrm>
          <a:prstGeom prst="rect">
            <a:avLst/>
          </a:prstGeom>
          <a:noFill/>
        </p:spPr>
        <p:txBody>
          <a:bodyPr wrap="none" rtlCol="0">
            <a:spAutoFit/>
          </a:bodyPr>
          <a:lstStyle/>
          <a:p>
            <a:pPr lvl="2">
              <a:buFont typeface="Arial" panose="020B0604020202020204" pitchFamily="34" charset="0"/>
              <a:buChar char="•"/>
            </a:pPr>
            <a:r>
              <a:rPr lang="en-US" sz="2200" dirty="0"/>
              <a:t>36% social media</a:t>
            </a:r>
          </a:p>
          <a:p>
            <a:pPr lvl="2">
              <a:buFont typeface="Arial" panose="020B0604020202020204" pitchFamily="34" charset="0"/>
              <a:buChar char="•"/>
            </a:pPr>
            <a:r>
              <a:rPr lang="en-US" sz="2200" dirty="0"/>
              <a:t>18% billboards &amp; bus ads</a:t>
            </a:r>
          </a:p>
          <a:p>
            <a:pPr lvl="2">
              <a:buFont typeface="Arial" panose="020B0604020202020204" pitchFamily="34" charset="0"/>
              <a:buChar char="•"/>
            </a:pPr>
            <a:r>
              <a:rPr lang="en-US" sz="2200" dirty="0"/>
              <a:t>18% digital marketing</a:t>
            </a:r>
          </a:p>
          <a:p>
            <a:pPr lvl="2">
              <a:buFont typeface="Arial" panose="020B0604020202020204" pitchFamily="34" charset="0"/>
              <a:buChar char="•"/>
            </a:pPr>
            <a:r>
              <a:rPr lang="en-US" sz="2200" dirty="0"/>
              <a:t>12% TV</a:t>
            </a:r>
          </a:p>
          <a:p>
            <a:endParaRPr lang="en-US" dirty="0"/>
          </a:p>
        </p:txBody>
      </p:sp>
      <p:sp>
        <p:nvSpPr>
          <p:cNvPr id="9" name="TextBox 8">
            <a:extLst>
              <a:ext uri="{FF2B5EF4-FFF2-40B4-BE49-F238E27FC236}">
                <a16:creationId xmlns:a16="http://schemas.microsoft.com/office/drawing/2014/main" id="{0FDF386D-9822-442E-BB06-389884D7FA5B}"/>
              </a:ext>
            </a:extLst>
          </p:cNvPr>
          <p:cNvSpPr txBox="1"/>
          <p:nvPr/>
        </p:nvSpPr>
        <p:spPr>
          <a:xfrm>
            <a:off x="4411249" y="4418464"/>
            <a:ext cx="3958904" cy="1723549"/>
          </a:xfrm>
          <a:prstGeom prst="rect">
            <a:avLst/>
          </a:prstGeom>
          <a:noFill/>
        </p:spPr>
        <p:txBody>
          <a:bodyPr wrap="none" rtlCol="0">
            <a:spAutoFit/>
          </a:bodyPr>
          <a:lstStyle/>
          <a:p>
            <a:pPr lvl="2">
              <a:buFont typeface="Arial" panose="020B0604020202020204" pitchFamily="34" charset="0"/>
              <a:buChar char="•"/>
            </a:pPr>
            <a:r>
              <a:rPr lang="en-US" sz="2200" dirty="0"/>
              <a:t>6% creative productions</a:t>
            </a:r>
          </a:p>
          <a:p>
            <a:pPr lvl="2">
              <a:buFont typeface="Arial" panose="020B0604020202020204" pitchFamily="34" charset="0"/>
              <a:buChar char="•"/>
            </a:pPr>
            <a:r>
              <a:rPr lang="en-US" sz="2200" dirty="0"/>
              <a:t>4% sponsorships</a:t>
            </a:r>
          </a:p>
          <a:p>
            <a:pPr lvl="2">
              <a:buFont typeface="Arial" panose="020B0604020202020204" pitchFamily="34" charset="0"/>
              <a:buChar char="•"/>
            </a:pPr>
            <a:r>
              <a:rPr lang="en-US" sz="2200" dirty="0"/>
              <a:t>3% print</a:t>
            </a:r>
          </a:p>
          <a:p>
            <a:pPr lvl="2">
              <a:buFont typeface="Arial" panose="020B0604020202020204" pitchFamily="34" charset="0"/>
              <a:buChar char="•"/>
            </a:pPr>
            <a:r>
              <a:rPr lang="en-US" sz="2200" dirty="0"/>
              <a:t>3% radio</a:t>
            </a:r>
          </a:p>
          <a:p>
            <a:endParaRPr lang="en-US" dirty="0"/>
          </a:p>
        </p:txBody>
      </p:sp>
    </p:spTree>
    <p:extLst>
      <p:ext uri="{BB962C8B-B14F-4D97-AF65-F5344CB8AC3E}">
        <p14:creationId xmlns:p14="http://schemas.microsoft.com/office/powerpoint/2010/main" val="109616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credit and non-credit enrollment through Strategic Enrollment Management.</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 </a:t>
            </a:r>
            <a:r>
              <a:rPr lang="en-US" sz="3200" u="sng" dirty="0"/>
              <a:t>Continuing Education</a:t>
            </a:r>
            <a:r>
              <a:rPr lang="en-US" sz="3200" dirty="0"/>
              <a:t> –</a:t>
            </a:r>
          </a:p>
          <a:p>
            <a:pPr lvl="1">
              <a:buFont typeface="Arial" panose="020B0604020202020204" pitchFamily="34" charset="0"/>
              <a:buChar char="•"/>
            </a:pPr>
            <a:r>
              <a:rPr lang="en-US" sz="2800" dirty="0"/>
              <a:t>Transitions current courses into Institutional Credentials Leading to Licensure or Certification</a:t>
            </a:r>
          </a:p>
          <a:p>
            <a:pPr lvl="2">
              <a:buFont typeface="Arial" panose="020B0604020202020204" pitchFamily="34" charset="0"/>
              <a:buChar char="•"/>
            </a:pPr>
            <a:r>
              <a:rPr lang="en-US" sz="2200" dirty="0"/>
              <a:t>Auctioneer</a:t>
            </a:r>
          </a:p>
          <a:p>
            <a:pPr lvl="2">
              <a:buFont typeface="Arial" panose="020B0604020202020204" pitchFamily="34" charset="0"/>
              <a:buChar char="•"/>
            </a:pPr>
            <a:r>
              <a:rPr lang="en-US" sz="2200" dirty="0"/>
              <a:t>Certified Patient Care Technician Bridge</a:t>
            </a:r>
          </a:p>
          <a:p>
            <a:pPr lvl="2">
              <a:buFont typeface="Arial" panose="020B0604020202020204" pitchFamily="34" charset="0"/>
              <a:buChar char="•"/>
            </a:pPr>
            <a:r>
              <a:rPr lang="en-US" sz="2200" dirty="0"/>
              <a:t>Certified Medication Aide</a:t>
            </a:r>
          </a:p>
          <a:p>
            <a:pPr lvl="2">
              <a:buFont typeface="Arial" panose="020B0604020202020204" pitchFamily="34" charset="0"/>
              <a:buChar char="•"/>
            </a:pPr>
            <a:r>
              <a:rPr lang="en-US" sz="2200" dirty="0"/>
              <a:t>Certified Nurse Aide</a:t>
            </a:r>
          </a:p>
          <a:p>
            <a:pPr lvl="2">
              <a:buFont typeface="Arial" panose="020B0604020202020204" pitchFamily="34" charset="0"/>
              <a:buChar char="•"/>
            </a:pPr>
            <a:r>
              <a:rPr lang="en-US" sz="2200" dirty="0"/>
              <a:t>Certified Patient Care Technician</a:t>
            </a:r>
          </a:p>
          <a:p>
            <a:pPr lvl="2">
              <a:buFont typeface="Arial" panose="020B0604020202020204" pitchFamily="34" charset="0"/>
              <a:buChar char="•"/>
            </a:pPr>
            <a:r>
              <a:rPr lang="en-US" sz="2200" dirty="0"/>
              <a:t>Basic Telecommunicator</a:t>
            </a:r>
          </a:p>
        </p:txBody>
      </p:sp>
    </p:spTree>
    <p:extLst>
      <p:ext uri="{BB962C8B-B14F-4D97-AF65-F5344CB8AC3E}">
        <p14:creationId xmlns:p14="http://schemas.microsoft.com/office/powerpoint/2010/main" val="71573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fontScale="90000"/>
          </a:bodyPr>
          <a:lstStyle/>
          <a:p>
            <a:r>
              <a:rPr lang="en-US" sz="3600" b="1" dirty="0">
                <a:solidFill>
                  <a:schemeClr val="accent2">
                    <a:lumMod val="50000"/>
                  </a:schemeClr>
                </a:solidFill>
                <a:latin typeface="Arial" panose="020B0604020202020204" pitchFamily="34" charset="0"/>
                <a:cs typeface="Arial" panose="020B0604020202020204" pitchFamily="34" charset="0"/>
              </a:rPr>
              <a:t>Standardize institutional policies to ensure currency with State and Federal legislation and best practices.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Transitioning policies to TASB</a:t>
            </a:r>
          </a:p>
          <a:p>
            <a:pPr lvl="1">
              <a:buFont typeface="Arial" panose="020B0604020202020204" pitchFamily="34" charset="0"/>
              <a:buChar char="•"/>
            </a:pPr>
            <a:r>
              <a:rPr lang="en-US" sz="3000" dirty="0"/>
              <a:t>Currently in Phase 1</a:t>
            </a:r>
          </a:p>
          <a:p>
            <a:pPr>
              <a:buFont typeface="Arial" panose="020B0604020202020204" pitchFamily="34" charset="0"/>
              <a:buChar char="•"/>
            </a:pPr>
            <a:r>
              <a:rPr lang="en-US" sz="3200" dirty="0"/>
              <a:t>18-24 months process</a:t>
            </a:r>
          </a:p>
          <a:p>
            <a:pPr>
              <a:buFont typeface="Arial" panose="020B0604020202020204" pitchFamily="34" charset="0"/>
              <a:buChar char="•"/>
            </a:pPr>
            <a:r>
              <a:rPr lang="en-US" sz="3200" dirty="0"/>
              <a:t> Currently ~233 policies</a:t>
            </a:r>
          </a:p>
          <a:p>
            <a:pPr lvl="1">
              <a:buFont typeface="Arial" panose="020B0604020202020204" pitchFamily="34" charset="0"/>
              <a:buChar char="•"/>
            </a:pPr>
            <a:r>
              <a:rPr lang="en-US" sz="2800" dirty="0"/>
              <a:t>About 25-35% of current policies will be policies</a:t>
            </a:r>
          </a:p>
          <a:p>
            <a:pPr lvl="1">
              <a:buFont typeface="Arial" panose="020B0604020202020204" pitchFamily="34" charset="0"/>
              <a:buChar char="•"/>
            </a:pPr>
            <a:r>
              <a:rPr lang="en-US" sz="2800" dirty="0"/>
              <a:t>Remaining goes into Procedures</a:t>
            </a:r>
          </a:p>
        </p:txBody>
      </p:sp>
      <p:pic>
        <p:nvPicPr>
          <p:cNvPr id="1026" name="Picture 2" descr="Texas Association of School Boards (TASB)">
            <a:extLst>
              <a:ext uri="{FF2B5EF4-FFF2-40B4-BE49-F238E27FC236}">
                <a16:creationId xmlns:a16="http://schemas.microsoft.com/office/drawing/2014/main" id="{56E6871E-A1E2-4BDB-BE62-2314F691B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251" y="1967948"/>
            <a:ext cx="1670230" cy="172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3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fontScale="90000"/>
          </a:bodyPr>
          <a:lstStyle/>
          <a:p>
            <a:r>
              <a:rPr lang="en-US" sz="3600" b="1" dirty="0">
                <a:solidFill>
                  <a:schemeClr val="accent2">
                    <a:lumMod val="50000"/>
                  </a:schemeClr>
                </a:solidFill>
                <a:latin typeface="Arial" panose="020B0604020202020204" pitchFamily="34" charset="0"/>
                <a:cs typeface="Arial" panose="020B0604020202020204" pitchFamily="34" charset="0"/>
              </a:rPr>
              <a:t>Standardize institutional policies to ensure currency with State and Federal legislation and best practices.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a:extLst>
              <a:ext uri="{FF2B5EF4-FFF2-40B4-BE49-F238E27FC236}">
                <a16:creationId xmlns:a16="http://schemas.microsoft.com/office/drawing/2014/main" id="{59E199F4-4A60-48AC-866D-466AB5DF7F42}"/>
              </a:ext>
            </a:extLst>
          </p:cNvPr>
          <p:cNvGraphicFramePr/>
          <p:nvPr>
            <p:extLst/>
          </p:nvPr>
        </p:nvGraphicFramePr>
        <p:xfrm>
          <a:off x="4509678" y="1623060"/>
          <a:ext cx="8011366" cy="4408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04895C53-89B1-4898-8038-740DA94D419B}"/>
              </a:ext>
            </a:extLst>
          </p:cNvPr>
          <p:cNvGraphicFramePr/>
          <p:nvPr>
            <p:extLst/>
          </p:nvPr>
        </p:nvGraphicFramePr>
        <p:xfrm>
          <a:off x="-669412" y="1623060"/>
          <a:ext cx="8011366" cy="4408336"/>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726858B7-7830-4DEC-A6B8-AFE2B621B849}"/>
              </a:ext>
            </a:extLst>
          </p:cNvPr>
          <p:cNvSpPr txBox="1"/>
          <p:nvPr/>
        </p:nvSpPr>
        <p:spPr>
          <a:xfrm>
            <a:off x="2234793" y="2418142"/>
            <a:ext cx="2202956" cy="1446550"/>
          </a:xfrm>
          <a:prstGeom prst="rect">
            <a:avLst/>
          </a:prstGeom>
          <a:noFill/>
        </p:spPr>
        <p:txBody>
          <a:bodyPr wrap="square" rtlCol="0">
            <a:spAutoFit/>
          </a:bodyPr>
          <a:lstStyle>
            <a:defPPr>
              <a:defRPr lang="en-US"/>
            </a:defPPr>
            <a:lvl1pPr>
              <a:defRPr sz="6000">
                <a:ln w="0"/>
                <a:solidFill>
                  <a:schemeClr val="accent1"/>
                </a:solidFill>
                <a:effectLst>
                  <a:outerShdw blurRad="38100" dist="25400" dir="5400000" algn="ctr" rotWithShape="0">
                    <a:srgbClr val="6E747A">
                      <a:alpha val="43000"/>
                    </a:srgbClr>
                  </a:outerShdw>
                </a:effectLst>
              </a:defRPr>
            </a:lvl1pPr>
          </a:lstStyle>
          <a:p>
            <a:pPr algn="ctr"/>
            <a:r>
              <a:rPr lang="en-US" sz="4400" dirty="0"/>
              <a:t>Fall 2022</a:t>
            </a:r>
          </a:p>
        </p:txBody>
      </p:sp>
      <p:sp>
        <p:nvSpPr>
          <p:cNvPr id="23" name="TextBox 22">
            <a:extLst>
              <a:ext uri="{FF2B5EF4-FFF2-40B4-BE49-F238E27FC236}">
                <a16:creationId xmlns:a16="http://schemas.microsoft.com/office/drawing/2014/main" id="{6E5ED59D-29A6-44B7-AFD1-DF4BE7223A3C}"/>
              </a:ext>
            </a:extLst>
          </p:cNvPr>
          <p:cNvSpPr txBox="1"/>
          <p:nvPr/>
        </p:nvSpPr>
        <p:spPr>
          <a:xfrm>
            <a:off x="2084106" y="3882173"/>
            <a:ext cx="2504331" cy="584775"/>
          </a:xfrm>
          <a:prstGeom prst="rect">
            <a:avLst/>
          </a:prstGeom>
          <a:noFill/>
        </p:spPr>
        <p:txBody>
          <a:bodyPr wrap="square" rtlCol="0">
            <a:spAutoFit/>
          </a:bodyPr>
          <a:lstStyle>
            <a:defPPr>
              <a:defRPr lang="en-US"/>
            </a:defPPr>
            <a:lvl1pPr>
              <a:defRPr sz="6000">
                <a:ln w="0"/>
                <a:solidFill>
                  <a:schemeClr val="accent1"/>
                </a:solidFill>
                <a:effectLst>
                  <a:outerShdw blurRad="38100" dist="25400" dir="5400000" algn="ctr" rotWithShape="0">
                    <a:srgbClr val="6E747A">
                      <a:alpha val="43000"/>
                    </a:srgbClr>
                  </a:outerShdw>
                </a:effectLst>
              </a:defRPr>
            </a:lvl1pPr>
          </a:lstStyle>
          <a:p>
            <a:pPr algn="ctr"/>
            <a:r>
              <a:rPr lang="en-US" sz="3200" dirty="0"/>
              <a:t>n=21,765</a:t>
            </a:r>
          </a:p>
        </p:txBody>
      </p:sp>
      <p:sp>
        <p:nvSpPr>
          <p:cNvPr id="24" name="TextBox 23">
            <a:extLst>
              <a:ext uri="{FF2B5EF4-FFF2-40B4-BE49-F238E27FC236}">
                <a16:creationId xmlns:a16="http://schemas.microsoft.com/office/drawing/2014/main" id="{0072DF06-5EBF-48D9-B227-EDC39D1064D2}"/>
              </a:ext>
            </a:extLst>
          </p:cNvPr>
          <p:cNvSpPr txBox="1"/>
          <p:nvPr/>
        </p:nvSpPr>
        <p:spPr>
          <a:xfrm>
            <a:off x="7413883" y="2418142"/>
            <a:ext cx="2202956" cy="1446550"/>
          </a:xfrm>
          <a:prstGeom prst="rect">
            <a:avLst/>
          </a:prstGeom>
          <a:noFill/>
        </p:spPr>
        <p:txBody>
          <a:bodyPr wrap="square" rtlCol="0">
            <a:spAutoFit/>
          </a:bodyPr>
          <a:lstStyle>
            <a:defPPr>
              <a:defRPr lang="en-US"/>
            </a:defPPr>
            <a:lvl1pPr>
              <a:defRPr sz="6000">
                <a:ln w="0"/>
                <a:solidFill>
                  <a:schemeClr val="accent1"/>
                </a:solidFill>
                <a:effectLst>
                  <a:outerShdw blurRad="38100" dist="25400" dir="5400000" algn="ctr" rotWithShape="0">
                    <a:srgbClr val="6E747A">
                      <a:alpha val="43000"/>
                    </a:srgbClr>
                  </a:outerShdw>
                </a:effectLst>
              </a:defRPr>
            </a:lvl1pPr>
          </a:lstStyle>
          <a:p>
            <a:pPr algn="ctr"/>
            <a:r>
              <a:rPr lang="en-US" sz="4400" dirty="0"/>
              <a:t>Fall 2023</a:t>
            </a:r>
          </a:p>
        </p:txBody>
      </p:sp>
      <p:sp>
        <p:nvSpPr>
          <p:cNvPr id="25" name="TextBox 24">
            <a:extLst>
              <a:ext uri="{FF2B5EF4-FFF2-40B4-BE49-F238E27FC236}">
                <a16:creationId xmlns:a16="http://schemas.microsoft.com/office/drawing/2014/main" id="{15571E62-66E1-48DE-BC57-8D56D1A76B9A}"/>
              </a:ext>
            </a:extLst>
          </p:cNvPr>
          <p:cNvSpPr txBox="1"/>
          <p:nvPr/>
        </p:nvSpPr>
        <p:spPr>
          <a:xfrm>
            <a:off x="7263196" y="3882173"/>
            <a:ext cx="2504331" cy="584775"/>
          </a:xfrm>
          <a:prstGeom prst="rect">
            <a:avLst/>
          </a:prstGeom>
          <a:noFill/>
        </p:spPr>
        <p:txBody>
          <a:bodyPr wrap="square" rtlCol="0">
            <a:spAutoFit/>
          </a:bodyPr>
          <a:lstStyle>
            <a:defPPr>
              <a:defRPr lang="en-US"/>
            </a:defPPr>
            <a:lvl1pPr>
              <a:defRPr sz="6000">
                <a:ln w="0"/>
                <a:solidFill>
                  <a:schemeClr val="accent1"/>
                </a:solidFill>
                <a:effectLst>
                  <a:outerShdw blurRad="38100" dist="25400" dir="5400000" algn="ctr" rotWithShape="0">
                    <a:srgbClr val="6E747A">
                      <a:alpha val="43000"/>
                    </a:srgbClr>
                  </a:outerShdw>
                </a:effectLst>
              </a:defRPr>
            </a:lvl1pPr>
          </a:lstStyle>
          <a:p>
            <a:pPr algn="ctr"/>
            <a:r>
              <a:rPr lang="en-US" sz="3200" dirty="0"/>
              <a:t>n=22,227</a:t>
            </a:r>
          </a:p>
        </p:txBody>
      </p:sp>
      <p:sp>
        <p:nvSpPr>
          <p:cNvPr id="26" name="TextBox 25">
            <a:extLst>
              <a:ext uri="{FF2B5EF4-FFF2-40B4-BE49-F238E27FC236}">
                <a16:creationId xmlns:a16="http://schemas.microsoft.com/office/drawing/2014/main" id="{BCBD21CF-6F16-43EF-B91F-7E04D77DC8F4}"/>
              </a:ext>
            </a:extLst>
          </p:cNvPr>
          <p:cNvSpPr txBox="1"/>
          <p:nvPr/>
        </p:nvSpPr>
        <p:spPr>
          <a:xfrm>
            <a:off x="8980718" y="6461525"/>
            <a:ext cx="3113160" cy="307777"/>
          </a:xfrm>
          <a:prstGeom prst="rect">
            <a:avLst/>
          </a:prstGeom>
          <a:noFill/>
        </p:spPr>
        <p:txBody>
          <a:bodyPr wrap="none" rtlCol="0">
            <a:spAutoFit/>
          </a:bodyPr>
          <a:lstStyle/>
          <a:p>
            <a:r>
              <a:rPr lang="en-US" sz="1400" dirty="0"/>
              <a:t>Source: MCC Grade Distribution Reports</a:t>
            </a:r>
          </a:p>
        </p:txBody>
      </p:sp>
    </p:spTree>
    <p:extLst>
      <p:ext uri="{BB962C8B-B14F-4D97-AF65-F5344CB8AC3E}">
        <p14:creationId xmlns:p14="http://schemas.microsoft.com/office/powerpoint/2010/main" val="13228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pPr algn="ctr"/>
            <a:r>
              <a:rPr lang="en-US" sz="3600" b="1" dirty="0">
                <a:solidFill>
                  <a:schemeClr val="accent2">
                    <a:lumMod val="50000"/>
                  </a:schemeClr>
                </a:solidFill>
                <a:latin typeface="Arial" panose="020B0604020202020204" pitchFamily="34" charset="0"/>
                <a:cs typeface="Arial" panose="020B0604020202020204" pitchFamily="34" charset="0"/>
              </a:rPr>
              <a:t>Questions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9EB18C-6C54-4698-8FBC-FA4B596AE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457920"/>
            <a:ext cx="10307707" cy="2863252"/>
          </a:xfrm>
          <a:prstGeom prst="rect">
            <a:avLst/>
          </a:prstGeom>
          <a:effectLst>
            <a:softEdge rad="368300"/>
          </a:effectLst>
        </p:spPr>
      </p:pic>
    </p:spTree>
    <p:extLst>
      <p:ext uri="{BB962C8B-B14F-4D97-AF65-F5344CB8AC3E}">
        <p14:creationId xmlns:p14="http://schemas.microsoft.com/office/powerpoint/2010/main" val="201119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2023-24 Annual Priorities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3"/>
            <a:ext cx="7764565" cy="4360744"/>
          </a:xfrm>
        </p:spPr>
        <p:txBody>
          <a:bodyPr>
            <a:normAutofit fontScale="77500" lnSpcReduction="20000"/>
          </a:bodyPr>
          <a:lstStyle/>
          <a:p>
            <a:pPr marL="571500" indent="-571500">
              <a:buFont typeface="+mj-lt"/>
              <a:buAutoNum type="romanUcPeriod"/>
            </a:pPr>
            <a:r>
              <a:rPr lang="en-US" sz="3200" dirty="0"/>
              <a:t>Grow completion and graduation rates through the use of data, metrics, and high-impact practices to increase student success and to maximize benefit to the College and the community from the new Community College Formula Funding Model. </a:t>
            </a:r>
          </a:p>
          <a:p>
            <a:pPr marL="571500" indent="-571500">
              <a:buFont typeface="+mj-lt"/>
              <a:buAutoNum type="romanUcPeriod"/>
            </a:pPr>
            <a:r>
              <a:rPr lang="en-US" sz="3200" dirty="0"/>
              <a:t>Increase collaborations with industry, educational, and community partners to assist with the initiation of beneficial opportunities and projects that meet the needs of the community and the College.</a:t>
            </a:r>
          </a:p>
          <a:p>
            <a:pPr marL="571500" indent="-571500">
              <a:buFont typeface="+mj-lt"/>
              <a:buAutoNum type="romanUcPeriod"/>
            </a:pPr>
            <a:r>
              <a:rPr lang="en-US" sz="3200" dirty="0"/>
              <a:t>Increase credit and non-credit enrollment through Strategic Enrollment Management.</a:t>
            </a:r>
          </a:p>
          <a:p>
            <a:pPr marL="571500" indent="-571500">
              <a:buFont typeface="+mj-lt"/>
              <a:buAutoNum type="romanUcPeriod"/>
            </a:pPr>
            <a:r>
              <a:rPr lang="en-US" sz="3200" dirty="0"/>
              <a:t>Standardize institutional policies to ensure currency with State and Federal legislation and best practices.</a:t>
            </a:r>
            <a:endParaRPr lang="en-US" sz="3000" dirty="0"/>
          </a:p>
        </p:txBody>
      </p:sp>
      <p:pic>
        <p:nvPicPr>
          <p:cNvPr id="9" name="Content Placeholder 3">
            <a:extLst>
              <a:ext uri="{FF2B5EF4-FFF2-40B4-BE49-F238E27FC236}">
                <a16:creationId xmlns:a16="http://schemas.microsoft.com/office/drawing/2014/main" id="{57344BB3-F9C1-43AE-9311-653B6B65E2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Tree>
    <p:extLst>
      <p:ext uri="{BB962C8B-B14F-4D97-AF65-F5344CB8AC3E}">
        <p14:creationId xmlns:p14="http://schemas.microsoft.com/office/powerpoint/2010/main" val="24132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High Impact Practices and</a:t>
            </a:r>
            <a:br>
              <a:rPr lang="en-US" sz="3200" dirty="0"/>
            </a:br>
            <a:r>
              <a:rPr lang="en-US" sz="3200" dirty="0"/>
              <a:t>  Top Instructional Practices</a:t>
            </a:r>
          </a:p>
          <a:p>
            <a:pPr lvl="1">
              <a:buFont typeface="Arial" panose="020B0604020202020204" pitchFamily="34" charset="0"/>
              <a:buChar char="•"/>
            </a:pPr>
            <a:r>
              <a:rPr lang="en-US" sz="3000" dirty="0"/>
              <a:t>Introduced in Fall 2023</a:t>
            </a:r>
          </a:p>
          <a:p>
            <a:pPr lvl="1">
              <a:buFont typeface="Arial" panose="020B0604020202020204" pitchFamily="34" charset="0"/>
              <a:buChar char="•"/>
            </a:pPr>
            <a:r>
              <a:rPr lang="en-US" sz="3000" dirty="0"/>
              <a:t>Kicked off Spring 2024 Faculty Gathering</a:t>
            </a:r>
          </a:p>
          <a:p>
            <a:pPr lvl="1">
              <a:buFont typeface="Arial" panose="020B0604020202020204" pitchFamily="34" charset="0"/>
              <a:buChar char="•"/>
            </a:pPr>
            <a:r>
              <a:rPr lang="en-US" sz="3000" dirty="0"/>
              <a:t>Held 5 trainings/planning meetings in January</a:t>
            </a:r>
          </a:p>
          <a:p>
            <a:pPr lvl="1">
              <a:buFont typeface="Arial" panose="020B0604020202020204" pitchFamily="34" charset="0"/>
              <a:buChar char="•"/>
            </a:pPr>
            <a:r>
              <a:rPr lang="en-US" sz="3000" dirty="0"/>
              <a:t>6 more scheduled for Spring</a:t>
            </a:r>
          </a:p>
        </p:txBody>
      </p:sp>
      <p:sp>
        <p:nvSpPr>
          <p:cNvPr id="11" name="Title 4">
            <a:extLst>
              <a:ext uri="{FF2B5EF4-FFF2-40B4-BE49-F238E27FC236}">
                <a16:creationId xmlns:a16="http://schemas.microsoft.com/office/drawing/2014/main" id="{21D88E28-B4FF-4EF8-9FF4-80D0C37FFA12}"/>
              </a:ext>
            </a:extLst>
          </p:cNvPr>
          <p:cNvSpPr>
            <a:spLocks noGrp="1"/>
          </p:cNvSpPr>
          <p:nvPr>
            <p:ph type="title"/>
          </p:nvPr>
        </p:nvSpPr>
        <p:spPr>
          <a:xfrm>
            <a:off x="1097280" y="286603"/>
            <a:ext cx="9692640" cy="1450757"/>
          </a:xfrm>
        </p:spPr>
        <p:txBody>
          <a:bodyPr>
            <a:no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Support of Annual Priority I</a:t>
            </a:r>
          </a:p>
        </p:txBody>
      </p:sp>
      <p:pic>
        <p:nvPicPr>
          <p:cNvPr id="1027" name="Freeform 5">
            <a:extLst>
              <a:ext uri="{FF2B5EF4-FFF2-40B4-BE49-F238E27FC236}">
                <a16:creationId xmlns:a16="http://schemas.microsoft.com/office/drawing/2014/main" id="{73167198-3A6A-42FD-A593-5C53E7356067}"/>
              </a:ext>
            </a:extLst>
          </p:cNvPr>
          <p:cNvPicPr>
            <a:picLocks noChangeArrowheads="1"/>
          </p:cNvPicPr>
          <p:nvPr/>
        </p:nvPicPr>
        <p:blipFill>
          <a:blip r:embed="rId4" cstate="print">
            <a:extLst>
              <a:ext uri="{28A0092B-C50C-407E-A947-70E740481C1C}">
                <a14:useLocalDpi xmlns:a14="http://schemas.microsoft.com/office/drawing/2010/main" val="0"/>
              </a:ext>
            </a:extLst>
          </a:blip>
          <a:srcRect l="-11069" t="-11069" r="-11221" b="-11221"/>
          <a:stretch>
            <a:fillRect/>
          </a:stretch>
        </p:blipFill>
        <p:spPr bwMode="auto">
          <a:xfrm>
            <a:off x="10734874" y="1737360"/>
            <a:ext cx="1180798" cy="1181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Freeform 6">
            <a:extLst>
              <a:ext uri="{FF2B5EF4-FFF2-40B4-BE49-F238E27FC236}">
                <a16:creationId xmlns:a16="http://schemas.microsoft.com/office/drawing/2014/main" id="{ECDCE0CF-A156-43F5-8D8B-4C2C2B70DCB0}"/>
              </a:ext>
            </a:extLst>
          </p:cNvPr>
          <p:cNvPicPr>
            <a:picLocks noChangeArrowheads="1"/>
          </p:cNvPicPr>
          <p:nvPr/>
        </p:nvPicPr>
        <p:blipFill>
          <a:blip r:embed="rId5" cstate="print">
            <a:extLst>
              <a:ext uri="{28A0092B-C50C-407E-A947-70E740481C1C}">
                <a14:useLocalDpi xmlns:a14="http://schemas.microsoft.com/office/drawing/2010/main" val="0"/>
              </a:ext>
            </a:extLst>
          </a:blip>
          <a:srcRect l="-11069" t="-11069" r="-11221" b="-11221"/>
          <a:stretch>
            <a:fillRect/>
          </a:stretch>
        </p:blipFill>
        <p:spPr bwMode="auto">
          <a:xfrm>
            <a:off x="10734567" y="2946338"/>
            <a:ext cx="1181413" cy="11814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Freeform 7">
            <a:extLst>
              <a:ext uri="{FF2B5EF4-FFF2-40B4-BE49-F238E27FC236}">
                <a16:creationId xmlns:a16="http://schemas.microsoft.com/office/drawing/2014/main" id="{D8B03003-9C59-438A-8EA3-9790F1DACB69}"/>
              </a:ext>
            </a:extLst>
          </p:cNvPr>
          <p:cNvPicPr>
            <a:picLocks noChangeArrowheads="1"/>
          </p:cNvPicPr>
          <p:nvPr/>
        </p:nvPicPr>
        <p:blipFill>
          <a:blip r:embed="rId6" cstate="print">
            <a:extLst>
              <a:ext uri="{28A0092B-C50C-407E-A947-70E740481C1C}">
                <a14:useLocalDpi xmlns:a14="http://schemas.microsoft.com/office/drawing/2010/main" val="0"/>
              </a:ext>
            </a:extLst>
          </a:blip>
          <a:srcRect l="-11069" t="-11069" r="-11221" b="-11221"/>
          <a:stretch>
            <a:fillRect/>
          </a:stretch>
        </p:blipFill>
        <p:spPr bwMode="auto">
          <a:xfrm>
            <a:off x="10734874" y="4065930"/>
            <a:ext cx="1180798" cy="1181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Freeform 8">
            <a:extLst>
              <a:ext uri="{FF2B5EF4-FFF2-40B4-BE49-F238E27FC236}">
                <a16:creationId xmlns:a16="http://schemas.microsoft.com/office/drawing/2014/main" id="{09A243E7-CB95-4AE4-8CD1-F91684F46444}"/>
              </a:ext>
            </a:extLst>
          </p:cNvPr>
          <p:cNvPicPr>
            <a:picLocks noChangeArrowheads="1"/>
          </p:cNvPicPr>
          <p:nvPr/>
        </p:nvPicPr>
        <p:blipFill>
          <a:blip r:embed="rId7" cstate="print">
            <a:extLst>
              <a:ext uri="{28A0092B-C50C-407E-A947-70E740481C1C}">
                <a14:useLocalDpi xmlns:a14="http://schemas.microsoft.com/office/drawing/2010/main" val="0"/>
              </a:ext>
            </a:extLst>
          </a:blip>
          <a:srcRect l="-11069" t="-11069" r="-11221" b="-11221"/>
          <a:stretch>
            <a:fillRect/>
          </a:stretch>
        </p:blipFill>
        <p:spPr bwMode="auto">
          <a:xfrm>
            <a:off x="8529815" y="4065930"/>
            <a:ext cx="1181412" cy="11814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Freeform 9">
            <a:extLst>
              <a:ext uri="{FF2B5EF4-FFF2-40B4-BE49-F238E27FC236}">
                <a16:creationId xmlns:a16="http://schemas.microsoft.com/office/drawing/2014/main" id="{7081FE13-0039-4FDD-ABFF-FDD806D9BE0F}"/>
              </a:ext>
            </a:extLst>
          </p:cNvPr>
          <p:cNvPicPr>
            <a:picLocks noChangeArrowheads="1"/>
          </p:cNvPicPr>
          <p:nvPr/>
        </p:nvPicPr>
        <p:blipFill>
          <a:blip r:embed="rId8" cstate="print">
            <a:extLst>
              <a:ext uri="{28A0092B-C50C-407E-A947-70E740481C1C}">
                <a14:useLocalDpi xmlns:a14="http://schemas.microsoft.com/office/drawing/2010/main" val="0"/>
              </a:ext>
            </a:extLst>
          </a:blip>
          <a:srcRect l="-11028" t="-11028" r="-11002" b="-11002"/>
          <a:stretch>
            <a:fillRect/>
          </a:stretch>
        </p:blipFill>
        <p:spPr bwMode="auto">
          <a:xfrm>
            <a:off x="9626512" y="2945724"/>
            <a:ext cx="1183256" cy="1182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Freeform 10">
            <a:extLst>
              <a:ext uri="{FF2B5EF4-FFF2-40B4-BE49-F238E27FC236}">
                <a16:creationId xmlns:a16="http://schemas.microsoft.com/office/drawing/2014/main" id="{DC868E5F-604D-4397-A7FB-326E45FF4CA5}"/>
              </a:ext>
            </a:extLst>
          </p:cNvPr>
          <p:cNvPicPr>
            <a:picLocks noChangeArrowheads="1"/>
          </p:cNvPicPr>
          <p:nvPr/>
        </p:nvPicPr>
        <p:blipFill>
          <a:blip r:embed="rId9" cstate="print">
            <a:extLst>
              <a:ext uri="{28A0092B-C50C-407E-A947-70E740481C1C}">
                <a14:useLocalDpi xmlns:a14="http://schemas.microsoft.com/office/drawing/2010/main" val="0"/>
              </a:ext>
            </a:extLst>
          </a:blip>
          <a:srcRect l="-11450" t="-11450" r="-11374" b="-11374"/>
          <a:stretch>
            <a:fillRect/>
          </a:stretch>
        </p:blipFill>
        <p:spPr bwMode="auto">
          <a:xfrm>
            <a:off x="9624976" y="4063472"/>
            <a:ext cx="1186328" cy="11863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Freeform 11">
            <a:extLst>
              <a:ext uri="{FF2B5EF4-FFF2-40B4-BE49-F238E27FC236}">
                <a16:creationId xmlns:a16="http://schemas.microsoft.com/office/drawing/2014/main" id="{DEAA308C-B153-4E3A-80DB-8AE2D2971C90}"/>
              </a:ext>
            </a:extLst>
          </p:cNvPr>
          <p:cNvPicPr>
            <a:picLocks noChangeArrowheads="1"/>
          </p:cNvPicPr>
          <p:nvPr/>
        </p:nvPicPr>
        <p:blipFill>
          <a:blip r:embed="rId10" cstate="print">
            <a:extLst>
              <a:ext uri="{28A0092B-C50C-407E-A947-70E740481C1C}">
                <a14:useLocalDpi xmlns:a14="http://schemas.microsoft.com/office/drawing/2010/main" val="0"/>
              </a:ext>
            </a:extLst>
          </a:blip>
          <a:srcRect l="-11028" t="-11028" r="-11153" b="-11153"/>
          <a:stretch>
            <a:fillRect/>
          </a:stretch>
        </p:blipFill>
        <p:spPr bwMode="auto">
          <a:xfrm>
            <a:off x="9676755" y="1761239"/>
            <a:ext cx="1184486" cy="1184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Freeform 12">
            <a:extLst>
              <a:ext uri="{FF2B5EF4-FFF2-40B4-BE49-F238E27FC236}">
                <a16:creationId xmlns:a16="http://schemas.microsoft.com/office/drawing/2014/main" id="{D15E0889-7093-4FCE-B5C7-7B0887D87799}"/>
              </a:ext>
            </a:extLst>
          </p:cNvPr>
          <p:cNvPicPr>
            <a:picLocks noChangeArrowheads="1"/>
          </p:cNvPicPr>
          <p:nvPr/>
        </p:nvPicPr>
        <p:blipFill>
          <a:blip r:embed="rId11" cstate="print">
            <a:extLst>
              <a:ext uri="{28A0092B-C50C-407E-A947-70E740481C1C}">
                <a14:useLocalDpi xmlns:a14="http://schemas.microsoft.com/office/drawing/2010/main" val="0"/>
              </a:ext>
            </a:extLst>
          </a:blip>
          <a:srcRect l="-11028" t="-11028" r="-11076" b="-11076"/>
          <a:stretch>
            <a:fillRect/>
          </a:stretch>
        </p:blipFill>
        <p:spPr bwMode="auto">
          <a:xfrm>
            <a:off x="8528586" y="5142488"/>
            <a:ext cx="1183871" cy="1183871"/>
          </a:xfrm>
          <a:prstGeom prst="rect">
            <a:avLst/>
          </a:prstGeom>
          <a:noFill/>
          <a:extLst>
            <a:ext uri="{909E8E84-426E-40DD-AFC4-6F175D3DCCD1}">
              <a14:hiddenFill xmlns:a14="http://schemas.microsoft.com/office/drawing/2010/main">
                <a:solidFill>
                  <a:srgbClr val="FFFFFF"/>
                </a:solidFill>
              </a14:hiddenFill>
            </a:ext>
          </a:extLst>
        </p:spPr>
      </p:pic>
      <p:pic>
        <p:nvPicPr>
          <p:cNvPr id="1035" name="Freeform 13">
            <a:extLst>
              <a:ext uri="{FF2B5EF4-FFF2-40B4-BE49-F238E27FC236}">
                <a16:creationId xmlns:a16="http://schemas.microsoft.com/office/drawing/2014/main" id="{1ED8D520-E2A1-4A1C-8E92-88CCA6988BA8}"/>
              </a:ext>
            </a:extLst>
          </p:cNvPr>
          <p:cNvPicPr>
            <a:picLocks noChangeArrowheads="1"/>
          </p:cNvPicPr>
          <p:nvPr/>
        </p:nvPicPr>
        <p:blipFill>
          <a:blip r:embed="rId12" cstate="print">
            <a:extLst>
              <a:ext uri="{28A0092B-C50C-407E-A947-70E740481C1C}">
                <a14:useLocalDpi xmlns:a14="http://schemas.microsoft.com/office/drawing/2010/main" val="0"/>
              </a:ext>
            </a:extLst>
          </a:blip>
          <a:srcRect l="-11450" t="-11450" r="-11603" b="-11603"/>
          <a:stretch>
            <a:fillRect/>
          </a:stretch>
        </p:blipFill>
        <p:spPr bwMode="auto">
          <a:xfrm>
            <a:off x="9623748" y="5140030"/>
            <a:ext cx="1188785" cy="11887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Freeform 14">
            <a:extLst>
              <a:ext uri="{FF2B5EF4-FFF2-40B4-BE49-F238E27FC236}">
                <a16:creationId xmlns:a16="http://schemas.microsoft.com/office/drawing/2014/main" id="{C8CAB0E9-AEB8-4259-8DF4-82DFED0C7E27}"/>
              </a:ext>
            </a:extLst>
          </p:cNvPr>
          <p:cNvPicPr>
            <a:picLocks noChangeArrowheads="1"/>
          </p:cNvPicPr>
          <p:nvPr/>
        </p:nvPicPr>
        <p:blipFill>
          <a:blip r:embed="rId13" cstate="print">
            <a:extLst>
              <a:ext uri="{28A0092B-C50C-407E-A947-70E740481C1C}">
                <a14:useLocalDpi xmlns:a14="http://schemas.microsoft.com/office/drawing/2010/main" val="0"/>
              </a:ext>
            </a:extLst>
          </a:blip>
          <a:srcRect l="-11028" t="-11028" r="-11028" b="-11028"/>
          <a:stretch>
            <a:fillRect/>
          </a:stretch>
        </p:blipFill>
        <p:spPr bwMode="auto">
          <a:xfrm>
            <a:off x="10733645" y="5142795"/>
            <a:ext cx="1183256" cy="118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7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3200" dirty="0"/>
              <a:t> New planning and assessment software rollout – SPOL</a:t>
            </a:r>
          </a:p>
          <a:p>
            <a:pPr lvl="1">
              <a:buFont typeface="Arial" panose="020B0604020202020204" pitchFamily="34" charset="0"/>
              <a:buChar char="•"/>
            </a:pPr>
            <a:r>
              <a:rPr lang="en-US" sz="3000" dirty="0"/>
              <a:t>Trainings began January</a:t>
            </a:r>
          </a:p>
          <a:p>
            <a:pPr lvl="1">
              <a:buFont typeface="Arial" panose="020B0604020202020204" pitchFamily="34" charset="0"/>
              <a:buChar char="•"/>
            </a:pPr>
            <a:r>
              <a:rPr lang="en-US" sz="3000" dirty="0"/>
              <a:t>Over 100 employees have attended training</a:t>
            </a:r>
          </a:p>
          <a:p>
            <a:pPr lvl="1">
              <a:buFont typeface="Arial" panose="020B0604020202020204" pitchFamily="34" charset="0"/>
              <a:buChar char="•"/>
            </a:pPr>
            <a:endParaRPr lang="en-US" sz="3000" dirty="0"/>
          </a:p>
        </p:txBody>
      </p:sp>
      <p:sp>
        <p:nvSpPr>
          <p:cNvPr id="11" name="Title 4">
            <a:extLst>
              <a:ext uri="{FF2B5EF4-FFF2-40B4-BE49-F238E27FC236}">
                <a16:creationId xmlns:a16="http://schemas.microsoft.com/office/drawing/2014/main" id="{21D88E28-B4FF-4EF8-9FF4-80D0C37FFA12}"/>
              </a:ext>
            </a:extLst>
          </p:cNvPr>
          <p:cNvSpPr>
            <a:spLocks noGrp="1"/>
          </p:cNvSpPr>
          <p:nvPr>
            <p:ph type="title"/>
          </p:nvPr>
        </p:nvSpPr>
        <p:spPr>
          <a:xfrm>
            <a:off x="1097280" y="286603"/>
            <a:ext cx="9692640" cy="1450757"/>
          </a:xfrm>
        </p:spPr>
        <p:txBody>
          <a:bodyPr>
            <a:no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Support of Annual Priority I</a:t>
            </a:r>
          </a:p>
        </p:txBody>
      </p:sp>
      <p:pic>
        <p:nvPicPr>
          <p:cNvPr id="12" name="Content Placeholder 3">
            <a:extLst>
              <a:ext uri="{FF2B5EF4-FFF2-40B4-BE49-F238E27FC236}">
                <a16:creationId xmlns:a16="http://schemas.microsoft.com/office/drawing/2014/main" id="{74A9D4B5-67C8-4AE0-AFCE-0842D9EE17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pic>
        <p:nvPicPr>
          <p:cNvPr id="2050" name="Picture 2" descr="Institutional Effectiveness Software for Higher Education | SPOL">
            <a:extLst>
              <a:ext uri="{FF2B5EF4-FFF2-40B4-BE49-F238E27FC236}">
                <a16:creationId xmlns:a16="http://schemas.microsoft.com/office/drawing/2014/main" id="{AE650B0C-B9DA-4FF8-B0C8-CF2CDACD7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842" y="4384652"/>
            <a:ext cx="39052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0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Support of Annual Priority I</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3"/>
            <a:ext cx="7764565" cy="4487689"/>
          </a:xfrm>
        </p:spPr>
        <p:txBody>
          <a:bodyPr>
            <a:normAutofit/>
          </a:bodyPr>
          <a:lstStyle/>
          <a:p>
            <a:pPr>
              <a:buFont typeface="Arial" panose="020B0604020202020204" pitchFamily="34" charset="0"/>
              <a:buChar char="•"/>
            </a:pPr>
            <a:r>
              <a:rPr lang="en-US" sz="3200" dirty="0"/>
              <a:t> </a:t>
            </a:r>
            <a:r>
              <a:rPr lang="en-US" sz="3200" u="sng" dirty="0"/>
              <a:t>Title V</a:t>
            </a:r>
            <a:r>
              <a:rPr lang="en-US" sz="3200" dirty="0"/>
              <a:t> –</a:t>
            </a:r>
          </a:p>
          <a:p>
            <a:pPr lvl="1">
              <a:buFont typeface="Arial" panose="020B0604020202020204" pitchFamily="34" charset="0"/>
              <a:buChar char="•"/>
            </a:pPr>
            <a:r>
              <a:rPr lang="en-US" sz="2800" dirty="0"/>
              <a:t>Funded ESL Bridge program for incoming Hispanic students in Fall 2023</a:t>
            </a:r>
            <a:endParaRPr lang="en-US" sz="2600" dirty="0"/>
          </a:p>
          <a:p>
            <a:pPr lvl="2">
              <a:buFont typeface="Arial" panose="020B0604020202020204" pitchFamily="34" charset="0"/>
              <a:buChar char="•"/>
            </a:pPr>
            <a:r>
              <a:rPr lang="en-US" sz="2000" dirty="0"/>
              <a:t>In collaboration with the Hispanic Leaders Network</a:t>
            </a:r>
          </a:p>
          <a:p>
            <a:pPr lvl="2">
              <a:buFont typeface="Arial" panose="020B0604020202020204" pitchFamily="34" charset="0"/>
              <a:buChar char="•"/>
            </a:pPr>
            <a:r>
              <a:rPr lang="en-US" sz="2000" dirty="0"/>
              <a:t>Total of 90 students, junior and seniors Waco High School and University High School</a:t>
            </a:r>
          </a:p>
        </p:txBody>
      </p:sp>
      <p:pic>
        <p:nvPicPr>
          <p:cNvPr id="3" name="Picture 2">
            <a:extLst>
              <a:ext uri="{FF2B5EF4-FFF2-40B4-BE49-F238E27FC236}">
                <a16:creationId xmlns:a16="http://schemas.microsoft.com/office/drawing/2014/main" id="{7D58BD4D-AABE-441E-9A79-88B53E3E42C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90656" y="4474587"/>
            <a:ext cx="9144000" cy="2243845"/>
          </a:xfrm>
          <a:prstGeom prst="rect">
            <a:avLst/>
          </a:prstGeom>
          <a:ln>
            <a:noFill/>
          </a:ln>
          <a:effectLst>
            <a:softEdge rad="112500"/>
          </a:effectLst>
        </p:spPr>
      </p:pic>
    </p:spTree>
    <p:extLst>
      <p:ext uri="{BB962C8B-B14F-4D97-AF65-F5344CB8AC3E}">
        <p14:creationId xmlns:p14="http://schemas.microsoft.com/office/powerpoint/2010/main" val="70299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3"/>
            <a:ext cx="10770669" cy="4458813"/>
          </a:xfrm>
        </p:spPr>
        <p:txBody>
          <a:bodyPr>
            <a:normAutofit/>
          </a:bodyPr>
          <a:lstStyle/>
          <a:p>
            <a:pPr>
              <a:buFont typeface="Arial" panose="020B0604020202020204" pitchFamily="34" charset="0"/>
              <a:buChar char="•"/>
            </a:pPr>
            <a:r>
              <a:rPr lang="en-US" sz="3200" dirty="0"/>
              <a:t> </a:t>
            </a:r>
            <a:r>
              <a:rPr lang="en-US" sz="3200" u="sng" dirty="0"/>
              <a:t>Academic Support &amp; Tutoring -</a:t>
            </a:r>
          </a:p>
          <a:p>
            <a:pPr lvl="1">
              <a:buFont typeface="Arial" panose="020B0604020202020204" pitchFamily="34" charset="0"/>
              <a:buChar char="•"/>
            </a:pPr>
            <a:r>
              <a:rPr lang="en-US" sz="2800" dirty="0"/>
              <a:t>Expanded online and in-person tutoring access through Upswing </a:t>
            </a:r>
          </a:p>
        </p:txBody>
      </p:sp>
      <p:sp>
        <p:nvSpPr>
          <p:cNvPr id="16" name="Title 4">
            <a:extLst>
              <a:ext uri="{FF2B5EF4-FFF2-40B4-BE49-F238E27FC236}">
                <a16:creationId xmlns:a16="http://schemas.microsoft.com/office/drawing/2014/main" id="{3493CBAE-8F62-45AE-8D7D-CB6A160D0660}"/>
              </a:ext>
            </a:extLst>
          </p:cNvPr>
          <p:cNvSpPr>
            <a:spLocks noGrp="1"/>
          </p:cNvSpPr>
          <p:nvPr>
            <p:ph type="title"/>
          </p:nvPr>
        </p:nvSpPr>
        <p:spPr>
          <a:xfrm>
            <a:off x="1097280" y="286603"/>
            <a:ext cx="9692640" cy="1450757"/>
          </a:xfrm>
        </p:spPr>
        <p:txBody>
          <a:bodyPr>
            <a:no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Support of Annual Priority I</a:t>
            </a:r>
          </a:p>
        </p:txBody>
      </p:sp>
      <p:graphicFrame>
        <p:nvGraphicFramePr>
          <p:cNvPr id="4" name="Chart 3">
            <a:extLst>
              <a:ext uri="{FF2B5EF4-FFF2-40B4-BE49-F238E27FC236}">
                <a16:creationId xmlns:a16="http://schemas.microsoft.com/office/drawing/2014/main" id="{84A60D0B-29B5-4E83-A8AE-F299FC9FEA99}"/>
              </a:ext>
            </a:extLst>
          </p:cNvPr>
          <p:cNvGraphicFramePr/>
          <p:nvPr>
            <p:extLst>
              <p:ext uri="{D42A27DB-BD31-4B8C-83A1-F6EECF244321}">
                <p14:modId xmlns:p14="http://schemas.microsoft.com/office/powerpoint/2010/main" val="1759888974"/>
              </p:ext>
            </p:extLst>
          </p:nvPr>
        </p:nvGraphicFramePr>
        <p:xfrm>
          <a:off x="243958" y="3210291"/>
          <a:ext cx="5329069" cy="3202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1D2F1A5-E3F6-483B-AB1D-A27644D1C2FB}"/>
              </a:ext>
            </a:extLst>
          </p:cNvPr>
          <p:cNvGraphicFramePr/>
          <p:nvPr>
            <p:extLst>
              <p:ext uri="{D42A27DB-BD31-4B8C-83A1-F6EECF244321}">
                <p14:modId xmlns:p14="http://schemas.microsoft.com/office/powerpoint/2010/main" val="1560193622"/>
              </p:ext>
            </p:extLst>
          </p:nvPr>
        </p:nvGraphicFramePr>
        <p:xfrm>
          <a:off x="6209021" y="3210291"/>
          <a:ext cx="5329069" cy="3202628"/>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Rounded Corners 5">
            <a:extLst>
              <a:ext uri="{FF2B5EF4-FFF2-40B4-BE49-F238E27FC236}">
                <a16:creationId xmlns:a16="http://schemas.microsoft.com/office/drawing/2014/main" id="{69737B85-9979-4DB6-B1E2-6F8DEEBC0BCF}"/>
              </a:ext>
            </a:extLst>
          </p:cNvPr>
          <p:cNvSpPr/>
          <p:nvPr/>
        </p:nvSpPr>
        <p:spPr>
          <a:xfrm>
            <a:off x="3850106" y="3926570"/>
            <a:ext cx="1578544" cy="58767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841 Total Sessions</a:t>
            </a:r>
          </a:p>
        </p:txBody>
      </p:sp>
      <p:sp>
        <p:nvSpPr>
          <p:cNvPr id="18" name="Rectangle: Rounded Corners 17">
            <a:extLst>
              <a:ext uri="{FF2B5EF4-FFF2-40B4-BE49-F238E27FC236}">
                <a16:creationId xmlns:a16="http://schemas.microsoft.com/office/drawing/2014/main" id="{F13E5C82-0235-48C2-B781-71E030621A16}"/>
              </a:ext>
            </a:extLst>
          </p:cNvPr>
          <p:cNvSpPr/>
          <p:nvPr/>
        </p:nvSpPr>
        <p:spPr>
          <a:xfrm>
            <a:off x="9715167" y="3607507"/>
            <a:ext cx="1578544" cy="58767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1,047 Essays Reviewed</a:t>
            </a:r>
          </a:p>
        </p:txBody>
      </p:sp>
    </p:spTree>
    <p:extLst>
      <p:ext uri="{BB962C8B-B14F-4D97-AF65-F5344CB8AC3E}">
        <p14:creationId xmlns:p14="http://schemas.microsoft.com/office/powerpoint/2010/main" val="4862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3"/>
            <a:ext cx="7764565" cy="4458813"/>
          </a:xfrm>
        </p:spPr>
        <p:txBody>
          <a:bodyPr>
            <a:normAutofit/>
          </a:bodyPr>
          <a:lstStyle/>
          <a:p>
            <a:pPr>
              <a:buFont typeface="Arial" panose="020B0604020202020204" pitchFamily="34" charset="0"/>
              <a:buChar char="•"/>
            </a:pPr>
            <a:r>
              <a:rPr lang="en-US" sz="3200" dirty="0"/>
              <a:t> </a:t>
            </a:r>
            <a:r>
              <a:rPr lang="en-US" sz="3200" u="sng" dirty="0"/>
              <a:t>Academic Support &amp; Tutoring -</a:t>
            </a:r>
          </a:p>
          <a:p>
            <a:pPr lvl="1">
              <a:buFont typeface="Arial" panose="020B0604020202020204" pitchFamily="34" charset="0"/>
              <a:buChar char="•"/>
            </a:pPr>
            <a:r>
              <a:rPr lang="en-US" sz="2800" dirty="0"/>
              <a:t>Supplemental Instruction is a high impact practice using peers to lead study sessions within learning communities. </a:t>
            </a:r>
          </a:p>
          <a:p>
            <a:pPr lvl="2">
              <a:buFont typeface="Arial" panose="020B0604020202020204" pitchFamily="34" charset="0"/>
              <a:buChar char="•"/>
            </a:pPr>
            <a:r>
              <a:rPr lang="en-US" sz="2400" dirty="0"/>
              <a:t>Fall 2023:</a:t>
            </a:r>
          </a:p>
          <a:p>
            <a:pPr lvl="3">
              <a:buFont typeface="Arial" panose="020B0604020202020204" pitchFamily="34" charset="0"/>
              <a:buChar char="•"/>
            </a:pPr>
            <a:r>
              <a:rPr lang="en-US" sz="2400" dirty="0"/>
              <a:t>23 SI Leaders served 433 individual students</a:t>
            </a:r>
          </a:p>
          <a:p>
            <a:pPr lvl="3">
              <a:buFont typeface="Arial" panose="020B0604020202020204" pitchFamily="34" charset="0"/>
              <a:buChar char="•"/>
            </a:pPr>
            <a:r>
              <a:rPr lang="en-US" sz="2400" dirty="0"/>
              <a:t>Totaling 1,964 contact hours between SI Leaders and students</a:t>
            </a:r>
          </a:p>
        </p:txBody>
      </p:sp>
      <p:sp>
        <p:nvSpPr>
          <p:cNvPr id="16" name="Title 4">
            <a:extLst>
              <a:ext uri="{FF2B5EF4-FFF2-40B4-BE49-F238E27FC236}">
                <a16:creationId xmlns:a16="http://schemas.microsoft.com/office/drawing/2014/main" id="{3493CBAE-8F62-45AE-8D7D-CB6A160D0660}"/>
              </a:ext>
            </a:extLst>
          </p:cNvPr>
          <p:cNvSpPr>
            <a:spLocks noGrp="1"/>
          </p:cNvSpPr>
          <p:nvPr>
            <p:ph type="title"/>
          </p:nvPr>
        </p:nvSpPr>
        <p:spPr>
          <a:xfrm>
            <a:off x="1097280" y="286603"/>
            <a:ext cx="9692640" cy="1450757"/>
          </a:xfrm>
        </p:spPr>
        <p:txBody>
          <a:bodyPr>
            <a:no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Support of Annual Priority I</a:t>
            </a:r>
          </a:p>
        </p:txBody>
      </p:sp>
      <p:pic>
        <p:nvPicPr>
          <p:cNvPr id="17" name="Content Placeholder 3">
            <a:extLst>
              <a:ext uri="{FF2B5EF4-FFF2-40B4-BE49-F238E27FC236}">
                <a16:creationId xmlns:a16="http://schemas.microsoft.com/office/drawing/2014/main" id="{D86A86E4-F2BC-4053-B470-67A6F628C6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Tree>
    <p:extLst>
      <p:ext uri="{BB962C8B-B14F-4D97-AF65-F5344CB8AC3E}">
        <p14:creationId xmlns:p14="http://schemas.microsoft.com/office/powerpoint/2010/main" val="340331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collaborations with industry,</a:t>
            </a:r>
            <a:br>
              <a:rPr lang="en-US" sz="3600" b="1" dirty="0">
                <a:solidFill>
                  <a:schemeClr val="accent2">
                    <a:lumMod val="50000"/>
                  </a:schemeClr>
                </a:solidFill>
                <a:latin typeface="Arial" panose="020B0604020202020204" pitchFamily="34" charset="0"/>
                <a:cs typeface="Arial" panose="020B0604020202020204" pitchFamily="34" charset="0"/>
              </a:rPr>
            </a:br>
            <a:r>
              <a:rPr lang="en-US" sz="3600" b="1" dirty="0">
                <a:solidFill>
                  <a:schemeClr val="accent2">
                    <a:lumMod val="50000"/>
                  </a:schemeClr>
                </a:solidFill>
                <a:latin typeface="Arial" panose="020B0604020202020204" pitchFamily="34" charset="0"/>
                <a:cs typeface="Arial" panose="020B0604020202020204" pitchFamily="34" charset="0"/>
              </a:rPr>
              <a:t>educational, and community partners…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1097280" y="1845734"/>
            <a:ext cx="7764565" cy="4023360"/>
          </a:xfrm>
        </p:spPr>
        <p:txBody>
          <a:bodyPr>
            <a:normAutofit/>
          </a:bodyPr>
          <a:lstStyle/>
          <a:p>
            <a:pPr>
              <a:buFont typeface="Arial" panose="020B0604020202020204" pitchFamily="34" charset="0"/>
              <a:buChar char="•"/>
            </a:pPr>
            <a:r>
              <a:rPr lang="en-US" sz="2600" dirty="0"/>
              <a:t> </a:t>
            </a:r>
            <a:r>
              <a:rPr lang="en-US" sz="2600" u="sng" dirty="0"/>
              <a:t>Educational Partnerships </a:t>
            </a:r>
            <a:r>
              <a:rPr lang="en-US" sz="2600" dirty="0"/>
              <a:t>–</a:t>
            </a:r>
          </a:p>
          <a:p>
            <a:pPr lvl="1">
              <a:buFont typeface="Arial" panose="020B0604020202020204" pitchFamily="34" charset="0"/>
              <a:buChar char="•"/>
            </a:pPr>
            <a:r>
              <a:rPr lang="en-US" sz="2600" dirty="0"/>
              <a:t>Continues to meet with ISD partners</a:t>
            </a:r>
          </a:p>
          <a:p>
            <a:pPr lvl="2">
              <a:buFont typeface="Arial" panose="020B0604020202020204" pitchFamily="34" charset="0"/>
              <a:buChar char="•"/>
            </a:pPr>
            <a:r>
              <a:rPr lang="en-US" sz="2200" dirty="0"/>
              <a:t>22 ISD meetings in Fall 2023 &amp; January 2024</a:t>
            </a:r>
          </a:p>
          <a:p>
            <a:pPr lvl="2">
              <a:buFont typeface="Arial" panose="020B0604020202020204" pitchFamily="34" charset="0"/>
              <a:buChar char="•"/>
            </a:pPr>
            <a:r>
              <a:rPr lang="en-US" sz="2200" dirty="0"/>
              <a:t>4 scheduled for February 2024</a:t>
            </a:r>
          </a:p>
          <a:p>
            <a:pPr>
              <a:buFont typeface="Arial" panose="020B0604020202020204" pitchFamily="34" charset="0"/>
              <a:buChar char="•"/>
            </a:pPr>
            <a:r>
              <a:rPr lang="en-US" sz="2800" dirty="0"/>
              <a:t> </a:t>
            </a:r>
            <a:r>
              <a:rPr lang="en-US" sz="2800" u="sng" dirty="0"/>
              <a:t>Emergency Services Education </a:t>
            </a:r>
            <a:r>
              <a:rPr lang="en-US" sz="2800" dirty="0"/>
              <a:t>–</a:t>
            </a:r>
          </a:p>
          <a:p>
            <a:pPr lvl="1">
              <a:buFont typeface="Arial" panose="020B0604020202020204" pitchFamily="34" charset="0"/>
              <a:buChar char="•"/>
            </a:pPr>
            <a:r>
              <a:rPr lang="en-US" sz="2600" dirty="0"/>
              <a:t>Expanding Advisory Board Committee and public agencies</a:t>
            </a:r>
          </a:p>
          <a:p>
            <a:pPr lvl="2">
              <a:buFont typeface="Arial" panose="020B0604020202020204" pitchFamily="34" charset="0"/>
              <a:buChar char="•"/>
            </a:pPr>
            <a:r>
              <a:rPr lang="en-US" sz="2200" dirty="0"/>
              <a:t>11 new committee members across four programs</a:t>
            </a:r>
          </a:p>
          <a:p>
            <a:pPr lvl="2">
              <a:buFont typeface="Arial" panose="020B0604020202020204" pitchFamily="34" charset="0"/>
              <a:buChar char="•"/>
            </a:pPr>
            <a:r>
              <a:rPr lang="en-US" sz="2200" dirty="0"/>
              <a:t>Over 150 public agencies in all!</a:t>
            </a:r>
          </a:p>
        </p:txBody>
      </p:sp>
    </p:spTree>
    <p:extLst>
      <p:ext uri="{BB962C8B-B14F-4D97-AF65-F5344CB8AC3E}">
        <p14:creationId xmlns:p14="http://schemas.microsoft.com/office/powerpoint/2010/main" val="203013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E47B2-FB91-4D95-8935-89499AFC7CC3}"/>
              </a:ext>
            </a:extLst>
          </p:cNvPr>
          <p:cNvSpPr>
            <a:spLocks noGrp="1"/>
          </p:cNvSpPr>
          <p:nvPr>
            <p:ph type="title"/>
          </p:nvPr>
        </p:nvSpPr>
        <p:spPr/>
        <p:txBody>
          <a:bodyPr>
            <a:normAutofit/>
          </a:bodyPr>
          <a:lstStyle/>
          <a:p>
            <a:r>
              <a:rPr lang="en-US" sz="3600" b="1" dirty="0">
                <a:solidFill>
                  <a:schemeClr val="accent2">
                    <a:lumMod val="50000"/>
                  </a:schemeClr>
                </a:solidFill>
                <a:latin typeface="Arial" panose="020B0604020202020204" pitchFamily="34" charset="0"/>
                <a:cs typeface="Arial" panose="020B0604020202020204" pitchFamily="34" charset="0"/>
              </a:rPr>
              <a:t>Increase collaborations with industry,</a:t>
            </a:r>
            <a:br>
              <a:rPr lang="en-US" sz="3600" b="1" dirty="0">
                <a:solidFill>
                  <a:schemeClr val="accent2">
                    <a:lumMod val="50000"/>
                  </a:schemeClr>
                </a:solidFill>
                <a:latin typeface="Arial" panose="020B0604020202020204" pitchFamily="34" charset="0"/>
                <a:cs typeface="Arial" panose="020B0604020202020204" pitchFamily="34" charset="0"/>
              </a:rPr>
            </a:br>
            <a:r>
              <a:rPr lang="en-US" sz="3600" b="1" dirty="0">
                <a:solidFill>
                  <a:schemeClr val="accent2">
                    <a:lumMod val="50000"/>
                  </a:schemeClr>
                </a:solidFill>
                <a:latin typeface="Arial" panose="020B0604020202020204" pitchFamily="34" charset="0"/>
                <a:cs typeface="Arial" panose="020B0604020202020204" pitchFamily="34" charset="0"/>
              </a:rPr>
              <a:t>educational, and community partners…</a:t>
            </a:r>
          </a:p>
        </p:txBody>
      </p:sp>
      <p:sp>
        <p:nvSpPr>
          <p:cNvPr id="8" name="Rectangle 7">
            <a:extLst>
              <a:ext uri="{FF2B5EF4-FFF2-40B4-BE49-F238E27FC236}">
                <a16:creationId xmlns:a16="http://schemas.microsoft.com/office/drawing/2014/main" id="{3ED7EDC5-3EEB-43BF-B411-E65EC0762E1B}"/>
              </a:ext>
            </a:extLst>
          </p:cNvPr>
          <p:cNvSpPr/>
          <p:nvPr/>
        </p:nvSpPr>
        <p:spPr>
          <a:xfrm rot="16200000">
            <a:off x="11598137" y="6253746"/>
            <a:ext cx="1099996" cy="108513"/>
          </a:xfrm>
          <a:prstGeom prst="rect">
            <a:avLst/>
          </a:prstGeom>
          <a:solidFill>
            <a:srgbClr val="F8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BB833B-84CA-4306-9DA5-1B9E20044DCB}"/>
              </a:ext>
            </a:extLst>
          </p:cNvPr>
          <p:cNvSpPr/>
          <p:nvPr/>
        </p:nvSpPr>
        <p:spPr>
          <a:xfrm rot="16200000">
            <a:off x="-504661" y="6253745"/>
            <a:ext cx="1099996" cy="108513"/>
          </a:xfrm>
          <a:prstGeom prst="rect">
            <a:avLst/>
          </a:prstGeom>
          <a:solidFill>
            <a:srgbClr val="F5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53EF6C2-2259-4508-A620-CF710AA2C3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7344" y="6414934"/>
            <a:ext cx="2195361" cy="41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a:extLst>
              <a:ext uri="{FF2B5EF4-FFF2-40B4-BE49-F238E27FC236}">
                <a16:creationId xmlns:a16="http://schemas.microsoft.com/office/drawing/2014/main" id="{2BF0CD4D-758D-477F-8BFD-7D8D5BAAD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104" y="1646454"/>
            <a:ext cx="2771890" cy="4768480"/>
          </a:xfrm>
          <a:prstGeom prst="rect">
            <a:avLst/>
          </a:prstGeom>
          <a:ln>
            <a:noFill/>
          </a:ln>
          <a:effectLst>
            <a:softEdge rad="127000"/>
          </a:effectLst>
        </p:spPr>
      </p:pic>
      <p:sp>
        <p:nvSpPr>
          <p:cNvPr id="10" name="Content Placeholder 9">
            <a:extLst>
              <a:ext uri="{FF2B5EF4-FFF2-40B4-BE49-F238E27FC236}">
                <a16:creationId xmlns:a16="http://schemas.microsoft.com/office/drawing/2014/main" id="{2EC08E47-FD42-4C7D-BCD3-97B4D0248A88}"/>
              </a:ext>
            </a:extLst>
          </p:cNvPr>
          <p:cNvSpPr>
            <a:spLocks noGrp="1"/>
          </p:cNvSpPr>
          <p:nvPr>
            <p:ph idx="1"/>
          </p:nvPr>
        </p:nvSpPr>
        <p:spPr>
          <a:xfrm>
            <a:off x="558265" y="1845733"/>
            <a:ext cx="8720489" cy="4768480"/>
          </a:xfrm>
        </p:spPr>
        <p:txBody>
          <a:bodyPr>
            <a:normAutofit/>
          </a:bodyPr>
          <a:lstStyle/>
          <a:p>
            <a:pPr>
              <a:buFont typeface="Arial" panose="020B0604020202020204" pitchFamily="34" charset="0"/>
              <a:buChar char="•"/>
            </a:pPr>
            <a:r>
              <a:rPr lang="en-US" sz="2600" dirty="0"/>
              <a:t> </a:t>
            </a:r>
            <a:r>
              <a:rPr lang="en-US" sz="2600" u="sng" dirty="0"/>
              <a:t>Business Programs </a:t>
            </a:r>
            <a:r>
              <a:rPr lang="en-US" sz="2600" dirty="0"/>
              <a:t>–</a:t>
            </a:r>
          </a:p>
          <a:p>
            <a:pPr lvl="1">
              <a:buFont typeface="Arial" panose="020B0604020202020204" pitchFamily="34" charset="0"/>
              <a:buChar char="•"/>
            </a:pPr>
            <a:r>
              <a:rPr lang="en-US" sz="2000" dirty="0"/>
              <a:t>Offered access to the entire list of Google Career Certificate training available to members of our advisory committees for their employees and all MCC employees </a:t>
            </a:r>
            <a:r>
              <a:rPr lang="en-US" sz="2000" b="1" dirty="0"/>
              <a:t>free</a:t>
            </a:r>
            <a:r>
              <a:rPr lang="en-US" sz="2000" dirty="0"/>
              <a:t> of charge.</a:t>
            </a:r>
          </a:p>
          <a:p>
            <a:pPr lvl="2">
              <a:buFont typeface="Arial" panose="020B0604020202020204" pitchFamily="34" charset="0"/>
              <a:buChar char="•"/>
            </a:pPr>
            <a:r>
              <a:rPr lang="en-US" sz="1800" dirty="0"/>
              <a:t>15 advisory member employees asked for invitations to participate. Of those 15, 12 have enrolled in training courses and, 3 have completed courses. </a:t>
            </a:r>
          </a:p>
          <a:p>
            <a:pPr lvl="2">
              <a:buFont typeface="Arial" panose="020B0604020202020204" pitchFamily="34" charset="0"/>
              <a:buChar char="•"/>
            </a:pPr>
            <a:r>
              <a:rPr lang="en-US" sz="1800" dirty="0"/>
              <a:t>34 MCC employees asked to be allowed to enroll. Of those 34, 27 enrolled, and 13 have completed courses. </a:t>
            </a:r>
          </a:p>
          <a:p>
            <a:pPr lvl="1">
              <a:buFont typeface="Arial" panose="020B0604020202020204" pitchFamily="34" charset="0"/>
              <a:buChar char="•"/>
            </a:pPr>
            <a:r>
              <a:rPr lang="en-US" sz="2000" dirty="0"/>
              <a:t>Industry-recognized credentials in courses:</a:t>
            </a:r>
          </a:p>
          <a:p>
            <a:pPr lvl="2">
              <a:buFont typeface="Arial" panose="020B0604020202020204" pitchFamily="34" charset="0"/>
              <a:buChar char="•"/>
            </a:pPr>
            <a:r>
              <a:rPr lang="en-US" sz="1800" dirty="0"/>
              <a:t>ITSC 1315 Project Management embedded Google Career Certificate in Project Management – 20 students earned the certificate. There are 26 currently enrolled and working towards their certificate for the Spring semester</a:t>
            </a:r>
          </a:p>
          <a:p>
            <a:pPr lvl="2">
              <a:buFont typeface="Arial" panose="020B0604020202020204" pitchFamily="34" charset="0"/>
              <a:buChar char="•"/>
            </a:pPr>
            <a:r>
              <a:rPr lang="en-US" sz="1800" dirty="0"/>
              <a:t>BUSI 2305 Business Statistics embedded Google Career Certificate in Data Analytics – 50 students completed the required courses to allow them to test for overall certification</a:t>
            </a:r>
          </a:p>
          <a:p>
            <a:pPr lvl="1">
              <a:buFont typeface="Arial" panose="020B0604020202020204" pitchFamily="34" charset="0"/>
              <a:buChar char="•"/>
            </a:pPr>
            <a:endParaRPr lang="en-US" sz="2600" dirty="0"/>
          </a:p>
        </p:txBody>
      </p:sp>
    </p:spTree>
    <p:extLst>
      <p:ext uri="{BB962C8B-B14F-4D97-AF65-F5344CB8AC3E}">
        <p14:creationId xmlns:p14="http://schemas.microsoft.com/office/powerpoint/2010/main" val="146286145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10339</TotalTime>
  <Words>1746</Words>
  <Application>Microsoft Office PowerPoint</Application>
  <PresentationFormat>Widescreen</PresentationFormat>
  <Paragraphs>173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Franklin Gothic Book</vt:lpstr>
      <vt:lpstr>Times New Roman</vt:lpstr>
      <vt:lpstr>Retrospect</vt:lpstr>
      <vt:lpstr>PowerPoint Presentation</vt:lpstr>
      <vt:lpstr>2023-24 Annual Priorities</vt:lpstr>
      <vt:lpstr>Support of Annual Priority I</vt:lpstr>
      <vt:lpstr>Support of Annual Priority I</vt:lpstr>
      <vt:lpstr>Support of Annual Priority I</vt:lpstr>
      <vt:lpstr>Support of Annual Priority I</vt:lpstr>
      <vt:lpstr>Support of Annual Priority I</vt:lpstr>
      <vt:lpstr>Increase collaborations with industry, educational, and community partners…</vt:lpstr>
      <vt:lpstr>Increase collaborations with industry, educational, and community partners…</vt:lpstr>
      <vt:lpstr>Increase collaborations with industry, educational, and community partners…</vt:lpstr>
      <vt:lpstr>Increase collaborations with industry, educational, and community partners…</vt:lpstr>
      <vt:lpstr>Increase credit and non-credit enrollment through Strategic Enrollment Management.</vt:lpstr>
      <vt:lpstr>Increase credit and non-credit enrollment through Strategic Enrollment Management.</vt:lpstr>
      <vt:lpstr>Increase credit and non-credit enrollment through Strategic Enrollment Management.</vt:lpstr>
      <vt:lpstr>Standardize institutional policies to ensure currency with State and Federal legislation and best practices.</vt:lpstr>
      <vt:lpstr>Standardize institutional policies to ensure currency with State and Federal legislation and best practices.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Benson</dc:creator>
  <cp:lastModifiedBy>Laura Wichman</cp:lastModifiedBy>
  <cp:revision>543</cp:revision>
  <cp:lastPrinted>2018-07-30T16:18:50Z</cp:lastPrinted>
  <dcterms:created xsi:type="dcterms:W3CDTF">2018-07-26T20:10:18Z</dcterms:created>
  <dcterms:modified xsi:type="dcterms:W3CDTF">2024-01-31T14:37:24Z</dcterms:modified>
</cp:coreProperties>
</file>