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6" r:id="rId2"/>
    <p:sldId id="264" r:id="rId3"/>
    <p:sldId id="257" r:id="rId4"/>
    <p:sldId id="260" r:id="rId5"/>
    <p:sldId id="259" r:id="rId6"/>
    <p:sldId id="258" r:id="rId7"/>
    <p:sldId id="261" r:id="rId8"/>
    <p:sldId id="262" r:id="rId9"/>
    <p:sldId id="389" r:id="rId10"/>
    <p:sldId id="390" r:id="rId11"/>
    <p:sldId id="3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BD582C"/>
    <a:srgbClr val="163E7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4660"/>
  </p:normalViewPr>
  <p:slideViewPr>
    <p:cSldViewPr snapToGrid="0">
      <p:cViewPr varScale="1">
        <p:scale>
          <a:sx n="48" d="100"/>
          <a:sy n="48" d="100"/>
        </p:scale>
        <p:origin x="77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c-homes.mclennan.edu\iedata\Projects\2022-23\2022.3008%20-%20Community%20College%20Finance%20Commission\Funding%20Data\FundingModelChanges_V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Tuition/Fees</c:v>
                </c:pt>
              </c:strCache>
            </c:strRef>
          </c:tx>
          <c:spPr>
            <a:solidFill>
              <a:srgbClr val="163E70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Prior HB8</c:v>
                </c:pt>
                <c:pt idx="1">
                  <c:v>Opt Out FAST</c:v>
                </c:pt>
                <c:pt idx="2">
                  <c:v>FAST</c:v>
                </c:pt>
              </c:strCache>
            </c:strRef>
          </c:cat>
          <c:val>
            <c:numRef>
              <c:f>Sheet1!$B$2:$D$2</c:f>
              <c:numCache>
                <c:formatCode>_("$"* #,##0_);_("$"* \(#,##0\);_("$"* "-"??_);_(@_)</c:formatCode>
                <c:ptCount val="3"/>
                <c:pt idx="0">
                  <c:v>1228156</c:v>
                </c:pt>
                <c:pt idx="1">
                  <c:v>1228156</c:v>
                </c:pt>
                <c:pt idx="2">
                  <c:v>984614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86-458A-B84C-205097F542D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Contact Hour Funding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86-458A-B84C-205097F542D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86-458A-B84C-205097F54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Prior HB8</c:v>
                </c:pt>
                <c:pt idx="1">
                  <c:v>Opt Out FAST</c:v>
                </c:pt>
                <c:pt idx="2">
                  <c:v>FAST</c:v>
                </c:pt>
              </c:strCache>
            </c:strRef>
          </c:cat>
          <c:val>
            <c:numRef>
              <c:f>Sheet1!$B$3:$D$3</c:f>
              <c:numCache>
                <c:formatCode>_("$"* #,##0_);_("$"* \(#,##0\);_("$"* "-"??_);_(@_)</c:formatCode>
                <c:ptCount val="3"/>
                <c:pt idx="0">
                  <c:v>812734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86-458A-B84C-205097F542D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Performance Funding</c:v>
                </c:pt>
              </c:strCache>
            </c:strRef>
          </c:tx>
          <c:spPr>
            <a:solidFill>
              <a:srgbClr val="BD582C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86-458A-B84C-205097F54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Prior HB8</c:v>
                </c:pt>
                <c:pt idx="1">
                  <c:v>Opt Out FAST</c:v>
                </c:pt>
                <c:pt idx="2">
                  <c:v>FAST</c:v>
                </c:pt>
              </c:strCache>
            </c:strRef>
          </c:cat>
          <c:val>
            <c:numRef>
              <c:f>Sheet1!$B$4:$D$4</c:f>
              <c:numCache>
                <c:formatCode>_("$"* #,##0_);_("$"* \(#,##0\);_("$"* "-"??_);_(@_)</c:formatCode>
                <c:ptCount val="3"/>
                <c:pt idx="0">
                  <c:v>0</c:v>
                </c:pt>
                <c:pt idx="1">
                  <c:v>772364</c:v>
                </c:pt>
                <c:pt idx="2">
                  <c:v>772364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86-458A-B84C-205097F542D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FAST Reimbursement</c:v>
                </c:pt>
              </c:strCache>
            </c:strRef>
          </c:tx>
          <c:spPr>
            <a:solidFill>
              <a:srgbClr val="6699FF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86-458A-B84C-205097F542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86-458A-B84C-205097F542D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286-458A-B84C-205097F54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Prior HB8</c:v>
                </c:pt>
                <c:pt idx="1">
                  <c:v>Opt Out FAST</c:v>
                </c:pt>
                <c:pt idx="2">
                  <c:v>FAST</c:v>
                </c:pt>
              </c:strCache>
            </c:strRef>
          </c:cat>
          <c:val>
            <c:numRef>
              <c:f>Sheet1!$B$5:$D$5</c:f>
              <c:numCache>
                <c:formatCode>_("$"* #,##0_);_("$"* \(#,##0\);_("$"* "-"??_);_(@_)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373288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86-458A-B84C-205097F542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65246495"/>
        <c:axId val="1565686703"/>
      </c:barChart>
      <c:catAx>
        <c:axId val="1565246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686703"/>
        <c:crosses val="autoZero"/>
        <c:auto val="1"/>
        <c:lblAlgn val="ctr"/>
        <c:lblOffset val="100"/>
        <c:noMultiLvlLbl val="0"/>
      </c:catAx>
      <c:valAx>
        <c:axId val="1565686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246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0.18916</cdr:x>
      <cdr:y>0.03884</cdr:y>
    </cdr:from>
    <cdr:to>
      <cdr:x>0.32942</cdr:x>
      <cdr:y>0.13362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E6544C9-8F9C-4526-8E3B-2EB051A3A5FA}"/>
            </a:ext>
          </a:extLst>
        </cdr:cNvPr>
        <cdr:cNvSpPr txBox="1"/>
      </cdr:nvSpPr>
      <cdr:spPr>
        <a:xfrm xmlns:a="http://schemas.openxmlformats.org/drawingml/2006/main">
          <a:off x="2172081" y="177459"/>
          <a:ext cx="1610647" cy="433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chemeClr val="tx1"/>
              </a:solidFill>
            </a:rPr>
            <a:t>$2,040,890</a:t>
          </a:r>
        </a:p>
      </cdr:txBody>
    </cdr:sp>
  </cdr:relSizeAnchor>
  <cdr:relSizeAnchor xmlns:cdr="http://schemas.openxmlformats.org/drawingml/2006/chartDrawing">
    <cdr:from>
      <cdr:x>0.48314</cdr:x>
      <cdr:y>0.03884</cdr:y>
    </cdr:from>
    <cdr:to>
      <cdr:x>0.61945</cdr:x>
      <cdr:y>0.13362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4AA16DF-FF44-4064-9002-DFFB20E667D5}"/>
            </a:ext>
          </a:extLst>
        </cdr:cNvPr>
        <cdr:cNvSpPr txBox="1"/>
      </cdr:nvSpPr>
      <cdr:spPr>
        <a:xfrm xmlns:a="http://schemas.openxmlformats.org/drawingml/2006/main">
          <a:off x="5547901" y="177459"/>
          <a:ext cx="1565167" cy="433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tx1"/>
              </a:solidFill>
            </a:rPr>
            <a:t>$2,000,520</a:t>
          </a:r>
        </a:p>
      </cdr:txBody>
    </cdr:sp>
  </cdr:relSizeAnchor>
  <cdr:relSizeAnchor xmlns:cdr="http://schemas.openxmlformats.org/drawingml/2006/chartDrawing">
    <cdr:from>
      <cdr:x>0.77243</cdr:x>
      <cdr:y>0.03884</cdr:y>
    </cdr:from>
    <cdr:to>
      <cdr:x>0.90947</cdr:x>
      <cdr:y>0.13362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39DA197-AFBD-491F-9641-CBD034D6C969}"/>
            </a:ext>
          </a:extLst>
        </cdr:cNvPr>
        <cdr:cNvSpPr txBox="1"/>
      </cdr:nvSpPr>
      <cdr:spPr>
        <a:xfrm xmlns:a="http://schemas.openxmlformats.org/drawingml/2006/main">
          <a:off x="8869787" y="177459"/>
          <a:ext cx="1573624" cy="433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tx1"/>
              </a:solidFill>
            </a:rPr>
            <a:t>$2,130,266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90F11-B5CA-4D74-954F-667217C2921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634D5-44E7-4C82-B838-581DE7026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1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0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BC200-2F78-4CE9-AC0B-128EAD6BE3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7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46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6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5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2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5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6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9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5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4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7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3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3B32-AF8D-450F-AFEC-6EB5647C6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20827"/>
            <a:ext cx="10058400" cy="356616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Bill 8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Aid for Swift Transfer (FAST)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94B15-4776-43A4-9500-8F12ABB9A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January 2024 Board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1970B-DBC3-4585-9AC6-5ED9542F2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152194"/>
            <a:ext cx="3648079" cy="68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2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98F49B-274F-4A80-964A-17356BCEADBC}"/>
              </a:ext>
            </a:extLst>
          </p:cNvPr>
          <p:cNvSpPr/>
          <p:nvPr/>
        </p:nvSpPr>
        <p:spPr>
          <a:xfrm>
            <a:off x="2223436" y="644893"/>
            <a:ext cx="2579571" cy="1164656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Dual Credit Discount =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$(707,823)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C65630-40EB-4C72-B0C6-29153EF03046}"/>
              </a:ext>
            </a:extLst>
          </p:cNvPr>
          <p:cNvSpPr/>
          <p:nvPr/>
        </p:nvSpPr>
        <p:spPr>
          <a:xfrm>
            <a:off x="2223436" y="1952324"/>
            <a:ext cx="2579571" cy="1164656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Free/Reduced Lunch =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$(676,524)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4805D3-F93E-4CF3-9AE4-9B08605A3FD3}"/>
              </a:ext>
            </a:extLst>
          </p:cNvPr>
          <p:cNvSpPr/>
          <p:nvPr/>
        </p:nvSpPr>
        <p:spPr>
          <a:xfrm>
            <a:off x="5789731" y="1143802"/>
            <a:ext cx="2579571" cy="1164656"/>
          </a:xfrm>
          <a:prstGeom prst="roundRect">
            <a:avLst/>
          </a:prstGeom>
          <a:solidFill>
            <a:srgbClr val="FF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Total Discount =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$(1,384,347)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0B872F-E5D0-4B6A-AA71-34329FCD01F4}"/>
              </a:ext>
            </a:extLst>
          </p:cNvPr>
          <p:cNvSpPr/>
          <p:nvPr/>
        </p:nvSpPr>
        <p:spPr>
          <a:xfrm>
            <a:off x="1540042" y="4558055"/>
            <a:ext cx="2579571" cy="1164656"/>
          </a:xfrm>
          <a:prstGeom prst="roundRect">
            <a:avLst/>
          </a:prstGeom>
          <a:solidFill>
            <a:srgbClr val="163E7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Dual Credit Discount =</a:t>
            </a:r>
            <a:br>
              <a:rPr lang="en-US" dirty="0"/>
            </a:br>
            <a:r>
              <a:rPr lang="en-US" dirty="0"/>
              <a:t>$(1,627,889)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87257DE-89CF-4F1C-B143-CA67030E5D4D}"/>
              </a:ext>
            </a:extLst>
          </p:cNvPr>
          <p:cNvSpPr/>
          <p:nvPr/>
        </p:nvSpPr>
        <p:spPr>
          <a:xfrm>
            <a:off x="5106337" y="4558055"/>
            <a:ext cx="2579571" cy="1164656"/>
          </a:xfrm>
          <a:prstGeom prst="roundRect">
            <a:avLst/>
          </a:prstGeom>
          <a:solidFill>
            <a:srgbClr val="163E7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FAST Reimbursement = $373,288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5872CF-9753-45B9-B207-BA7A2CB2B84B}"/>
              </a:ext>
            </a:extLst>
          </p:cNvPr>
          <p:cNvSpPr/>
          <p:nvPr/>
        </p:nvSpPr>
        <p:spPr>
          <a:xfrm>
            <a:off x="8672632" y="4558055"/>
            <a:ext cx="2579571" cy="1164656"/>
          </a:xfrm>
          <a:prstGeom prst="roundRect">
            <a:avLst/>
          </a:prstGeom>
          <a:solidFill>
            <a:srgbClr val="163E7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Discount = $(1,254,601)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16BFA1-8BE0-4891-AF69-8367253B56AE}"/>
              </a:ext>
            </a:extLst>
          </p:cNvPr>
          <p:cNvCxnSpPr>
            <a:stCxn id="5" idx="3"/>
            <a:endCxn id="12" idx="1"/>
          </p:cNvCxnSpPr>
          <p:nvPr/>
        </p:nvCxnSpPr>
        <p:spPr>
          <a:xfrm>
            <a:off x="4803007" y="1227221"/>
            <a:ext cx="986724" cy="4989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531FCF-7DCA-4703-9D3B-70405D7868D7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 flipV="1">
            <a:off x="4803007" y="1726130"/>
            <a:ext cx="986724" cy="8085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2A90CA-72A3-4DBA-8D11-0AF444BE72B4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4119613" y="5140383"/>
            <a:ext cx="986724" cy="0"/>
          </a:xfrm>
          <a:prstGeom prst="straightConnector1">
            <a:avLst/>
          </a:prstGeom>
          <a:ln w="38100">
            <a:solidFill>
              <a:srgbClr val="163E7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5F3499B-139B-479C-BE4C-E30C95DC034D}"/>
              </a:ext>
            </a:extLst>
          </p:cNvPr>
          <p:cNvSpPr/>
          <p:nvPr/>
        </p:nvSpPr>
        <p:spPr>
          <a:xfrm>
            <a:off x="9182100" y="2534652"/>
            <a:ext cx="2579571" cy="1083637"/>
          </a:xfrm>
          <a:prstGeom prst="roundRect">
            <a:avLst/>
          </a:prstGeom>
          <a:solidFill>
            <a:srgbClr val="BD582C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$(129,746)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2388E6E-6EDC-457A-8BEC-6C3A16EBF3E9}"/>
              </a:ext>
            </a:extLst>
          </p:cNvPr>
          <p:cNvCxnSpPr>
            <a:cxnSpLocks/>
          </p:cNvCxnSpPr>
          <p:nvPr/>
        </p:nvCxnSpPr>
        <p:spPr>
          <a:xfrm>
            <a:off x="6999037" y="5140383"/>
            <a:ext cx="1673594" cy="0"/>
          </a:xfrm>
          <a:prstGeom prst="straightConnector1">
            <a:avLst/>
          </a:prstGeom>
          <a:ln w="38100">
            <a:solidFill>
              <a:srgbClr val="163E7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7B8030A-F21F-4280-A669-1CF686CDAEEC}"/>
              </a:ext>
            </a:extLst>
          </p:cNvPr>
          <p:cNvSpPr txBox="1"/>
          <p:nvPr/>
        </p:nvSpPr>
        <p:spPr>
          <a:xfrm>
            <a:off x="56412" y="1305993"/>
            <a:ext cx="1913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2023-24</a:t>
            </a:r>
          </a:p>
          <a:p>
            <a:pPr algn="ctr"/>
            <a:r>
              <a:rPr lang="en-US" sz="2400" b="1" dirty="0"/>
              <a:t>FAST Opt-Out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C68E49-E1EB-4759-9708-04A9DF9177E9}"/>
              </a:ext>
            </a:extLst>
          </p:cNvPr>
          <p:cNvSpPr txBox="1"/>
          <p:nvPr/>
        </p:nvSpPr>
        <p:spPr>
          <a:xfrm>
            <a:off x="273678" y="3618289"/>
            <a:ext cx="2844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2023-24</a:t>
            </a:r>
          </a:p>
          <a:p>
            <a:pPr algn="ctr"/>
            <a:r>
              <a:rPr lang="en-US" sz="2400" b="1" dirty="0"/>
              <a:t>FAST Opt-In Scenario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6C9A0C-BEE5-42CB-BE7A-19798D602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26544"/>
            <a:ext cx="2905129" cy="5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5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8E47B2-FB91-4D95-8935-89499AFC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9EB18C-6C54-4698-8FBC-FA4B596AE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57920"/>
            <a:ext cx="10307707" cy="2863252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9CC04-5577-41C6-BFCA-29712895A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26544"/>
            <a:ext cx="2905129" cy="5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9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C0AC93-70BD-456C-9018-C2BB10E58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371" y="53340"/>
            <a:ext cx="5111589" cy="628623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465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F6F0-BE6B-42E9-AE65-46A4B22B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400594"/>
            <a:ext cx="10058400" cy="113262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Aid for Swift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A336F-5A5D-4D6F-B2DF-A0296FC76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69534"/>
            <a:ext cx="10563225" cy="402336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FAST-eligible students are economically disadvantaged dual credit students (on free or reduced lunch) at public and charter schools as reported to the Texas Education Agency within previous 4 academic years.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Under FAST, community colleges are required to opt in or opt out.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Opting in: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State will reimburse MCC $55/SCH for tuition for FAST-eligible students.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FAST-eligible students may not be charged for costs associated with dual credit courses – tuition, fees or instructional materials.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Tuition rate is fixed for non-FAST students at $55/SCH but can include fees.</a:t>
            </a:r>
          </a:p>
          <a:p>
            <a:pPr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$55/SCH + $16 fees = $71/SCH   (a $7/SCH reduction from the current dual credit rate)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99436-B52B-4D4F-8D3C-D4958C2AB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26544"/>
            <a:ext cx="2905129" cy="5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8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BDF9-745A-425E-A38E-DB3EB8F2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 to Join FAST in Fall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84F28-6137-435C-9143-CE42F70E6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MCC remains committed to supporting disadvantaged students – its position since the 1990’s.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MCC is requesting ISD partners pay for instructional materials for their FAST-eligible students.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MCC will wait until Fall 2024 to allow those ISD’s not already covering instructional materials to budget for the cost.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MCC will continue to waive dual credit tuition for those eligible for FAST, to reduce tuition for non-FAST students, and to find ways to reduce textbook costs.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BE4D-B8C4-4567-9C02-5F2259E0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64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ISDs Not Paying for Books</a:t>
            </a:r>
            <a:br>
              <a:rPr lang="en-US" b="1" dirty="0"/>
            </a:br>
            <a:r>
              <a:rPr lang="en-US" sz="3600" b="1" dirty="0"/>
              <a:t>Estimate from Fall 2022 – Summer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9813D-B61C-43AB-880F-EE7000D8D60B}"/>
              </a:ext>
            </a:extLst>
          </p:cNvPr>
          <p:cNvSpPr/>
          <p:nvPr/>
        </p:nvSpPr>
        <p:spPr>
          <a:xfrm>
            <a:off x="704850" y="1524000"/>
            <a:ext cx="1087755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1AA27E-8D4E-439D-8692-5D9E86040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82042"/>
              </p:ext>
            </p:extLst>
          </p:nvPr>
        </p:nvGraphicFramePr>
        <p:xfrm>
          <a:off x="704850" y="1524000"/>
          <a:ext cx="10877550" cy="4348189"/>
        </p:xfrm>
        <a:graphic>
          <a:graphicData uri="http://schemas.openxmlformats.org/drawingml/2006/table">
            <a:tbl>
              <a:tblPr/>
              <a:tblGrid>
                <a:gridCol w="3143250">
                  <a:extLst>
                    <a:ext uri="{9D8B030D-6E8A-4147-A177-3AD203B41FA5}">
                      <a16:colId xmlns:a16="http://schemas.microsoft.com/office/drawing/2014/main" val="552663618"/>
                    </a:ext>
                  </a:extLst>
                </a:gridCol>
                <a:gridCol w="1393912">
                  <a:extLst>
                    <a:ext uri="{9D8B030D-6E8A-4147-A177-3AD203B41FA5}">
                      <a16:colId xmlns:a16="http://schemas.microsoft.com/office/drawing/2014/main" val="791606848"/>
                    </a:ext>
                  </a:extLst>
                </a:gridCol>
                <a:gridCol w="2409847">
                  <a:extLst>
                    <a:ext uri="{9D8B030D-6E8A-4147-A177-3AD203B41FA5}">
                      <a16:colId xmlns:a16="http://schemas.microsoft.com/office/drawing/2014/main" val="1631304189"/>
                    </a:ext>
                  </a:extLst>
                </a:gridCol>
                <a:gridCol w="2046292">
                  <a:extLst>
                    <a:ext uri="{9D8B030D-6E8A-4147-A177-3AD203B41FA5}">
                      <a16:colId xmlns:a16="http://schemas.microsoft.com/office/drawing/2014/main" val="106032859"/>
                    </a:ext>
                  </a:extLst>
                </a:gridCol>
                <a:gridCol w="1884249">
                  <a:extLst>
                    <a:ext uri="{9D8B030D-6E8A-4147-A177-3AD203B41FA5}">
                      <a16:colId xmlns:a16="http://schemas.microsoft.com/office/drawing/2014/main" val="864390172"/>
                    </a:ext>
                  </a:extLst>
                </a:gridCol>
              </a:tblGrid>
              <a:tr h="548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Free/Reduced Lunch on File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Textbooks for Eligible FAST Students</a:t>
                      </a:r>
                    </a:p>
                  </a:txBody>
                  <a:tcPr marL="6457" marR="6457" marT="64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Textbooks for Non Eligible Students</a:t>
                      </a:r>
                    </a:p>
                  </a:txBody>
                  <a:tcPr marL="6457" marR="6457" marT="64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Grand Total</a:t>
                      </a:r>
                    </a:p>
                  </a:txBody>
                  <a:tcPr marL="6457" marR="6457" marT="645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1899609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AXTELL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904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2,591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3,495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0983547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BOSQUEVILLE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2,343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17,514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19,857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4297685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BRUCEVILLE EDDY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831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2,008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2,839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7861719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 SPRING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6,798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47,327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54,125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577937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CRAWFORD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1,557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22,824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24,381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734972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GHOLSON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671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489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1,160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7130665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LORENA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2,484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18,444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20,928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8335955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MCGREGOR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3,133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4,374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7,507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1506330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MIDWAY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22,214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96,737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118,951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487993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PREMIER HIGH SCHOOL WACO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446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92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538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678265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RIESEL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3,226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8,121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11,347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8530270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ROBINSON ISD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2,766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13,011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15,777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3736781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VALLEY MILLS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4,251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3,471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7,722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541003"/>
                  </a:ext>
                </a:extLst>
              </a:tr>
              <a:tr h="116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HIGH SCHOOL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5,138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24,949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30,087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656342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57" marR="6457" marT="6457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56,762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261,952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318,714 </a:t>
                      </a:r>
                    </a:p>
                  </a:txBody>
                  <a:tcPr marL="6457" marR="6457" marT="6457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998912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3C36832-9966-4A56-9E03-8325741D0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26544"/>
            <a:ext cx="2905129" cy="5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9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BD4710-29ED-4A27-9BBA-E51016A6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Private, Home Schooled &amp; Early Admission Students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2F90E6-920D-4672-8E09-DF3F3CA1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01" y="1669003"/>
            <a:ext cx="11185863" cy="4758430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000" u="sng" dirty="0"/>
              <a:t>Not</a:t>
            </a:r>
            <a:r>
              <a:rPr lang="en-US" sz="2000" dirty="0"/>
              <a:t> covered under the HB8 or the FAST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Propose offering: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000" dirty="0"/>
              <a:t>Private and Home School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2000" dirty="0"/>
              <a:t>Pay same tuition rate of $55/SCH + $16 fees = $71/SCH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2000" dirty="0"/>
              <a:t>Pay for instructional materials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000" dirty="0"/>
              <a:t>Early Admissions students 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2000" dirty="0"/>
              <a:t>Pay same tuition rate of $55/SCH + $16 fees = $71/SCH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2000" u="sng" dirty="0"/>
              <a:t>FAST eligible early admission </a:t>
            </a:r>
            <a:r>
              <a:rPr lang="en-US" sz="2000" dirty="0"/>
              <a:t>students from public/charter schools do not pay for tuition or fees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2000" dirty="0"/>
              <a:t>Pay for instructional materials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sz="2000" dirty="0"/>
              <a:t>Use separate application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Rationale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/>
              <a:t>MCC has been offering the discounted tuition prior to HB8.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000" dirty="0"/>
              <a:t>Early Admission and public dual credit students often in the same classes.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2A7A7-16A5-4744-BA53-57F52364F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26544"/>
            <a:ext cx="2905129" cy="5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8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4648-F050-4A3E-8AB7-7CA7AD3F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52450"/>
            <a:ext cx="10058400" cy="118491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ISDs Visited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6181-3E76-4579-8B18-4D74260C4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China Spring</a:t>
            </a:r>
          </a:p>
          <a:p>
            <a:r>
              <a:rPr lang="en-US" dirty="0"/>
              <a:t>Clifton</a:t>
            </a:r>
          </a:p>
          <a:p>
            <a:r>
              <a:rPr lang="en-US" dirty="0"/>
              <a:t>Axtell</a:t>
            </a:r>
          </a:p>
          <a:p>
            <a:r>
              <a:rPr lang="en-US" dirty="0"/>
              <a:t>Midway</a:t>
            </a:r>
          </a:p>
          <a:p>
            <a:r>
              <a:rPr lang="en-US" dirty="0"/>
              <a:t>Waco</a:t>
            </a:r>
          </a:p>
          <a:p>
            <a:r>
              <a:rPr lang="en-US" dirty="0"/>
              <a:t>Robinson</a:t>
            </a:r>
          </a:p>
          <a:p>
            <a:r>
              <a:rPr lang="en-US" dirty="0" err="1"/>
              <a:t>Bruceville</a:t>
            </a:r>
            <a:r>
              <a:rPr lang="en-US" dirty="0"/>
              <a:t>-Eddy</a:t>
            </a:r>
          </a:p>
          <a:p>
            <a:r>
              <a:rPr lang="en-US" dirty="0"/>
              <a:t>Moody</a:t>
            </a:r>
          </a:p>
          <a:p>
            <a:r>
              <a:rPr lang="en-US" dirty="0"/>
              <a:t>La Vega</a:t>
            </a:r>
          </a:p>
          <a:p>
            <a:r>
              <a:rPr lang="en-US" dirty="0"/>
              <a:t>Connally</a:t>
            </a:r>
          </a:p>
          <a:p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B5C52-2DE1-462C-BE0F-5096214DEB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/>
              <a:t>Crawford</a:t>
            </a:r>
          </a:p>
          <a:p>
            <a:r>
              <a:rPr lang="en-US" dirty="0"/>
              <a:t>Lorena</a:t>
            </a:r>
          </a:p>
          <a:p>
            <a:r>
              <a:rPr lang="en-US" dirty="0"/>
              <a:t>Riesel</a:t>
            </a:r>
          </a:p>
          <a:p>
            <a:r>
              <a:rPr lang="en-US" dirty="0"/>
              <a:t>Chilton</a:t>
            </a:r>
          </a:p>
          <a:p>
            <a:r>
              <a:rPr lang="en-US" dirty="0"/>
              <a:t>Marlin</a:t>
            </a:r>
          </a:p>
          <a:p>
            <a:r>
              <a:rPr lang="en-US" dirty="0"/>
              <a:t>Mart</a:t>
            </a:r>
          </a:p>
          <a:p>
            <a:r>
              <a:rPr lang="en-US" dirty="0"/>
              <a:t>West</a:t>
            </a:r>
          </a:p>
          <a:p>
            <a:r>
              <a:rPr lang="en-US" dirty="0"/>
              <a:t>Valley Mills</a:t>
            </a:r>
          </a:p>
          <a:p>
            <a:r>
              <a:rPr lang="en-US" dirty="0" err="1"/>
              <a:t>Bosqueville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E74CD-7457-4CD3-A0B2-677C21BF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26544"/>
            <a:ext cx="2905129" cy="5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4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4648-F050-4A3E-8AB7-7CA7AD3F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Charter/Private Schools Visited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6181-3E76-4579-8B18-4D74260C4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573991"/>
          </a:xfrm>
        </p:spPr>
        <p:txBody>
          <a:bodyPr>
            <a:noAutofit/>
          </a:bodyPr>
          <a:lstStyle/>
          <a:p>
            <a:r>
              <a:rPr lang="en-US" sz="3200" dirty="0"/>
              <a:t>Eagle Christian Academy</a:t>
            </a:r>
          </a:p>
          <a:p>
            <a:r>
              <a:rPr lang="en-US" sz="3200" dirty="0"/>
              <a:t>Methodist Children’s Home</a:t>
            </a:r>
          </a:p>
          <a:p>
            <a:r>
              <a:rPr lang="en-US" sz="3200" dirty="0"/>
              <a:t>Valor Academy</a:t>
            </a:r>
          </a:p>
          <a:p>
            <a:r>
              <a:rPr lang="en-US" sz="3200" dirty="0"/>
              <a:t>Vanguard Academy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B5C52-2DE1-462C-BE0F-5096214DEB7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54875" y="1846263"/>
            <a:ext cx="4937125" cy="4022725"/>
          </a:xfrm>
        </p:spPr>
        <p:txBody>
          <a:bodyPr>
            <a:noAutofit/>
          </a:bodyPr>
          <a:lstStyle/>
          <a:p>
            <a:r>
              <a:rPr lang="en-US" sz="3200" dirty="0"/>
              <a:t> </a:t>
            </a:r>
          </a:p>
          <a:p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E74CD-7457-4CD3-A0B2-677C21BF2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26544"/>
            <a:ext cx="2905129" cy="5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BA11-A93D-45D7-B16D-61345082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2023-24 Dual Credit Income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9272825D-20BB-4002-A601-DA578D8C9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897702"/>
              </p:ext>
            </p:extLst>
          </p:nvPr>
        </p:nvGraphicFramePr>
        <p:xfrm>
          <a:off x="365760" y="1846263"/>
          <a:ext cx="11482939" cy="456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E330C72-2E0A-41C7-8455-9CE25DC33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26544"/>
            <a:ext cx="2905129" cy="5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114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</TotalTime>
  <Words>699</Words>
  <Application>Microsoft Office PowerPoint</Application>
  <PresentationFormat>Widescreen</PresentationFormat>
  <Paragraphs>154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Retrospect</vt:lpstr>
      <vt:lpstr>House Bill 8 Financial Aid for Swift Transfer (FAST)</vt:lpstr>
      <vt:lpstr>PowerPoint Presentation</vt:lpstr>
      <vt:lpstr>Financial Aid for Swift Transfer</vt:lpstr>
      <vt:lpstr>MCC to Join FAST in Fall 2024</vt:lpstr>
      <vt:lpstr>ISDs Not Paying for Books Estimate from Fall 2022 – Summer 2023</vt:lpstr>
      <vt:lpstr>Private, Home Schooled &amp; Early Admission Students</vt:lpstr>
      <vt:lpstr>Public ISDs Visited To Date</vt:lpstr>
      <vt:lpstr>Charter/Private Schools Visited To Date</vt:lpstr>
      <vt:lpstr>Comparison of 2023-24 Dual Credit Income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Hills</dc:creator>
  <cp:lastModifiedBy>Fred Hills</cp:lastModifiedBy>
  <cp:revision>22</cp:revision>
  <dcterms:created xsi:type="dcterms:W3CDTF">2024-01-22T16:46:37Z</dcterms:created>
  <dcterms:modified xsi:type="dcterms:W3CDTF">2024-01-31T00:59:18Z</dcterms:modified>
</cp:coreProperties>
</file>