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0" r:id="rId2"/>
    <p:sldId id="314" r:id="rId3"/>
    <p:sldId id="309" r:id="rId4"/>
    <p:sldId id="313" r:id="rId5"/>
    <p:sldId id="316" r:id="rId6"/>
    <p:sldId id="263" r:id="rId7"/>
    <p:sldId id="317" r:id="rId8"/>
    <p:sldId id="311" r:id="rId9"/>
    <p:sldId id="258" r:id="rId10"/>
    <p:sldId id="256" r:id="rId11"/>
    <p:sldId id="318" r:id="rId12"/>
    <p:sldId id="259" r:id="rId13"/>
    <p:sldId id="319" r:id="rId14"/>
    <p:sldId id="257" r:id="rId15"/>
    <p:sldId id="320" r:id="rId16"/>
    <p:sldId id="321" r:id="rId17"/>
    <p:sldId id="260" r:id="rId18"/>
    <p:sldId id="261"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6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3728" autoAdjust="0"/>
  </p:normalViewPr>
  <p:slideViewPr>
    <p:cSldViewPr snapToGrid="0">
      <p:cViewPr varScale="1">
        <p:scale>
          <a:sx n="83" d="100"/>
          <a:sy n="83"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8B90C-FE9A-48FA-92B4-DAD36FF4AE0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E0426F95-0942-469E-A490-0B048E210B41}" type="pres">
      <dgm:prSet presAssocID="{ECC8B90C-FE9A-48FA-92B4-DAD36FF4AE09}" presName="Name0" presStyleCnt="0">
        <dgm:presLayoutVars>
          <dgm:dir/>
          <dgm:resizeHandles val="exact"/>
        </dgm:presLayoutVars>
      </dgm:prSet>
      <dgm:spPr/>
    </dgm:pt>
    <dgm:pt modelId="{95441E80-04BA-4FA0-B47D-C2E114CF7FB2}" type="pres">
      <dgm:prSet presAssocID="{ECC8B90C-FE9A-48FA-92B4-DAD36FF4AE09}" presName="arrow" presStyleLbl="bgShp" presStyleIdx="0" presStyleCnt="1" custLinFactNeighborY="-206"/>
      <dgm:spPr/>
    </dgm:pt>
    <dgm:pt modelId="{188D6536-E768-4B1B-B8CA-D15821CBA9DA}" type="pres">
      <dgm:prSet presAssocID="{ECC8B90C-FE9A-48FA-92B4-DAD36FF4AE09}" presName="points" presStyleCnt="0"/>
      <dgm:spPr/>
    </dgm:pt>
  </dgm:ptLst>
  <dgm:cxnLst>
    <dgm:cxn modelId="{E84EA3C3-7CDE-4E2E-B63B-7E6A5B42132C}" type="presOf" srcId="{ECC8B90C-FE9A-48FA-92B4-DAD36FF4AE09}" destId="{E0426F95-0942-469E-A490-0B048E210B41}" srcOrd="0" destOrd="0" presId="urn:microsoft.com/office/officeart/2005/8/layout/hProcess11"/>
    <dgm:cxn modelId="{56CC04B1-DE59-4302-9A81-20EEB3329DEB}" type="presParOf" srcId="{E0426F95-0942-469E-A490-0B048E210B41}" destId="{95441E80-04BA-4FA0-B47D-C2E114CF7FB2}" srcOrd="0" destOrd="0" presId="urn:microsoft.com/office/officeart/2005/8/layout/hProcess11"/>
    <dgm:cxn modelId="{9B826B31-86DE-4F6C-A9B7-A4E9C4393AB6}" type="presParOf" srcId="{E0426F95-0942-469E-A490-0B048E210B41}" destId="{188D6536-E768-4B1B-B8CA-D15821CBA9DA}" srcOrd="1"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ADA894-C203-4623-A98F-49EF9BA7E53D}"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44F7FEF1-E0C9-4936-BC0E-84C80E412F8D}">
      <dgm:prSet custT="1"/>
      <dgm:spPr/>
      <dgm:t>
        <a:bodyPr/>
        <a:lstStyle/>
        <a:p>
          <a:r>
            <a:rPr lang="en-US" sz="4000" b="0" dirty="0">
              <a:latin typeface="Baskerville Old Face" panose="02020602080505020303" pitchFamily="18" charset="0"/>
            </a:rPr>
            <a:t>Retention</a:t>
          </a:r>
        </a:p>
      </dgm:t>
    </dgm:pt>
    <dgm:pt modelId="{D2E1C5BF-B742-41E3-A064-19855896F5A0}" type="parTrans" cxnId="{A652B451-E974-4B42-93C3-397409F0A71C}">
      <dgm:prSet/>
      <dgm:spPr/>
      <dgm:t>
        <a:bodyPr/>
        <a:lstStyle/>
        <a:p>
          <a:endParaRPr lang="en-US"/>
        </a:p>
      </dgm:t>
    </dgm:pt>
    <dgm:pt modelId="{BD628BF1-DF55-4B3B-AAEA-D112FC9A0C9D}" type="sibTrans" cxnId="{A652B451-E974-4B42-93C3-397409F0A71C}">
      <dgm:prSet/>
      <dgm:spPr/>
      <dgm:t>
        <a:bodyPr/>
        <a:lstStyle/>
        <a:p>
          <a:endParaRPr lang="en-US"/>
        </a:p>
      </dgm:t>
    </dgm:pt>
    <dgm:pt modelId="{EA6F200D-BE0B-4148-960A-DF80D17950A5}">
      <dgm:prSet custT="1"/>
      <dgm:spPr/>
      <dgm:t>
        <a:bodyPr/>
        <a:lstStyle/>
        <a:p>
          <a:r>
            <a:rPr lang="en-US" sz="4000" b="0" dirty="0">
              <a:latin typeface="Baskerville Old Face" panose="02020602080505020303" pitchFamily="18" charset="0"/>
            </a:rPr>
            <a:t>Course Persistence</a:t>
          </a:r>
        </a:p>
      </dgm:t>
    </dgm:pt>
    <dgm:pt modelId="{456B13FE-5090-4B9A-BA3E-260B375848E9}" type="parTrans" cxnId="{03FE4F21-3886-4372-BE92-E9E5CBAB1019}">
      <dgm:prSet/>
      <dgm:spPr/>
      <dgm:t>
        <a:bodyPr/>
        <a:lstStyle/>
        <a:p>
          <a:endParaRPr lang="en-US"/>
        </a:p>
      </dgm:t>
    </dgm:pt>
    <dgm:pt modelId="{95F8B84A-5C9F-4F5B-B54E-4D4858087BE8}" type="sibTrans" cxnId="{03FE4F21-3886-4372-BE92-E9E5CBAB1019}">
      <dgm:prSet/>
      <dgm:spPr/>
      <dgm:t>
        <a:bodyPr/>
        <a:lstStyle/>
        <a:p>
          <a:endParaRPr lang="en-US"/>
        </a:p>
      </dgm:t>
    </dgm:pt>
    <dgm:pt modelId="{D0592536-C807-4D7F-9B50-16B7E9F5DE8C}">
      <dgm:prSet custT="1"/>
      <dgm:spPr/>
      <dgm:t>
        <a:bodyPr/>
        <a:lstStyle/>
        <a:p>
          <a:pPr algn="r"/>
          <a:r>
            <a:rPr lang="en-US" sz="4000" b="0" dirty="0">
              <a:latin typeface="Baskerville Old Face" panose="02020602080505020303" pitchFamily="18" charset="0"/>
            </a:rPr>
            <a:t>Course Completion</a:t>
          </a:r>
        </a:p>
      </dgm:t>
    </dgm:pt>
    <dgm:pt modelId="{A672E3F0-9355-4A92-B7A4-8AB90C752943}" type="parTrans" cxnId="{3B200ACC-20E3-47D7-B0B0-ABF471AE888C}">
      <dgm:prSet/>
      <dgm:spPr/>
      <dgm:t>
        <a:bodyPr/>
        <a:lstStyle/>
        <a:p>
          <a:endParaRPr lang="en-US"/>
        </a:p>
      </dgm:t>
    </dgm:pt>
    <dgm:pt modelId="{C4024833-C111-41C6-AEC9-F62F9D8A201B}" type="sibTrans" cxnId="{3B200ACC-20E3-47D7-B0B0-ABF471AE888C}">
      <dgm:prSet/>
      <dgm:spPr/>
      <dgm:t>
        <a:bodyPr/>
        <a:lstStyle/>
        <a:p>
          <a:endParaRPr lang="en-US"/>
        </a:p>
      </dgm:t>
    </dgm:pt>
    <dgm:pt modelId="{9957AF1C-FF16-404C-A044-C41FCB27CF3E}">
      <dgm:prSet custT="1"/>
      <dgm:spPr/>
      <dgm:t>
        <a:bodyPr/>
        <a:lstStyle/>
        <a:p>
          <a:r>
            <a:rPr lang="en-US" sz="4000" dirty="0">
              <a:latin typeface="Baskerville Old Face" panose="02020602080505020303" pitchFamily="18" charset="0"/>
            </a:rPr>
            <a:t>Graduation/Transfer</a:t>
          </a:r>
        </a:p>
      </dgm:t>
    </dgm:pt>
    <dgm:pt modelId="{ECAE8E5E-7742-4E1D-86F2-EB3C9406DFF7}" type="parTrans" cxnId="{455DA327-BA9B-4478-B825-88DB69AEA708}">
      <dgm:prSet/>
      <dgm:spPr/>
      <dgm:t>
        <a:bodyPr/>
        <a:lstStyle/>
        <a:p>
          <a:endParaRPr lang="en-US"/>
        </a:p>
      </dgm:t>
    </dgm:pt>
    <dgm:pt modelId="{22F2D931-DB7B-4D27-A979-4B665DA7F8D5}" type="sibTrans" cxnId="{455DA327-BA9B-4478-B825-88DB69AEA708}">
      <dgm:prSet/>
      <dgm:spPr/>
      <dgm:t>
        <a:bodyPr/>
        <a:lstStyle/>
        <a:p>
          <a:endParaRPr lang="en-US"/>
        </a:p>
      </dgm:t>
    </dgm:pt>
    <dgm:pt modelId="{767798DF-C00B-4457-BD3F-9832B12AC332}" type="pres">
      <dgm:prSet presAssocID="{E4ADA894-C203-4623-A98F-49EF9BA7E53D}" presName="Name0" presStyleCnt="0">
        <dgm:presLayoutVars>
          <dgm:chMax val="7"/>
          <dgm:chPref val="5"/>
        </dgm:presLayoutVars>
      </dgm:prSet>
      <dgm:spPr/>
    </dgm:pt>
    <dgm:pt modelId="{29DC9A84-2823-4261-AA96-0E23A8F7A1E2}" type="pres">
      <dgm:prSet presAssocID="{E4ADA894-C203-4623-A98F-49EF9BA7E53D}" presName="arrowNode" presStyleLbl="node1" presStyleIdx="0" presStyleCnt="1" custAng="10844862"/>
      <dgm:spPr>
        <a:solidFill>
          <a:schemeClr val="accent2">
            <a:lumMod val="40000"/>
            <a:lumOff val="60000"/>
          </a:schemeClr>
        </a:solidFill>
      </dgm:spPr>
    </dgm:pt>
    <dgm:pt modelId="{08ED7CBE-6881-4BF7-A102-CFFAE69B5656}" type="pres">
      <dgm:prSet presAssocID="{9957AF1C-FF16-404C-A044-C41FCB27CF3E}" presName="txNode1" presStyleLbl="revTx" presStyleIdx="0" presStyleCnt="4" custScaleX="297512">
        <dgm:presLayoutVars>
          <dgm:bulletEnabled val="1"/>
        </dgm:presLayoutVars>
      </dgm:prSet>
      <dgm:spPr/>
    </dgm:pt>
    <dgm:pt modelId="{E30B27A4-2A5A-45DF-A3BA-ABA0F4275F17}" type="pres">
      <dgm:prSet presAssocID="{44F7FEF1-E0C9-4936-BC0E-84C80E412F8D}" presName="txNode2" presStyleLbl="revTx" presStyleIdx="1" presStyleCnt="4" custLinFactNeighborX="-28488" custLinFactNeighborY="44154">
        <dgm:presLayoutVars>
          <dgm:bulletEnabled val="1"/>
        </dgm:presLayoutVars>
      </dgm:prSet>
      <dgm:spPr/>
    </dgm:pt>
    <dgm:pt modelId="{1A06CCBB-A7C8-4150-BD30-3E374E368B86}" type="pres">
      <dgm:prSet presAssocID="{BD628BF1-DF55-4B3B-AAEA-D112FC9A0C9D}" presName="dotNode2" presStyleCnt="0"/>
      <dgm:spPr/>
    </dgm:pt>
    <dgm:pt modelId="{6E6852AD-B4AB-424B-A399-002AEBCF279C}" type="pres">
      <dgm:prSet presAssocID="{BD628BF1-DF55-4B3B-AAEA-D112FC9A0C9D}" presName="dotRepeatNode" presStyleLbl="fgShp" presStyleIdx="0" presStyleCnt="2" custLinFactX="300000" custLinFactY="900000" custLinFactNeighborX="391494" custLinFactNeighborY="925342"/>
      <dgm:spPr/>
    </dgm:pt>
    <dgm:pt modelId="{407A5048-915A-4F31-8E67-A4FCBC0ADB87}" type="pres">
      <dgm:prSet presAssocID="{EA6F200D-BE0B-4148-960A-DF80D17950A5}" presName="txNode3" presStyleLbl="revTx" presStyleIdx="2" presStyleCnt="4" custLinFactX="12816" custLinFactY="100000" custLinFactNeighborX="100000" custLinFactNeighborY="129037">
        <dgm:presLayoutVars>
          <dgm:bulletEnabled val="1"/>
        </dgm:presLayoutVars>
      </dgm:prSet>
      <dgm:spPr/>
    </dgm:pt>
    <dgm:pt modelId="{6CA889F1-0B2D-484E-82A1-E2E2B9DE993C}" type="pres">
      <dgm:prSet presAssocID="{95F8B84A-5C9F-4F5B-B54E-4D4858087BE8}" presName="dotNode3" presStyleCnt="0"/>
      <dgm:spPr/>
    </dgm:pt>
    <dgm:pt modelId="{672F6852-5939-4B66-8C9F-142EAECBD4BA}" type="pres">
      <dgm:prSet presAssocID="{95F8B84A-5C9F-4F5B-B54E-4D4858087BE8}" presName="dotRepeatNode" presStyleLbl="fgShp" presStyleIdx="1" presStyleCnt="2" custLinFactX="-682234" custLinFactY="-150518" custLinFactNeighborX="-700000" custLinFactNeighborY="-200000"/>
      <dgm:spPr/>
    </dgm:pt>
    <dgm:pt modelId="{4497A309-4782-4B79-A6DB-D4372A9E3E71}" type="pres">
      <dgm:prSet presAssocID="{D0592536-C807-4D7F-9B50-16B7E9F5DE8C}" presName="txNode4" presStyleLbl="revTx" presStyleIdx="3" presStyleCnt="4" custLinFactNeighborX="-99834" custLinFactNeighborY="-95748">
        <dgm:presLayoutVars>
          <dgm:bulletEnabled val="1"/>
        </dgm:presLayoutVars>
      </dgm:prSet>
      <dgm:spPr/>
    </dgm:pt>
  </dgm:ptLst>
  <dgm:cxnLst>
    <dgm:cxn modelId="{49040313-162F-4121-AB5D-495788A40465}" type="presOf" srcId="{44F7FEF1-E0C9-4936-BC0E-84C80E412F8D}" destId="{E30B27A4-2A5A-45DF-A3BA-ABA0F4275F17}" srcOrd="0" destOrd="0" presId="urn:microsoft.com/office/officeart/2009/3/layout/DescendingProcess"/>
    <dgm:cxn modelId="{6777FF15-8E71-4317-A954-91C937F91770}" type="presOf" srcId="{E4ADA894-C203-4623-A98F-49EF9BA7E53D}" destId="{767798DF-C00B-4457-BD3F-9832B12AC332}" srcOrd="0" destOrd="0" presId="urn:microsoft.com/office/officeart/2009/3/layout/DescendingProcess"/>
    <dgm:cxn modelId="{03FE4F21-3886-4372-BE92-E9E5CBAB1019}" srcId="{E4ADA894-C203-4623-A98F-49EF9BA7E53D}" destId="{EA6F200D-BE0B-4148-960A-DF80D17950A5}" srcOrd="2" destOrd="0" parTransId="{456B13FE-5090-4B9A-BA3E-260B375848E9}" sibTransId="{95F8B84A-5C9F-4F5B-B54E-4D4858087BE8}"/>
    <dgm:cxn modelId="{455DA327-BA9B-4478-B825-88DB69AEA708}" srcId="{E4ADA894-C203-4623-A98F-49EF9BA7E53D}" destId="{9957AF1C-FF16-404C-A044-C41FCB27CF3E}" srcOrd="0" destOrd="0" parTransId="{ECAE8E5E-7742-4E1D-86F2-EB3C9406DFF7}" sibTransId="{22F2D931-DB7B-4D27-A979-4B665DA7F8D5}"/>
    <dgm:cxn modelId="{0AA3F062-BC50-47ED-9642-50A5C5238DCE}" type="presOf" srcId="{95F8B84A-5C9F-4F5B-B54E-4D4858087BE8}" destId="{672F6852-5939-4B66-8C9F-142EAECBD4BA}" srcOrd="0" destOrd="0" presId="urn:microsoft.com/office/officeart/2009/3/layout/DescendingProcess"/>
    <dgm:cxn modelId="{A652B451-E974-4B42-93C3-397409F0A71C}" srcId="{E4ADA894-C203-4623-A98F-49EF9BA7E53D}" destId="{44F7FEF1-E0C9-4936-BC0E-84C80E412F8D}" srcOrd="1" destOrd="0" parTransId="{D2E1C5BF-B742-41E3-A064-19855896F5A0}" sibTransId="{BD628BF1-DF55-4B3B-AAEA-D112FC9A0C9D}"/>
    <dgm:cxn modelId="{1C3AC753-8810-4372-BCEF-9704C550A391}" type="presOf" srcId="{9957AF1C-FF16-404C-A044-C41FCB27CF3E}" destId="{08ED7CBE-6881-4BF7-A102-CFFAE69B5656}" srcOrd="0" destOrd="0" presId="urn:microsoft.com/office/officeart/2009/3/layout/DescendingProcess"/>
    <dgm:cxn modelId="{E79715CA-0761-4DA2-A068-F9C896BB3E6B}" type="presOf" srcId="{D0592536-C807-4D7F-9B50-16B7E9F5DE8C}" destId="{4497A309-4782-4B79-A6DB-D4372A9E3E71}" srcOrd="0" destOrd="0" presId="urn:microsoft.com/office/officeart/2009/3/layout/DescendingProcess"/>
    <dgm:cxn modelId="{3B200ACC-20E3-47D7-B0B0-ABF471AE888C}" srcId="{E4ADA894-C203-4623-A98F-49EF9BA7E53D}" destId="{D0592536-C807-4D7F-9B50-16B7E9F5DE8C}" srcOrd="3" destOrd="0" parTransId="{A672E3F0-9355-4A92-B7A4-8AB90C752943}" sibTransId="{C4024833-C111-41C6-AEC9-F62F9D8A201B}"/>
    <dgm:cxn modelId="{57408ADC-0871-419D-A0DD-32EC38FD756C}" type="presOf" srcId="{EA6F200D-BE0B-4148-960A-DF80D17950A5}" destId="{407A5048-915A-4F31-8E67-A4FCBC0ADB87}" srcOrd="0" destOrd="0" presId="urn:microsoft.com/office/officeart/2009/3/layout/DescendingProcess"/>
    <dgm:cxn modelId="{4AB9BFFC-DD4B-4D6F-9B14-1A2BB3B3ACDF}" type="presOf" srcId="{BD628BF1-DF55-4B3B-AAEA-D112FC9A0C9D}" destId="{6E6852AD-B4AB-424B-A399-002AEBCF279C}" srcOrd="0" destOrd="0" presId="urn:microsoft.com/office/officeart/2009/3/layout/DescendingProcess"/>
    <dgm:cxn modelId="{1616CFFB-EF6B-4FC7-B4FA-4429AFE4C1BA}" type="presParOf" srcId="{767798DF-C00B-4457-BD3F-9832B12AC332}" destId="{29DC9A84-2823-4261-AA96-0E23A8F7A1E2}" srcOrd="0" destOrd="0" presId="urn:microsoft.com/office/officeart/2009/3/layout/DescendingProcess"/>
    <dgm:cxn modelId="{EF5B8B60-BA3A-4DD0-9515-012D525929D6}" type="presParOf" srcId="{767798DF-C00B-4457-BD3F-9832B12AC332}" destId="{08ED7CBE-6881-4BF7-A102-CFFAE69B5656}" srcOrd="1" destOrd="0" presId="urn:microsoft.com/office/officeart/2009/3/layout/DescendingProcess"/>
    <dgm:cxn modelId="{BCA2E367-BFAA-41E0-BBD7-49766804CCBC}" type="presParOf" srcId="{767798DF-C00B-4457-BD3F-9832B12AC332}" destId="{E30B27A4-2A5A-45DF-A3BA-ABA0F4275F17}" srcOrd="2" destOrd="0" presId="urn:microsoft.com/office/officeart/2009/3/layout/DescendingProcess"/>
    <dgm:cxn modelId="{9E5F848F-3F18-43E6-A99B-7986996E012A}" type="presParOf" srcId="{767798DF-C00B-4457-BD3F-9832B12AC332}" destId="{1A06CCBB-A7C8-4150-BD30-3E374E368B86}" srcOrd="3" destOrd="0" presId="urn:microsoft.com/office/officeart/2009/3/layout/DescendingProcess"/>
    <dgm:cxn modelId="{8836D8BE-E376-485E-B1A4-01140CF19CE0}" type="presParOf" srcId="{1A06CCBB-A7C8-4150-BD30-3E374E368B86}" destId="{6E6852AD-B4AB-424B-A399-002AEBCF279C}" srcOrd="0" destOrd="0" presId="urn:microsoft.com/office/officeart/2009/3/layout/DescendingProcess"/>
    <dgm:cxn modelId="{13303E34-36B7-4564-B6E8-9979DBBB8BD3}" type="presParOf" srcId="{767798DF-C00B-4457-BD3F-9832B12AC332}" destId="{407A5048-915A-4F31-8E67-A4FCBC0ADB87}" srcOrd="4" destOrd="0" presId="urn:microsoft.com/office/officeart/2009/3/layout/DescendingProcess"/>
    <dgm:cxn modelId="{29A6EAFB-6AC4-41D7-936E-7AC6DAEC3865}" type="presParOf" srcId="{767798DF-C00B-4457-BD3F-9832B12AC332}" destId="{6CA889F1-0B2D-484E-82A1-E2E2B9DE993C}" srcOrd="5" destOrd="0" presId="urn:microsoft.com/office/officeart/2009/3/layout/DescendingProcess"/>
    <dgm:cxn modelId="{EF59207F-57A1-4F7A-80CF-0C03D0A5E2EC}" type="presParOf" srcId="{6CA889F1-0B2D-484E-82A1-E2E2B9DE993C}" destId="{672F6852-5939-4B66-8C9F-142EAECBD4BA}" srcOrd="0" destOrd="0" presId="urn:microsoft.com/office/officeart/2009/3/layout/DescendingProcess"/>
    <dgm:cxn modelId="{74469D04-A29E-49BC-A2B7-609272CDB686}" type="presParOf" srcId="{767798DF-C00B-4457-BD3F-9832B12AC332}" destId="{4497A309-4782-4B79-A6DB-D4372A9E3E71}"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20905-3954-474B-A606-562BCA026DC1}" type="doc">
      <dgm:prSet loTypeId="urn:microsoft.com/office/officeart/2005/8/layout/arrow6" loCatId="process" qsTypeId="urn:microsoft.com/office/officeart/2005/8/quickstyle/simple1" qsCatId="simple" csTypeId="urn:microsoft.com/office/officeart/2005/8/colors/colorful1" csCatId="colorful" phldr="1"/>
      <dgm:spPr/>
      <dgm:t>
        <a:bodyPr/>
        <a:lstStyle/>
        <a:p>
          <a:endParaRPr lang="en-US"/>
        </a:p>
      </dgm:t>
    </dgm:pt>
    <dgm:pt modelId="{9EF41CC5-EF3B-4A6D-8229-3F1333EADFB3}">
      <dgm:prSet/>
      <dgm:spPr/>
      <dgm:t>
        <a:bodyPr/>
        <a:lstStyle/>
        <a:p>
          <a:pPr>
            <a:defRPr cap="all"/>
          </a:pPr>
          <a:endParaRPr lang="en-US" dirty="0"/>
        </a:p>
      </dgm:t>
    </dgm:pt>
    <dgm:pt modelId="{98E6DD7C-B953-4119-9F64-9914E467ECBF}" type="sibTrans" cxnId="{E476EEBC-7C9F-4E07-BD58-1044B9769B64}">
      <dgm:prSet phldrT="03" phldr="0"/>
      <dgm:spPr/>
      <dgm:t>
        <a:bodyPr/>
        <a:lstStyle/>
        <a:p>
          <a:endParaRPr lang="en-US"/>
        </a:p>
      </dgm:t>
    </dgm:pt>
    <dgm:pt modelId="{DAEF1C7D-B0C5-46FA-BED3-8A54E918D3E0}" type="parTrans" cxnId="{E476EEBC-7C9F-4E07-BD58-1044B9769B64}">
      <dgm:prSet/>
      <dgm:spPr/>
      <dgm:t>
        <a:bodyPr/>
        <a:lstStyle/>
        <a:p>
          <a:endParaRPr lang="en-US"/>
        </a:p>
      </dgm:t>
    </dgm:pt>
    <dgm:pt modelId="{5A9BBF70-A679-4049-BBD6-6D6ECCE7BC27}" type="pres">
      <dgm:prSet presAssocID="{8AA20905-3954-474B-A606-562BCA026DC1}" presName="compositeShape" presStyleCnt="0">
        <dgm:presLayoutVars>
          <dgm:chMax val="2"/>
          <dgm:dir/>
          <dgm:resizeHandles val="exact"/>
        </dgm:presLayoutVars>
      </dgm:prSet>
      <dgm:spPr/>
    </dgm:pt>
    <dgm:pt modelId="{042BF8D4-A317-4EBB-88A5-1C8ACBF46DEF}" type="pres">
      <dgm:prSet presAssocID="{8AA20905-3954-474B-A606-562BCA026DC1}" presName="ribbon" presStyleLbl="node1" presStyleIdx="0" presStyleCnt="1" custScaleY="106484"/>
      <dgm:spPr>
        <a:solidFill>
          <a:schemeClr val="accent2">
            <a:lumMod val="40000"/>
            <a:lumOff val="60000"/>
          </a:schemeClr>
        </a:solidFill>
        <a:ln w="38100">
          <a:solidFill>
            <a:schemeClr val="tx1">
              <a:lumMod val="85000"/>
            </a:schemeClr>
          </a:solidFill>
        </a:ln>
      </dgm:spPr>
    </dgm:pt>
    <dgm:pt modelId="{7468EC30-CFAF-4ED3-8189-9C1E9284521B}" type="pres">
      <dgm:prSet presAssocID="{8AA20905-3954-474B-A606-562BCA026DC1}" presName="leftArrowText" presStyleLbl="node1" presStyleIdx="0" presStyleCnt="1" custLinFactX="72620" custLinFactY="-6172" custLinFactNeighborX="100000" custLinFactNeighborY="-100000">
        <dgm:presLayoutVars>
          <dgm:chMax val="0"/>
          <dgm:bulletEnabled val="1"/>
        </dgm:presLayoutVars>
      </dgm:prSet>
      <dgm:spPr/>
    </dgm:pt>
    <dgm:pt modelId="{A440BCAC-66C3-4C05-A72F-EBBCA298387C}" type="pres">
      <dgm:prSet presAssocID="{8AA20905-3954-474B-A606-562BCA026DC1}" presName="rightArrowText" presStyleLbl="node1" presStyleIdx="0" presStyleCnt="1">
        <dgm:presLayoutVars>
          <dgm:chMax val="0"/>
          <dgm:bulletEnabled val="1"/>
        </dgm:presLayoutVars>
      </dgm:prSet>
      <dgm:spPr/>
    </dgm:pt>
  </dgm:ptLst>
  <dgm:cxnLst>
    <dgm:cxn modelId="{97118150-47D2-4907-8685-8C764F982013}" type="presOf" srcId="{8AA20905-3954-474B-A606-562BCA026DC1}" destId="{5A9BBF70-A679-4049-BBD6-6D6ECCE7BC27}" srcOrd="0" destOrd="0" presId="urn:microsoft.com/office/officeart/2005/8/layout/arrow6"/>
    <dgm:cxn modelId="{DD6C1B7D-F14A-4E59-973E-DD1B1A2C8724}" type="presOf" srcId="{9EF41CC5-EF3B-4A6D-8229-3F1333EADFB3}" destId="{7468EC30-CFAF-4ED3-8189-9C1E9284521B}" srcOrd="0" destOrd="0" presId="urn:microsoft.com/office/officeart/2005/8/layout/arrow6"/>
    <dgm:cxn modelId="{E476EEBC-7C9F-4E07-BD58-1044B9769B64}" srcId="{8AA20905-3954-474B-A606-562BCA026DC1}" destId="{9EF41CC5-EF3B-4A6D-8229-3F1333EADFB3}" srcOrd="0" destOrd="0" parTransId="{DAEF1C7D-B0C5-46FA-BED3-8A54E918D3E0}" sibTransId="{98E6DD7C-B953-4119-9F64-9914E467ECBF}"/>
    <dgm:cxn modelId="{F7F12772-8E9A-488D-9FE8-66726C77CFBF}" type="presParOf" srcId="{5A9BBF70-A679-4049-BBD6-6D6ECCE7BC27}" destId="{042BF8D4-A317-4EBB-88A5-1C8ACBF46DEF}" srcOrd="0" destOrd="0" presId="urn:microsoft.com/office/officeart/2005/8/layout/arrow6"/>
    <dgm:cxn modelId="{85709122-B7F9-4F25-9E10-548FA502D8FD}" type="presParOf" srcId="{5A9BBF70-A679-4049-BBD6-6D6ECCE7BC27}" destId="{7468EC30-CFAF-4ED3-8189-9C1E9284521B}" srcOrd="1" destOrd="0" presId="urn:microsoft.com/office/officeart/2005/8/layout/arrow6"/>
    <dgm:cxn modelId="{0F117C10-6FAC-4579-A2F3-45ECA768E6FA}" type="presParOf" srcId="{5A9BBF70-A679-4049-BBD6-6D6ECCE7BC27}" destId="{A440BCAC-66C3-4C05-A72F-EBBCA298387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5B0BB1-0398-4909-BAF8-01857C7D380A}"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A6ECA51B-56DA-4A7D-8DE3-DC16A172EC68}">
      <dgm:prSet/>
      <dgm:spPr/>
      <dgm:t>
        <a:bodyPr/>
        <a:lstStyle/>
        <a:p>
          <a:r>
            <a:rPr lang="en-US" b="1"/>
            <a:t>Prior to the start of class</a:t>
          </a:r>
          <a:endParaRPr lang="en-US"/>
        </a:p>
      </dgm:t>
    </dgm:pt>
    <dgm:pt modelId="{CA9B8CF8-1BE1-4B11-BB81-9798646AA0B8}" type="parTrans" cxnId="{DFE31871-5086-49D6-AEDB-B500AC10776D}">
      <dgm:prSet/>
      <dgm:spPr/>
      <dgm:t>
        <a:bodyPr/>
        <a:lstStyle/>
        <a:p>
          <a:endParaRPr lang="en-US"/>
        </a:p>
      </dgm:t>
    </dgm:pt>
    <dgm:pt modelId="{032356AA-3C17-404E-9BBE-E3DC6E990FB5}" type="sibTrans" cxnId="{DFE31871-5086-49D6-AEDB-B500AC10776D}">
      <dgm:prSet/>
      <dgm:spPr/>
      <dgm:t>
        <a:bodyPr/>
        <a:lstStyle/>
        <a:p>
          <a:endParaRPr lang="en-US"/>
        </a:p>
      </dgm:t>
    </dgm:pt>
    <dgm:pt modelId="{8B5117F7-3FDB-41D7-A0E2-2D9EE1EC035B}">
      <dgm:prSet/>
      <dgm:spPr/>
      <dgm:t>
        <a:bodyPr/>
        <a:lstStyle/>
        <a:p>
          <a:r>
            <a:rPr lang="en-US" b="1"/>
            <a:t>Prior to the course census date</a:t>
          </a:r>
          <a:endParaRPr lang="en-US"/>
        </a:p>
      </dgm:t>
    </dgm:pt>
    <dgm:pt modelId="{BDBCAD33-BF88-4D66-B3D3-100C4633C71C}" type="parTrans" cxnId="{A0766F7B-E3CE-4DD7-BEDB-D0B38E29E98A}">
      <dgm:prSet/>
      <dgm:spPr/>
      <dgm:t>
        <a:bodyPr/>
        <a:lstStyle/>
        <a:p>
          <a:endParaRPr lang="en-US"/>
        </a:p>
      </dgm:t>
    </dgm:pt>
    <dgm:pt modelId="{F063C0FA-75AA-4BB2-BD7E-1E8D00B750A9}" type="sibTrans" cxnId="{A0766F7B-E3CE-4DD7-BEDB-D0B38E29E98A}">
      <dgm:prSet/>
      <dgm:spPr/>
      <dgm:t>
        <a:bodyPr/>
        <a:lstStyle/>
        <a:p>
          <a:endParaRPr lang="en-US"/>
        </a:p>
      </dgm:t>
    </dgm:pt>
    <dgm:pt modelId="{BD823014-9E0E-42E5-BAB4-44BA20048888}">
      <dgm:prSet/>
      <dgm:spPr/>
      <dgm:t>
        <a:bodyPr/>
        <a:lstStyle/>
        <a:p>
          <a:r>
            <a:rPr lang="en-US" b="1"/>
            <a:t>Throughout the semester</a:t>
          </a:r>
          <a:endParaRPr lang="en-US"/>
        </a:p>
      </dgm:t>
    </dgm:pt>
    <dgm:pt modelId="{8AF6D377-6AB1-48F5-860D-A952486B95A3}" type="parTrans" cxnId="{AFB40711-200E-4372-B13F-B831CF9BF445}">
      <dgm:prSet/>
      <dgm:spPr/>
      <dgm:t>
        <a:bodyPr/>
        <a:lstStyle/>
        <a:p>
          <a:endParaRPr lang="en-US"/>
        </a:p>
      </dgm:t>
    </dgm:pt>
    <dgm:pt modelId="{2DCD174D-03DF-45C7-BCC6-DD488229017A}" type="sibTrans" cxnId="{AFB40711-200E-4372-B13F-B831CF9BF445}">
      <dgm:prSet/>
      <dgm:spPr/>
      <dgm:t>
        <a:bodyPr/>
        <a:lstStyle/>
        <a:p>
          <a:endParaRPr lang="en-US"/>
        </a:p>
      </dgm:t>
    </dgm:pt>
    <dgm:pt modelId="{157BD8D1-A258-4018-916C-3F549AD5A6D7}">
      <dgm:prSet/>
      <dgm:spPr/>
      <dgm:t>
        <a:bodyPr/>
        <a:lstStyle/>
        <a:p>
          <a:r>
            <a:rPr lang="en-US" b="1"/>
            <a:t>At the end of the semester</a:t>
          </a:r>
          <a:endParaRPr lang="en-US"/>
        </a:p>
      </dgm:t>
    </dgm:pt>
    <dgm:pt modelId="{98CD79E8-0161-46F3-86CE-805D8FD6CAD4}" type="parTrans" cxnId="{74550599-E10A-4855-ACFB-63B06B8A4EBA}">
      <dgm:prSet/>
      <dgm:spPr/>
      <dgm:t>
        <a:bodyPr/>
        <a:lstStyle/>
        <a:p>
          <a:endParaRPr lang="en-US"/>
        </a:p>
      </dgm:t>
    </dgm:pt>
    <dgm:pt modelId="{5C05F0A0-AC9B-43BB-980A-A23D1D64CD28}" type="sibTrans" cxnId="{74550599-E10A-4855-ACFB-63B06B8A4EBA}">
      <dgm:prSet/>
      <dgm:spPr/>
      <dgm:t>
        <a:bodyPr/>
        <a:lstStyle/>
        <a:p>
          <a:endParaRPr lang="en-US"/>
        </a:p>
      </dgm:t>
    </dgm:pt>
    <dgm:pt modelId="{EFBA15DA-7C38-4F8B-9F5F-BD80796959AD}" type="pres">
      <dgm:prSet presAssocID="{9E5B0BB1-0398-4909-BAF8-01857C7D380A}" presName="CompostProcess" presStyleCnt="0">
        <dgm:presLayoutVars>
          <dgm:dir/>
          <dgm:resizeHandles val="exact"/>
        </dgm:presLayoutVars>
      </dgm:prSet>
      <dgm:spPr/>
    </dgm:pt>
    <dgm:pt modelId="{1BC4301C-57F1-451D-9C8D-36DD25CE353A}" type="pres">
      <dgm:prSet presAssocID="{9E5B0BB1-0398-4909-BAF8-01857C7D380A}" presName="arrow" presStyleLbl="bgShp" presStyleIdx="0" presStyleCnt="1" custLinFactNeighborX="0" custLinFactNeighborY="3767"/>
      <dgm:spPr/>
    </dgm:pt>
    <dgm:pt modelId="{D128F318-4B54-464D-B233-CD9E34D61178}" type="pres">
      <dgm:prSet presAssocID="{9E5B0BB1-0398-4909-BAF8-01857C7D380A}" presName="linearProcess" presStyleCnt="0"/>
      <dgm:spPr/>
    </dgm:pt>
    <dgm:pt modelId="{39A6D938-C3F5-4D58-A79A-D5996E3B47E8}" type="pres">
      <dgm:prSet presAssocID="{A6ECA51B-56DA-4A7D-8DE3-DC16A172EC68}" presName="textNode" presStyleLbl="node1" presStyleIdx="0" presStyleCnt="4">
        <dgm:presLayoutVars>
          <dgm:bulletEnabled val="1"/>
        </dgm:presLayoutVars>
      </dgm:prSet>
      <dgm:spPr/>
    </dgm:pt>
    <dgm:pt modelId="{4AAE716B-1A54-4070-8A5E-52B3A679E92D}" type="pres">
      <dgm:prSet presAssocID="{032356AA-3C17-404E-9BBE-E3DC6E990FB5}" presName="sibTrans" presStyleCnt="0"/>
      <dgm:spPr/>
    </dgm:pt>
    <dgm:pt modelId="{86DDDE6D-D738-425D-9F8A-E6B541F6D6ED}" type="pres">
      <dgm:prSet presAssocID="{8B5117F7-3FDB-41D7-A0E2-2D9EE1EC035B}" presName="textNode" presStyleLbl="node1" presStyleIdx="1" presStyleCnt="4">
        <dgm:presLayoutVars>
          <dgm:bulletEnabled val="1"/>
        </dgm:presLayoutVars>
      </dgm:prSet>
      <dgm:spPr/>
    </dgm:pt>
    <dgm:pt modelId="{790F5C8F-5F28-4960-9977-BDCA3E7C736B}" type="pres">
      <dgm:prSet presAssocID="{F063C0FA-75AA-4BB2-BD7E-1E8D00B750A9}" presName="sibTrans" presStyleCnt="0"/>
      <dgm:spPr/>
    </dgm:pt>
    <dgm:pt modelId="{6490035A-7588-487A-BE85-C04F38877079}" type="pres">
      <dgm:prSet presAssocID="{BD823014-9E0E-42E5-BAB4-44BA20048888}" presName="textNode" presStyleLbl="node1" presStyleIdx="2" presStyleCnt="4">
        <dgm:presLayoutVars>
          <dgm:bulletEnabled val="1"/>
        </dgm:presLayoutVars>
      </dgm:prSet>
      <dgm:spPr/>
    </dgm:pt>
    <dgm:pt modelId="{A95FDC18-77B3-4477-9F74-C8E3C770109A}" type="pres">
      <dgm:prSet presAssocID="{2DCD174D-03DF-45C7-BCC6-DD488229017A}" presName="sibTrans" presStyleCnt="0"/>
      <dgm:spPr/>
    </dgm:pt>
    <dgm:pt modelId="{278431CE-23CD-4586-B7F2-EDA603F34CA9}" type="pres">
      <dgm:prSet presAssocID="{157BD8D1-A258-4018-916C-3F549AD5A6D7}" presName="textNode" presStyleLbl="node1" presStyleIdx="3" presStyleCnt="4">
        <dgm:presLayoutVars>
          <dgm:bulletEnabled val="1"/>
        </dgm:presLayoutVars>
      </dgm:prSet>
      <dgm:spPr/>
    </dgm:pt>
  </dgm:ptLst>
  <dgm:cxnLst>
    <dgm:cxn modelId="{AFB40711-200E-4372-B13F-B831CF9BF445}" srcId="{9E5B0BB1-0398-4909-BAF8-01857C7D380A}" destId="{BD823014-9E0E-42E5-BAB4-44BA20048888}" srcOrd="2" destOrd="0" parTransId="{8AF6D377-6AB1-48F5-860D-A952486B95A3}" sibTransId="{2DCD174D-03DF-45C7-BCC6-DD488229017A}"/>
    <dgm:cxn modelId="{8D62AC3C-8AD0-44CC-8FC3-041B7050D845}" type="presOf" srcId="{157BD8D1-A258-4018-916C-3F549AD5A6D7}" destId="{278431CE-23CD-4586-B7F2-EDA603F34CA9}" srcOrd="0" destOrd="0" presId="urn:microsoft.com/office/officeart/2005/8/layout/hProcess9"/>
    <dgm:cxn modelId="{6271FA5C-B1CF-4652-AC0D-A5FADDB8B987}" type="presOf" srcId="{A6ECA51B-56DA-4A7D-8DE3-DC16A172EC68}" destId="{39A6D938-C3F5-4D58-A79A-D5996E3B47E8}" srcOrd="0" destOrd="0" presId="urn:microsoft.com/office/officeart/2005/8/layout/hProcess9"/>
    <dgm:cxn modelId="{DFE31871-5086-49D6-AEDB-B500AC10776D}" srcId="{9E5B0BB1-0398-4909-BAF8-01857C7D380A}" destId="{A6ECA51B-56DA-4A7D-8DE3-DC16A172EC68}" srcOrd="0" destOrd="0" parTransId="{CA9B8CF8-1BE1-4B11-BB81-9798646AA0B8}" sibTransId="{032356AA-3C17-404E-9BBE-E3DC6E990FB5}"/>
    <dgm:cxn modelId="{A0766F7B-E3CE-4DD7-BEDB-D0B38E29E98A}" srcId="{9E5B0BB1-0398-4909-BAF8-01857C7D380A}" destId="{8B5117F7-3FDB-41D7-A0E2-2D9EE1EC035B}" srcOrd="1" destOrd="0" parTransId="{BDBCAD33-BF88-4D66-B3D3-100C4633C71C}" sibTransId="{F063C0FA-75AA-4BB2-BD7E-1E8D00B750A9}"/>
    <dgm:cxn modelId="{397DF282-9164-4562-B6FA-7C7C8819C537}" type="presOf" srcId="{BD823014-9E0E-42E5-BAB4-44BA20048888}" destId="{6490035A-7588-487A-BE85-C04F38877079}" srcOrd="0" destOrd="0" presId="urn:microsoft.com/office/officeart/2005/8/layout/hProcess9"/>
    <dgm:cxn modelId="{BB092397-0D11-43F7-A79B-75BA04736CF5}" type="presOf" srcId="{9E5B0BB1-0398-4909-BAF8-01857C7D380A}" destId="{EFBA15DA-7C38-4F8B-9F5F-BD80796959AD}" srcOrd="0" destOrd="0" presId="urn:microsoft.com/office/officeart/2005/8/layout/hProcess9"/>
    <dgm:cxn modelId="{74550599-E10A-4855-ACFB-63B06B8A4EBA}" srcId="{9E5B0BB1-0398-4909-BAF8-01857C7D380A}" destId="{157BD8D1-A258-4018-916C-3F549AD5A6D7}" srcOrd="3" destOrd="0" parTransId="{98CD79E8-0161-46F3-86CE-805D8FD6CAD4}" sibTransId="{5C05F0A0-AC9B-43BB-980A-A23D1D64CD28}"/>
    <dgm:cxn modelId="{C1186FFD-E1F4-4CFB-AD63-FF2F08C13C8F}" type="presOf" srcId="{8B5117F7-3FDB-41D7-A0E2-2D9EE1EC035B}" destId="{86DDDE6D-D738-425D-9F8A-E6B541F6D6ED}" srcOrd="0" destOrd="0" presId="urn:microsoft.com/office/officeart/2005/8/layout/hProcess9"/>
    <dgm:cxn modelId="{CB3C770A-2502-4686-A3B3-93AA9C93C826}" type="presParOf" srcId="{EFBA15DA-7C38-4F8B-9F5F-BD80796959AD}" destId="{1BC4301C-57F1-451D-9C8D-36DD25CE353A}" srcOrd="0" destOrd="0" presId="urn:microsoft.com/office/officeart/2005/8/layout/hProcess9"/>
    <dgm:cxn modelId="{3A9A17F2-32C2-4AB4-9829-E49AD5B14462}" type="presParOf" srcId="{EFBA15DA-7C38-4F8B-9F5F-BD80796959AD}" destId="{D128F318-4B54-464D-B233-CD9E34D61178}" srcOrd="1" destOrd="0" presId="urn:microsoft.com/office/officeart/2005/8/layout/hProcess9"/>
    <dgm:cxn modelId="{DD31386A-C783-47E5-9B4E-1C58489354E1}" type="presParOf" srcId="{D128F318-4B54-464D-B233-CD9E34D61178}" destId="{39A6D938-C3F5-4D58-A79A-D5996E3B47E8}" srcOrd="0" destOrd="0" presId="urn:microsoft.com/office/officeart/2005/8/layout/hProcess9"/>
    <dgm:cxn modelId="{09DEF80A-9D1E-4423-BD21-3B6B51C9BCEA}" type="presParOf" srcId="{D128F318-4B54-464D-B233-CD9E34D61178}" destId="{4AAE716B-1A54-4070-8A5E-52B3A679E92D}" srcOrd="1" destOrd="0" presId="urn:microsoft.com/office/officeart/2005/8/layout/hProcess9"/>
    <dgm:cxn modelId="{481599A3-1D03-4BB6-BB67-1E34BF383605}" type="presParOf" srcId="{D128F318-4B54-464D-B233-CD9E34D61178}" destId="{86DDDE6D-D738-425D-9F8A-E6B541F6D6ED}" srcOrd="2" destOrd="0" presId="urn:microsoft.com/office/officeart/2005/8/layout/hProcess9"/>
    <dgm:cxn modelId="{0CEE442C-4C4D-4818-B7B9-8572C59CCD2B}" type="presParOf" srcId="{D128F318-4B54-464D-B233-CD9E34D61178}" destId="{790F5C8F-5F28-4960-9977-BDCA3E7C736B}" srcOrd="3" destOrd="0" presId="urn:microsoft.com/office/officeart/2005/8/layout/hProcess9"/>
    <dgm:cxn modelId="{BD72F1BA-6E00-424B-95AD-C1F1BE7C383D}" type="presParOf" srcId="{D128F318-4B54-464D-B233-CD9E34D61178}" destId="{6490035A-7588-487A-BE85-C04F38877079}" srcOrd="4" destOrd="0" presId="urn:microsoft.com/office/officeart/2005/8/layout/hProcess9"/>
    <dgm:cxn modelId="{F53CD6B7-C0E2-4BD8-A563-2E2A50FD827E}" type="presParOf" srcId="{D128F318-4B54-464D-B233-CD9E34D61178}" destId="{A95FDC18-77B3-4477-9F74-C8E3C770109A}" srcOrd="5" destOrd="0" presId="urn:microsoft.com/office/officeart/2005/8/layout/hProcess9"/>
    <dgm:cxn modelId="{13D0E622-3072-4888-B9B9-D4C7554FA15F}" type="presParOf" srcId="{D128F318-4B54-464D-B233-CD9E34D61178}" destId="{278431CE-23CD-4586-B7F2-EDA603F34CA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41E80-04BA-4FA0-B47D-C2E114CF7FB2}">
      <dsp:nvSpPr>
        <dsp:cNvPr id="0" name=""/>
        <dsp:cNvSpPr/>
      </dsp:nvSpPr>
      <dsp:spPr>
        <a:xfrm>
          <a:off x="0" y="1301815"/>
          <a:ext cx="11326459"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C9A84-2823-4261-AA96-0E23A8F7A1E2}">
      <dsp:nvSpPr>
        <dsp:cNvPr id="0" name=""/>
        <dsp:cNvSpPr/>
      </dsp:nvSpPr>
      <dsp:spPr>
        <a:xfrm rot="15241236">
          <a:off x="4792728" y="1179496"/>
          <a:ext cx="5116843" cy="3568360"/>
        </a:xfrm>
        <a:prstGeom prst="swooshArrow">
          <a:avLst>
            <a:gd name="adj1" fmla="val 16310"/>
            <a:gd name="adj2" fmla="val 3137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852AD-B4AB-424B-A399-002AEBCF279C}">
      <dsp:nvSpPr>
        <dsp:cNvPr id="0" name=""/>
        <dsp:cNvSpPr/>
      </dsp:nvSpPr>
      <dsp:spPr>
        <a:xfrm>
          <a:off x="7821460" y="4162926"/>
          <a:ext cx="129216" cy="12921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2F6852-5939-4B66-8C9F-142EAECBD4BA}">
      <dsp:nvSpPr>
        <dsp:cNvPr id="0" name=""/>
        <dsp:cNvSpPr/>
      </dsp:nvSpPr>
      <dsp:spPr>
        <a:xfrm>
          <a:off x="6267232" y="2448513"/>
          <a:ext cx="129216" cy="12921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ED7CBE-6881-4BF7-A102-CFFAE69B5656}">
      <dsp:nvSpPr>
        <dsp:cNvPr id="0" name=""/>
        <dsp:cNvSpPr/>
      </dsp:nvSpPr>
      <dsp:spPr>
        <a:xfrm>
          <a:off x="2067288" y="0"/>
          <a:ext cx="7177277" cy="94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ctr" defTabSz="1778000">
            <a:lnSpc>
              <a:spcPct val="90000"/>
            </a:lnSpc>
            <a:spcBef>
              <a:spcPct val="0"/>
            </a:spcBef>
            <a:spcAft>
              <a:spcPct val="35000"/>
            </a:spcAft>
            <a:buNone/>
          </a:pPr>
          <a:r>
            <a:rPr lang="en-US" sz="4000" kern="1200" dirty="0">
              <a:latin typeface="Baskerville Old Face" panose="02020602080505020303" pitchFamily="18" charset="0"/>
            </a:rPr>
            <a:t>Graduation/Transfer</a:t>
          </a:r>
        </a:p>
      </dsp:txBody>
      <dsp:txXfrm>
        <a:off x="2067288" y="0"/>
        <a:ext cx="7177277" cy="948376"/>
      </dsp:txXfrm>
    </dsp:sp>
    <dsp:sp modelId="{E30B27A4-2A5A-45DF-A3BA-ABA0F4275F17}">
      <dsp:nvSpPr>
        <dsp:cNvPr id="0" name=""/>
        <dsp:cNvSpPr/>
      </dsp:nvSpPr>
      <dsp:spPr>
        <a:xfrm>
          <a:off x="6697258" y="1813452"/>
          <a:ext cx="3325245" cy="94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1778000">
            <a:lnSpc>
              <a:spcPct val="90000"/>
            </a:lnSpc>
            <a:spcBef>
              <a:spcPct val="0"/>
            </a:spcBef>
            <a:spcAft>
              <a:spcPct val="35000"/>
            </a:spcAft>
            <a:buNone/>
          </a:pPr>
          <a:r>
            <a:rPr lang="en-US" sz="4000" b="0" kern="1200" dirty="0">
              <a:latin typeface="Baskerville Old Face" panose="02020602080505020303" pitchFamily="18" charset="0"/>
            </a:rPr>
            <a:t>Retention</a:t>
          </a:r>
        </a:p>
      </dsp:txBody>
      <dsp:txXfrm>
        <a:off x="6697258" y="1813452"/>
        <a:ext cx="3325245" cy="948376"/>
      </dsp:txXfrm>
    </dsp:sp>
    <dsp:sp modelId="{407A5048-915A-4F31-8E67-A4FCBC0ADB87}">
      <dsp:nvSpPr>
        <dsp:cNvPr id="0" name=""/>
        <dsp:cNvSpPr/>
      </dsp:nvSpPr>
      <dsp:spPr>
        <a:xfrm>
          <a:off x="8127562" y="4663993"/>
          <a:ext cx="3260044" cy="94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r" defTabSz="1778000">
            <a:lnSpc>
              <a:spcPct val="90000"/>
            </a:lnSpc>
            <a:spcBef>
              <a:spcPct val="0"/>
            </a:spcBef>
            <a:spcAft>
              <a:spcPct val="35000"/>
            </a:spcAft>
            <a:buNone/>
          </a:pPr>
          <a:r>
            <a:rPr lang="en-US" sz="4000" b="0" kern="1200" dirty="0">
              <a:latin typeface="Baskerville Old Face" panose="02020602080505020303" pitchFamily="18" charset="0"/>
            </a:rPr>
            <a:t>Course Persistence</a:t>
          </a:r>
        </a:p>
      </dsp:txBody>
      <dsp:txXfrm>
        <a:off x="8127562" y="4663993"/>
        <a:ext cx="3260044" cy="948376"/>
      </dsp:txXfrm>
    </dsp:sp>
    <dsp:sp modelId="{4497A309-4782-4B79-A6DB-D4372A9E3E71}">
      <dsp:nvSpPr>
        <dsp:cNvPr id="0" name=""/>
        <dsp:cNvSpPr/>
      </dsp:nvSpPr>
      <dsp:spPr>
        <a:xfrm>
          <a:off x="4455122" y="4070925"/>
          <a:ext cx="3260044" cy="94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1778000">
            <a:lnSpc>
              <a:spcPct val="90000"/>
            </a:lnSpc>
            <a:spcBef>
              <a:spcPct val="0"/>
            </a:spcBef>
            <a:spcAft>
              <a:spcPct val="35000"/>
            </a:spcAft>
            <a:buNone/>
          </a:pPr>
          <a:r>
            <a:rPr lang="en-US" sz="4000" b="0" kern="1200" dirty="0">
              <a:latin typeface="Baskerville Old Face" panose="02020602080505020303" pitchFamily="18" charset="0"/>
            </a:rPr>
            <a:t>Course Completion</a:t>
          </a:r>
        </a:p>
      </dsp:txBody>
      <dsp:txXfrm>
        <a:off x="4455122" y="4070925"/>
        <a:ext cx="3260044" cy="948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BF8D4-A317-4EBB-88A5-1C8ACBF46DEF}">
      <dsp:nvSpPr>
        <dsp:cNvPr id="0" name=""/>
        <dsp:cNvSpPr/>
      </dsp:nvSpPr>
      <dsp:spPr>
        <a:xfrm>
          <a:off x="0" y="-35342"/>
          <a:ext cx="11549842" cy="4919493"/>
        </a:xfrm>
        <a:prstGeom prst="leftRightRibbon">
          <a:avLst/>
        </a:prstGeom>
        <a:solidFill>
          <a:schemeClr val="accent2">
            <a:lumMod val="40000"/>
            <a:lumOff val="60000"/>
          </a:schemeClr>
        </a:solidFill>
        <a:ln w="38100" cap="flat" cmpd="sng" algn="ctr">
          <a:solidFill>
            <a:schemeClr val="tx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8EC30-CFAF-4ED3-8189-9C1E9284521B}">
      <dsp:nvSpPr>
        <dsp:cNvPr id="0" name=""/>
        <dsp:cNvSpPr/>
      </dsp:nvSpPr>
      <dsp:spPr>
        <a:xfrm>
          <a:off x="7738394" y="0"/>
          <a:ext cx="3811447" cy="22637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marL="0" lvl="0" indent="0" algn="ctr" defTabSz="2889250">
            <a:lnSpc>
              <a:spcPct val="90000"/>
            </a:lnSpc>
            <a:spcBef>
              <a:spcPct val="0"/>
            </a:spcBef>
            <a:spcAft>
              <a:spcPct val="35000"/>
            </a:spcAft>
            <a:buNone/>
            <a:defRPr cap="all"/>
          </a:pPr>
          <a:endParaRPr lang="en-US" sz="6500" kern="1200" dirty="0"/>
        </a:p>
      </dsp:txBody>
      <dsp:txXfrm>
        <a:off x="7738394" y="0"/>
        <a:ext cx="3811447" cy="2263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4301C-57F1-451D-9C8D-36DD25CE353A}">
      <dsp:nvSpPr>
        <dsp:cNvPr id="0" name=""/>
        <dsp:cNvSpPr/>
      </dsp:nvSpPr>
      <dsp:spPr>
        <a:xfrm>
          <a:off x="846156" y="0"/>
          <a:ext cx="9589770" cy="445445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6D938-C3F5-4D58-A79A-D5996E3B47E8}">
      <dsp:nvSpPr>
        <dsp:cNvPr id="0" name=""/>
        <dsp:cNvSpPr/>
      </dsp:nvSpPr>
      <dsp:spPr>
        <a:xfrm>
          <a:off x="5646" y="1336335"/>
          <a:ext cx="2715852" cy="1781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Prior to the start of class</a:t>
          </a:r>
          <a:endParaRPr lang="en-US" sz="3200" kern="1200"/>
        </a:p>
      </dsp:txBody>
      <dsp:txXfrm>
        <a:off x="92625" y="1423314"/>
        <a:ext cx="2541894" cy="1607823"/>
      </dsp:txXfrm>
    </dsp:sp>
    <dsp:sp modelId="{86DDDE6D-D738-425D-9F8A-E6B541F6D6ED}">
      <dsp:nvSpPr>
        <dsp:cNvPr id="0" name=""/>
        <dsp:cNvSpPr/>
      </dsp:nvSpPr>
      <dsp:spPr>
        <a:xfrm>
          <a:off x="2857292" y="1336335"/>
          <a:ext cx="2715852" cy="1781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Prior to the course census date</a:t>
          </a:r>
          <a:endParaRPr lang="en-US" sz="3200" kern="1200"/>
        </a:p>
      </dsp:txBody>
      <dsp:txXfrm>
        <a:off x="2944271" y="1423314"/>
        <a:ext cx="2541894" cy="1607823"/>
      </dsp:txXfrm>
    </dsp:sp>
    <dsp:sp modelId="{6490035A-7588-487A-BE85-C04F38877079}">
      <dsp:nvSpPr>
        <dsp:cNvPr id="0" name=""/>
        <dsp:cNvSpPr/>
      </dsp:nvSpPr>
      <dsp:spPr>
        <a:xfrm>
          <a:off x="5708937" y="1336335"/>
          <a:ext cx="2715852" cy="1781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Throughout the semester</a:t>
          </a:r>
          <a:endParaRPr lang="en-US" sz="3200" kern="1200"/>
        </a:p>
      </dsp:txBody>
      <dsp:txXfrm>
        <a:off x="5795916" y="1423314"/>
        <a:ext cx="2541894" cy="1607823"/>
      </dsp:txXfrm>
    </dsp:sp>
    <dsp:sp modelId="{278431CE-23CD-4586-B7F2-EDA603F34CA9}">
      <dsp:nvSpPr>
        <dsp:cNvPr id="0" name=""/>
        <dsp:cNvSpPr/>
      </dsp:nvSpPr>
      <dsp:spPr>
        <a:xfrm>
          <a:off x="8560583" y="1336335"/>
          <a:ext cx="2715852" cy="1781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At the end of the semester</a:t>
          </a:r>
          <a:endParaRPr lang="en-US" sz="3200" kern="1200"/>
        </a:p>
      </dsp:txBody>
      <dsp:txXfrm>
        <a:off x="8647562" y="1423314"/>
        <a:ext cx="2541894" cy="16078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9CFC5-3381-42FA-99EC-B293442641CF}"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3494C-8F5D-425E-BB5B-6CA1D411D8A1}" type="slidenum">
              <a:rPr lang="en-US" smtClean="0"/>
              <a:t>‹#›</a:t>
            </a:fld>
            <a:endParaRPr lang="en-US"/>
          </a:p>
        </p:txBody>
      </p:sp>
    </p:spTree>
    <p:extLst>
      <p:ext uri="{BB962C8B-B14F-4D97-AF65-F5344CB8AC3E}">
        <p14:creationId xmlns:p14="http://schemas.microsoft.com/office/powerpoint/2010/main" val="288015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back and Happy New Year!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866A4D-2CCB-4725-BFBB-4E044DF5960B}" type="slidenum">
              <a:rPr lang="en-US" smtClean="0"/>
              <a:t>1</a:t>
            </a:fld>
            <a:endParaRPr lang="en-US"/>
          </a:p>
        </p:txBody>
      </p:sp>
    </p:spTree>
    <p:extLst>
      <p:ext uri="{BB962C8B-B14F-4D97-AF65-F5344CB8AC3E}">
        <p14:creationId xmlns:p14="http://schemas.microsoft.com/office/powerpoint/2010/main" val="2953765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have been many positive attributes associated with HIPs.  Listed are a few of those benefits which have been found it research.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regards to implementation each division has a HIP Champion which was selected or volunteered.</a:t>
            </a:r>
          </a:p>
          <a:p>
            <a:endParaRPr lang="en-US" dirty="0"/>
          </a:p>
          <a:p>
            <a:r>
              <a:rPr lang="en-US" dirty="0"/>
              <a:t>The HIP champion will develop and offer a session to their division which will discuss data, implementation and allow creativity and collaboration.</a:t>
            </a:r>
          </a:p>
          <a:p>
            <a:endParaRPr lang="en-US" dirty="0"/>
          </a:p>
          <a:p>
            <a:r>
              <a:rPr lang="en-US" dirty="0"/>
              <a:t>If you have</a:t>
            </a:r>
            <a:r>
              <a:rPr lang="en-US" baseline="0" dirty="0"/>
              <a:t> any questions or need assistance you can contact your Champion or Instructional Design and Innovation.</a:t>
            </a:r>
            <a:endParaRPr lang="en-US" dirty="0"/>
          </a:p>
          <a:p>
            <a:r>
              <a:rPr lang="en-US" dirty="0"/>
              <a:t>Faculty will implement a HIP in a class in Fall of 2024.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would like more resources and research you can access it on the newly created HIP website.  On the website we have two annotated bibliographies: one on Evidence &amp; Outcomes and another on HIPs in the Classroom.  </a:t>
            </a:r>
          </a:p>
          <a:p>
            <a:endParaRPr lang="en-US"/>
          </a:p>
          <a:p>
            <a:r>
              <a:rPr lang="en-US"/>
              <a:t>A big Thank You to the Library and Rachel Kramer for the creation of the annotated bibs.</a:t>
            </a:r>
          </a:p>
          <a:p>
            <a:endParaRPr lang="en-US"/>
          </a:p>
          <a:p>
            <a:r>
              <a:rPr lang="en-US"/>
              <a:t>You can also find more detailed information and links on HIPS, such as rubrics and examples.</a:t>
            </a:r>
          </a:p>
          <a:p>
            <a:endParaRPr lang="en-US"/>
          </a:p>
          <a:p>
            <a:r>
              <a:rPr lang="en-US"/>
              <a:t>We will be adding a repository of MCC HIPs at some point.  The plan is to have examples of HIPs from you so that you can get ideas from each other.  This will be on a volunteer basis for those who would be willing to share.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back and Happy New Year!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866A4D-2CCB-4725-BFBB-4E044DF5960B}" type="slidenum">
              <a:rPr lang="en-US" smtClean="0"/>
              <a:t>2</a:t>
            </a:fld>
            <a:endParaRPr lang="en-US"/>
          </a:p>
        </p:txBody>
      </p:sp>
    </p:spTree>
    <p:extLst>
      <p:ext uri="{BB962C8B-B14F-4D97-AF65-F5344CB8AC3E}">
        <p14:creationId xmlns:p14="http://schemas.microsoft.com/office/powerpoint/2010/main" val="92008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866A4D-2CCB-4725-BFBB-4E044DF5960B}" type="slidenum">
              <a:rPr lang="en-US" smtClean="0"/>
              <a:t>3</a:t>
            </a:fld>
            <a:endParaRPr lang="en-US"/>
          </a:p>
        </p:txBody>
      </p:sp>
    </p:spTree>
    <p:extLst>
      <p:ext uri="{BB962C8B-B14F-4D97-AF65-F5344CB8AC3E}">
        <p14:creationId xmlns:p14="http://schemas.microsoft.com/office/powerpoint/2010/main" val="91841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866A4D-2CCB-4725-BFBB-4E044DF5960B}" type="slidenum">
              <a:rPr lang="en-US" smtClean="0"/>
              <a:t>5</a:t>
            </a:fld>
            <a:endParaRPr lang="en-US"/>
          </a:p>
        </p:txBody>
      </p:sp>
    </p:spTree>
    <p:extLst>
      <p:ext uri="{BB962C8B-B14F-4D97-AF65-F5344CB8AC3E}">
        <p14:creationId xmlns:p14="http://schemas.microsoft.com/office/powerpoint/2010/main" val="399778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866A4D-2CCB-4725-BFBB-4E044DF5960B}" type="slidenum">
              <a:rPr lang="en-US" smtClean="0"/>
              <a:t>7</a:t>
            </a:fld>
            <a:endParaRPr lang="en-US"/>
          </a:p>
        </p:txBody>
      </p:sp>
    </p:spTree>
    <p:extLst>
      <p:ext uri="{BB962C8B-B14F-4D97-AF65-F5344CB8AC3E}">
        <p14:creationId xmlns:p14="http://schemas.microsoft.com/office/powerpoint/2010/main" val="398472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Good afternoon, I hope you all had a great break filled with kindness, love and generosity. </a:t>
            </a:r>
          </a:p>
          <a:p>
            <a:endParaRPr lang="en-US"/>
          </a:p>
          <a:p>
            <a:r>
              <a:rPr lang="en-US"/>
              <a:t>I am here to talk to you about High Impact Practices.  Some of you hopefully have heard of HIPs by now and probably have an idea of what they are.</a:t>
            </a:r>
          </a:p>
          <a:p>
            <a:endParaRPr lang="en-US"/>
          </a:p>
          <a:p>
            <a:r>
              <a:rPr lang="en-US"/>
              <a:t>They are strategies used while teaching to increase student engagement, retention and overall student success.</a:t>
            </a:r>
          </a:p>
          <a:p>
            <a:endParaRPr lang="en-US"/>
          </a:p>
          <a:p>
            <a:r>
              <a:rPr lang="en-US"/>
              <a:t>According to the research, it is even more effective when it is performed on a large-scale which is what we are aiming for here at MCC.  This is why we need each of you, because you are all important and have a direct impact on students and their success.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are we doing HIPs?</a:t>
            </a:r>
          </a:p>
          <a:p>
            <a:endParaRPr lang="en-US"/>
          </a:p>
          <a:p>
            <a:r>
              <a:rPr lang="en-US"/>
              <a:t>HIPs are based in research and have been shown to benefit students like the ones we see at MCC. Those with various backgrounds, especially those who historically have been underserved.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11 common HIPs are listed here and include: </a:t>
            </a:r>
          </a:p>
          <a:p>
            <a:r>
              <a:rPr lang="en-US" dirty="0"/>
              <a:t>Common Intellectual Experiences, </a:t>
            </a:r>
          </a:p>
          <a:p>
            <a:r>
              <a:rPr lang="en-US" dirty="0"/>
              <a:t>Global Learning, </a:t>
            </a:r>
          </a:p>
          <a:p>
            <a:r>
              <a:rPr lang="en-US" dirty="0"/>
              <a:t>E-Portfolios, </a:t>
            </a:r>
          </a:p>
          <a:p>
            <a:r>
              <a:rPr lang="en-US" dirty="0"/>
              <a:t>Capstone Courses/Projects, </a:t>
            </a:r>
          </a:p>
          <a:p>
            <a:r>
              <a:rPr lang="en-US" dirty="0"/>
              <a:t>Learning Communities, </a:t>
            </a:r>
          </a:p>
          <a:p>
            <a:r>
              <a:rPr lang="en-US" dirty="0"/>
              <a:t>Writing Intensive Courses, </a:t>
            </a:r>
          </a:p>
          <a:p>
            <a:r>
              <a:rPr lang="en-US" dirty="0"/>
              <a:t>Collaborative Learning, </a:t>
            </a:r>
          </a:p>
          <a:p>
            <a:r>
              <a:rPr lang="en-US" dirty="0"/>
              <a:t>1st Year Seminars (Learning Frameworks), </a:t>
            </a:r>
          </a:p>
          <a:p>
            <a:r>
              <a:rPr lang="en-US" dirty="0"/>
              <a:t>Undergraduate Research (Honors College/Scholar Day), and </a:t>
            </a:r>
          </a:p>
          <a:p>
            <a:r>
              <a:rPr lang="en-US" dirty="0"/>
              <a:t>Service Learning/Internships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Those 11 are not the only things however that can be classified as HIPs.</a:t>
            </a:r>
          </a:p>
          <a:p>
            <a:endParaRPr lang="en-US" dirty="0"/>
          </a:p>
          <a:p>
            <a:r>
              <a:rPr lang="en-US" dirty="0"/>
              <a:t>There are several elements that are common among HIPs. So if you are doing a project in your class which </a:t>
            </a:r>
            <a:r>
              <a:rPr lang="en-US" dirty="0" err="1"/>
              <a:t>isnt</a:t>
            </a:r>
            <a:r>
              <a:rPr lang="en-US" dirty="0"/>
              <a:t> one of the 11 but shares these elements, there is a good chance it too could be a HIP.</a:t>
            </a:r>
          </a:p>
          <a:p>
            <a:endParaRPr lang="en-US" dirty="0"/>
          </a:p>
          <a:p>
            <a:r>
              <a:rPr lang="en-US" dirty="0"/>
              <a:t>Here is a list of 6 of the common elements.  </a:t>
            </a:r>
          </a:p>
          <a:p>
            <a:endParaRPr lang="en-US" dirty="0"/>
          </a:p>
          <a:p>
            <a:r>
              <a:rPr lang="en-US" dirty="0"/>
              <a:t>Performance expectations at a high level.</a:t>
            </a:r>
          </a:p>
          <a:p>
            <a:endParaRPr lang="en-US" dirty="0"/>
          </a:p>
          <a:p>
            <a:r>
              <a:rPr lang="en-US" dirty="0"/>
              <a:t>Significant amount of time over an extended period of time.</a:t>
            </a:r>
          </a:p>
          <a:p>
            <a:endParaRPr lang="en-US" dirty="0"/>
          </a:p>
          <a:p>
            <a:r>
              <a:rPr lang="en-US" dirty="0"/>
              <a:t>There are interactions with you, other faculty and students about noteworthy aspects of content.</a:t>
            </a:r>
          </a:p>
          <a:p>
            <a:endParaRPr lang="en-US" dirty="0"/>
          </a:p>
          <a:p>
            <a:r>
              <a:rPr lang="en-US" dirty="0"/>
              <a:t>Having exposure to multiple view points, people and thoughts.</a:t>
            </a:r>
          </a:p>
          <a:p>
            <a:endParaRPr lang="en-US" dirty="0"/>
          </a:p>
          <a:p>
            <a:r>
              <a:rPr lang="en-US" dirty="0"/>
              <a:t>Application to the real world.</a:t>
            </a:r>
          </a:p>
          <a:p>
            <a:endParaRPr lang="en-US" dirty="0"/>
          </a:p>
          <a:p>
            <a:r>
              <a:rPr lang="en-US" dirty="0"/>
              <a:t>Feedback on the project that is frequent and constructive.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8C1D9D-76F7-4679-9EC6-BDB969A6992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370471189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C1D9D-76F7-4679-9EC6-BDB969A6992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30573909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C1D9D-76F7-4679-9EC6-BDB969A6992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361803722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18BC-4663-0D4C-AE76-BE9727FA4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DAA4A-2A49-0241-B21E-011522672A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3BB91B-49EF-CA45-9ED9-E5DDFEE2953A}"/>
              </a:ext>
            </a:extLst>
          </p:cNvPr>
          <p:cNvSpPr>
            <a:spLocks noGrp="1"/>
          </p:cNvSpPr>
          <p:nvPr>
            <p:ph type="dt" sz="half" idx="10"/>
          </p:nvPr>
        </p:nvSpPr>
        <p:spPr/>
        <p:txBody>
          <a:bodyPr/>
          <a:lstStyle/>
          <a:p>
            <a:fld id="{388D6B25-40D9-CC4B-A48B-D6CC7F9B4E63}" type="datetimeFigureOut">
              <a:rPr lang="en-US" smtClean="0"/>
              <a:t>2/23/2024</a:t>
            </a:fld>
            <a:endParaRPr lang="en-US" dirty="0"/>
          </a:p>
        </p:txBody>
      </p:sp>
      <p:sp>
        <p:nvSpPr>
          <p:cNvPr id="5" name="Footer Placeholder 4">
            <a:extLst>
              <a:ext uri="{FF2B5EF4-FFF2-40B4-BE49-F238E27FC236}">
                <a16:creationId xmlns:a16="http://schemas.microsoft.com/office/drawing/2014/main" id="{89AF9A90-150A-B54F-9A02-D734CB457A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5110E0-3D27-9842-A1C9-1EF81687A938}"/>
              </a:ext>
            </a:extLst>
          </p:cNvPr>
          <p:cNvSpPr>
            <a:spLocks noGrp="1"/>
          </p:cNvSpPr>
          <p:nvPr>
            <p:ph type="sldNum" sz="quarter" idx="12"/>
          </p:nvPr>
        </p:nvSpPr>
        <p:spPr/>
        <p:txBody>
          <a:bodyPr/>
          <a:lstStyle/>
          <a:p>
            <a:fld id="{3973F2FF-B334-374C-97A0-22C73DD3521F}" type="slidenum">
              <a:rPr lang="en-US" smtClean="0"/>
              <a:t>‹#›</a:t>
            </a:fld>
            <a:endParaRPr lang="en-US" dirty="0"/>
          </a:p>
        </p:txBody>
      </p:sp>
      <p:sp>
        <p:nvSpPr>
          <p:cNvPr id="8" name="Content Placeholder 7">
            <a:extLst>
              <a:ext uri="{FF2B5EF4-FFF2-40B4-BE49-F238E27FC236}">
                <a16:creationId xmlns:a16="http://schemas.microsoft.com/office/drawing/2014/main" id="{A7277637-C8BF-EC43-B21E-0DA77807489B}"/>
              </a:ext>
            </a:extLst>
          </p:cNvPr>
          <p:cNvSpPr>
            <a:spLocks noGrp="1"/>
          </p:cNvSpPr>
          <p:nvPr>
            <p:ph sz="quarter" idx="13"/>
          </p:nvPr>
        </p:nvSpPr>
        <p:spPr>
          <a:xfrm>
            <a:off x="2420938" y="284163"/>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263865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C1D9D-76F7-4679-9EC6-BDB969A6992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49150069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8C1D9D-76F7-4679-9EC6-BDB969A6992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2396281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8C1D9D-76F7-4679-9EC6-BDB969A6992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417981473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8C1D9D-76F7-4679-9EC6-BDB969A69924}"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162244113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8C1D9D-76F7-4679-9EC6-BDB969A69924}"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390605751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C1D9D-76F7-4679-9EC6-BDB969A69924}"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354176956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C1D9D-76F7-4679-9EC6-BDB969A6992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267598471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C1D9D-76F7-4679-9EC6-BDB969A6992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159344527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C1D9D-76F7-4679-9EC6-BDB969A69924}" type="datetimeFigureOut">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D0ED6-8B5D-44B8-8CE0-FD025EC956B7}" type="slidenum">
              <a:rPr lang="en-US" smtClean="0"/>
              <a:t>‹#›</a:t>
            </a:fld>
            <a:endParaRPr lang="en-US"/>
          </a:p>
        </p:txBody>
      </p:sp>
    </p:spTree>
    <p:extLst>
      <p:ext uri="{BB962C8B-B14F-4D97-AF65-F5344CB8AC3E}">
        <p14:creationId xmlns:p14="http://schemas.microsoft.com/office/powerpoint/2010/main" val="18336314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hyperlink" Target="https://library.lorainccc.edu/record=b113225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hyperlink" Target="https://www.mclennan.edu/center-for-teaching-and-learning/Resources/High-Impact%20Practices%20-%20HIPs.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F0E0C1-1357-417B-B760-712AF6025514}"/>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C83FBC61-9D55-4629-ADA6-4D5B6F4C6FCC}"/>
              </a:ext>
            </a:extLst>
          </p:cNvPr>
          <p:cNvSpPr txBox="1">
            <a:spLocks/>
          </p:cNvSpPr>
          <p:nvPr/>
        </p:nvSpPr>
        <p:spPr>
          <a:xfrm>
            <a:off x="35767" y="1680712"/>
            <a:ext cx="12120465" cy="3593402"/>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7200" dirty="0">
                <a:solidFill>
                  <a:schemeClr val="accent2"/>
                </a:solidFill>
                <a:effectLst>
                  <a:outerShdw blurRad="38100" dist="38100" dir="2700000" algn="tl">
                    <a:srgbClr val="000000">
                      <a:alpha val="43137"/>
                    </a:srgbClr>
                  </a:outerShdw>
                </a:effectLst>
                <a:latin typeface="Baskerville Old Face" panose="02020602080505020303" pitchFamily="18" charset="0"/>
              </a:rPr>
              <a:t>TIPs</a:t>
            </a:r>
          </a:p>
          <a:p>
            <a:r>
              <a:rPr lang="en-US" sz="6000" dirty="0">
                <a:solidFill>
                  <a:schemeClr val="accent2"/>
                </a:solidFill>
                <a:effectLst>
                  <a:outerShdw blurRad="38100" dist="38100" dir="2700000" algn="tl">
                    <a:srgbClr val="000000">
                      <a:alpha val="43137"/>
                    </a:srgbClr>
                  </a:outerShdw>
                </a:effectLst>
                <a:latin typeface="Baskerville Old Face" panose="02020602080505020303" pitchFamily="18" charset="0"/>
              </a:rPr>
              <a:t>Top Instructional Practices</a:t>
            </a:r>
            <a:endParaRPr lang="en-US" sz="6000" b="1" dirty="0">
              <a:solidFill>
                <a:schemeClr val="tx1">
                  <a:lumMod val="95000"/>
                </a:schemeClr>
              </a:solidFill>
              <a:latin typeface="Baskerville Old Face" panose="02020602080505020303" pitchFamily="18" charset="0"/>
            </a:endParaRPr>
          </a:p>
        </p:txBody>
      </p:sp>
      <p:pic>
        <p:nvPicPr>
          <p:cNvPr id="7" name="Picture 6">
            <a:extLst>
              <a:ext uri="{FF2B5EF4-FFF2-40B4-BE49-F238E27FC236}">
                <a16:creationId xmlns:a16="http://schemas.microsoft.com/office/drawing/2014/main" id="{45DE7F0A-C688-42A2-A2D5-681FE024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659" y="5274114"/>
            <a:ext cx="4572009" cy="862586"/>
          </a:xfrm>
          <a:prstGeom prst="rect">
            <a:avLst/>
          </a:prstGeom>
        </p:spPr>
      </p:pic>
    </p:spTree>
    <p:extLst>
      <p:ext uri="{BB962C8B-B14F-4D97-AF65-F5344CB8AC3E}">
        <p14:creationId xmlns:p14="http://schemas.microsoft.com/office/powerpoint/2010/main" val="6337383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8EBD7-A13F-4452-BFB6-E405752E7DDA}"/>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75BEBF9-E91A-45FB-9B68-AC4A48B88CC4}"/>
              </a:ext>
            </a:extLst>
          </p:cNvPr>
          <p:cNvPicPr>
            <a:picLocks noChangeAspect="1"/>
          </p:cNvPicPr>
          <p:nvPr/>
        </p:nvPicPr>
        <p:blipFill>
          <a:blip r:embed="rId2"/>
          <a:stretch>
            <a:fillRect/>
          </a:stretch>
        </p:blipFill>
        <p:spPr>
          <a:xfrm>
            <a:off x="1754783" y="487785"/>
            <a:ext cx="8682433" cy="5882429"/>
          </a:xfrm>
          <a:prstGeom prst="rect">
            <a:avLst/>
          </a:prstGeom>
        </p:spPr>
      </p:pic>
    </p:spTree>
    <p:extLst>
      <p:ext uri="{BB962C8B-B14F-4D97-AF65-F5344CB8AC3E}">
        <p14:creationId xmlns:p14="http://schemas.microsoft.com/office/powerpoint/2010/main" val="278702463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4F7038-38F8-42FF-9DA4-A57DFCACC989}"/>
              </a:ext>
            </a:extLst>
          </p:cNvPr>
          <p:cNvSpPr/>
          <p:nvPr/>
        </p:nvSpPr>
        <p:spPr>
          <a:xfrm>
            <a:off x="276838" y="326571"/>
            <a:ext cx="11563710"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5A110B4-3BFA-4F3A-B346-5237D1EB0EEA}"/>
              </a:ext>
            </a:extLst>
          </p:cNvPr>
          <p:cNvPicPr>
            <a:picLocks noChangeAspect="1"/>
          </p:cNvPicPr>
          <p:nvPr/>
        </p:nvPicPr>
        <p:blipFill>
          <a:blip r:embed="rId2"/>
          <a:stretch>
            <a:fillRect/>
          </a:stretch>
        </p:blipFill>
        <p:spPr>
          <a:xfrm>
            <a:off x="2566987" y="1262062"/>
            <a:ext cx="7058025" cy="4333875"/>
          </a:xfrm>
          <a:prstGeom prst="rect">
            <a:avLst/>
          </a:prstGeom>
        </p:spPr>
      </p:pic>
    </p:spTree>
    <p:extLst>
      <p:ext uri="{BB962C8B-B14F-4D97-AF65-F5344CB8AC3E}">
        <p14:creationId xmlns:p14="http://schemas.microsoft.com/office/powerpoint/2010/main" val="29533103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DF32AD-7D05-4BD2-83C2-358C40AA3B0E}"/>
              </a:ext>
            </a:extLst>
          </p:cNvPr>
          <p:cNvSpPr/>
          <p:nvPr/>
        </p:nvSpPr>
        <p:spPr>
          <a:xfrm>
            <a:off x="307910" y="195943"/>
            <a:ext cx="11635274" cy="6428792"/>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A2E66A-4F63-4341-8EC6-E785A86F2973}"/>
              </a:ext>
            </a:extLst>
          </p:cNvPr>
          <p:cNvSpPr/>
          <p:nvPr/>
        </p:nvSpPr>
        <p:spPr>
          <a:xfrm>
            <a:off x="7463580" y="447675"/>
            <a:ext cx="4076700" cy="5962650"/>
          </a:xfrm>
          <a:prstGeom prst="rect">
            <a:avLst/>
          </a:prstGeom>
          <a:solidFill>
            <a:schemeClr val="accent1">
              <a:lumMod val="50000"/>
            </a:schemeClr>
          </a:solidFill>
          <a:ln w="76200" cmpd="thinThick">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355C5-F6E6-4B76-BB97-3A762C7609A9}"/>
              </a:ext>
            </a:extLst>
          </p:cNvPr>
          <p:cNvSpPr>
            <a:spLocks noGrp="1"/>
          </p:cNvSpPr>
          <p:nvPr>
            <p:ph type="ctrTitle"/>
          </p:nvPr>
        </p:nvSpPr>
        <p:spPr>
          <a:xfrm>
            <a:off x="7357145" y="1337594"/>
            <a:ext cx="4834855" cy="4182811"/>
          </a:xfrm>
        </p:spPr>
        <p:txBody>
          <a:bodyPr>
            <a:normAutofit fontScale="90000"/>
          </a:bodyPr>
          <a:lstStyle/>
          <a:p>
            <a:r>
              <a:rPr lang="en-US" dirty="0">
                <a:solidFill>
                  <a:schemeClr val="tx1">
                    <a:lumMod val="95000"/>
                  </a:schemeClr>
                </a:solidFill>
                <a:latin typeface="Baskerville Old Face" panose="02020602080505020303" pitchFamily="18" charset="0"/>
              </a:rPr>
              <a:t>Engagement</a:t>
            </a:r>
            <a:br>
              <a:rPr lang="en-US" dirty="0">
                <a:solidFill>
                  <a:schemeClr val="tx1">
                    <a:lumMod val="95000"/>
                  </a:schemeClr>
                </a:solidFill>
                <a:latin typeface="Baskerville Old Face" panose="02020602080505020303" pitchFamily="18" charset="0"/>
              </a:rPr>
            </a:br>
            <a:br>
              <a:rPr lang="en-US" dirty="0">
                <a:solidFill>
                  <a:schemeClr val="tx1">
                    <a:lumMod val="95000"/>
                  </a:schemeClr>
                </a:solidFill>
                <a:latin typeface="Baskerville Old Face" panose="02020602080505020303" pitchFamily="18" charset="0"/>
              </a:rPr>
            </a:br>
            <a:r>
              <a:rPr lang="en-US" dirty="0">
                <a:solidFill>
                  <a:schemeClr val="tx1">
                    <a:lumMod val="95000"/>
                  </a:schemeClr>
                </a:solidFill>
                <a:latin typeface="Baskerville Old Face" panose="02020602080505020303" pitchFamily="18" charset="0"/>
              </a:rPr>
              <a:t>Innovation</a:t>
            </a:r>
            <a:br>
              <a:rPr lang="en-US" dirty="0">
                <a:solidFill>
                  <a:schemeClr val="tx1">
                    <a:lumMod val="95000"/>
                  </a:schemeClr>
                </a:solidFill>
                <a:latin typeface="Baskerville Old Face" panose="02020602080505020303" pitchFamily="18" charset="0"/>
              </a:rPr>
            </a:br>
            <a:br>
              <a:rPr lang="en-US" dirty="0">
                <a:solidFill>
                  <a:schemeClr val="tx1">
                    <a:lumMod val="95000"/>
                  </a:schemeClr>
                </a:solidFill>
                <a:latin typeface="Baskerville Old Face" panose="02020602080505020303" pitchFamily="18" charset="0"/>
              </a:rPr>
            </a:br>
            <a:r>
              <a:rPr lang="en-US" dirty="0">
                <a:solidFill>
                  <a:schemeClr val="tx1">
                    <a:lumMod val="95000"/>
                  </a:schemeClr>
                </a:solidFill>
                <a:latin typeface="Baskerville Old Face" panose="02020602080505020303" pitchFamily="18" charset="0"/>
              </a:rPr>
              <a:t>Curiosity</a:t>
            </a:r>
          </a:p>
        </p:txBody>
      </p:sp>
      <p:pic>
        <p:nvPicPr>
          <p:cNvPr id="1030" name="Picture 6" descr="Innovation Images - Free Download on Freepik">
            <a:extLst>
              <a:ext uri="{FF2B5EF4-FFF2-40B4-BE49-F238E27FC236}">
                <a16:creationId xmlns:a16="http://schemas.microsoft.com/office/drawing/2014/main" id="{1D402CE0-E4B4-4382-935C-9769A2E91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580" y="447675"/>
            <a:ext cx="407670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34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1" nodeType="clickEffect">
                                  <p:stCondLst>
                                    <p:cond delay="0"/>
                                  </p:stCondLst>
                                  <p:childTnLst>
                                    <p:animMotion origin="layout" path="M -0.4875 0 L -0.3569 0.04005 C -0.32968 0.04907 -0.2888 0.05394 -0.24583 0.05394 C -0.19713 0.05394 -0.15807 0.04907 -0.13085 0.04005 L -4.58333E-6 0 " pathEditMode="relative" rAng="0" ptsTypes="AAAAA">
                                      <p:cBhvr>
                                        <p:cTn id="6" dur="3000" spd="-100000" fill="hold"/>
                                        <p:tgtEl>
                                          <p:spTgt spid="2"/>
                                        </p:tgtEl>
                                        <p:attrNameLst>
                                          <p:attrName>ppt_x</p:attrName>
                                          <p:attrName>ppt_y</p:attrName>
                                        </p:attrNameLst>
                                      </p:cBhvr>
                                      <p:rCtr x="24375" y="2685"/>
                                    </p:animMotion>
                                  </p:childTnLst>
                                </p:cTn>
                              </p:par>
                            </p:childTnLst>
                          </p:cTn>
                        </p:par>
                        <p:par>
                          <p:cTn id="7" fill="hold">
                            <p:stCondLst>
                              <p:cond delay="3000"/>
                            </p:stCondLst>
                            <p:childTnLst>
                              <p:par>
                                <p:cTn id="8" presetID="14" presetClass="entr" presetSubtype="10" fill="hold" grpId="2"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3567" y="223002"/>
            <a:ext cx="14135737" cy="2643766"/>
            <a:chOff x="0" y="0"/>
            <a:chExt cx="5584489" cy="909165"/>
          </a:xfrm>
        </p:grpSpPr>
        <p:sp>
          <p:nvSpPr>
            <p:cNvPr id="3" name="Freeform 3"/>
            <p:cNvSpPr/>
            <p:nvPr/>
          </p:nvSpPr>
          <p:spPr>
            <a:xfrm>
              <a:off x="0" y="0"/>
              <a:ext cx="5584489" cy="909165"/>
            </a:xfrm>
            <a:custGeom>
              <a:avLst/>
              <a:gdLst/>
              <a:ahLst/>
              <a:cxnLst/>
              <a:rect l="l" t="t" r="r" b="b"/>
              <a:pathLst>
                <a:path w="5584489" h="909165">
                  <a:moveTo>
                    <a:pt x="0" y="0"/>
                  </a:moveTo>
                  <a:lnTo>
                    <a:pt x="5584489" y="0"/>
                  </a:lnTo>
                  <a:lnTo>
                    <a:pt x="5584489" y="909165"/>
                  </a:lnTo>
                  <a:lnTo>
                    <a:pt x="0" y="909165"/>
                  </a:lnTo>
                  <a:close/>
                </a:path>
              </a:pathLst>
            </a:custGeom>
            <a:solidFill>
              <a:srgbClr val="FFFFFF"/>
            </a:solidFill>
          </p:spPr>
        </p:sp>
        <p:sp>
          <p:nvSpPr>
            <p:cNvPr id="4" name="TextBox 4"/>
            <p:cNvSpPr txBox="1"/>
            <p:nvPr/>
          </p:nvSpPr>
          <p:spPr>
            <a:xfrm>
              <a:off x="0" y="-38100"/>
              <a:ext cx="5584489" cy="94726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3639946" y="3429000"/>
            <a:ext cx="4836789" cy="3072161"/>
          </a:xfrm>
          <a:custGeom>
            <a:avLst/>
            <a:gdLst/>
            <a:ahLst/>
            <a:cxnLst/>
            <a:rect l="l" t="t" r="r" b="b"/>
            <a:pathLst>
              <a:path w="7363069" h="4979276">
                <a:moveTo>
                  <a:pt x="0" y="0"/>
                </a:moveTo>
                <a:lnTo>
                  <a:pt x="7363069" y="0"/>
                </a:lnTo>
                <a:lnTo>
                  <a:pt x="7363069" y="4979275"/>
                </a:lnTo>
                <a:lnTo>
                  <a:pt x="0" y="49792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3264726" y="369052"/>
            <a:ext cx="5662548" cy="1513235"/>
          </a:xfrm>
          <a:prstGeom prst="rect">
            <a:avLst/>
          </a:prstGeom>
        </p:spPr>
        <p:txBody>
          <a:bodyPr lIns="0" tIns="0" rIns="0" bIns="0" rtlCol="0" anchor="t">
            <a:spAutoFit/>
          </a:bodyPr>
          <a:lstStyle/>
          <a:p>
            <a:pPr algn="ctr">
              <a:lnSpc>
                <a:spcPts val="5870"/>
              </a:lnSpc>
            </a:pPr>
            <a:r>
              <a:rPr lang="en-US" sz="6245" dirty="0">
                <a:solidFill>
                  <a:srgbClr val="2B4141"/>
                </a:solidFill>
                <a:latin typeface="Impact" panose="020B0806030902050204" pitchFamily="34" charset="0"/>
              </a:rPr>
              <a:t>HIGH IMPACT PRACTICES</a:t>
            </a:r>
          </a:p>
        </p:txBody>
      </p:sp>
      <p:sp>
        <p:nvSpPr>
          <p:cNvPr id="7" name="TextBox 7"/>
          <p:cNvSpPr txBox="1"/>
          <p:nvPr/>
        </p:nvSpPr>
        <p:spPr>
          <a:xfrm>
            <a:off x="1021050" y="1905977"/>
            <a:ext cx="10146501" cy="1410643"/>
          </a:xfrm>
          <a:prstGeom prst="rect">
            <a:avLst/>
          </a:prstGeom>
        </p:spPr>
        <p:txBody>
          <a:bodyPr wrap="square" lIns="0" tIns="0" rIns="0" bIns="0" rtlCol="0" anchor="t">
            <a:spAutoFit/>
          </a:bodyPr>
          <a:lstStyle/>
          <a:p>
            <a:pPr algn="ctr">
              <a:lnSpc>
                <a:spcPts val="2199"/>
              </a:lnSpc>
            </a:pPr>
            <a:r>
              <a:rPr lang="en-US" sz="2000" spc="74" dirty="0">
                <a:solidFill>
                  <a:srgbClr val="2B4141"/>
                </a:solidFill>
                <a:latin typeface="Arial" panose="020B0604020202020204" pitchFamily="34" charset="0"/>
                <a:cs typeface="Arial" panose="020B0604020202020204" pitchFamily="34" charset="0"/>
              </a:rPr>
              <a:t>High Impact Practices (HIPs) are teaching and learning strategies that have been proven to significantly enhance student engagement, retention, and overall learning outcomes.</a:t>
            </a:r>
          </a:p>
          <a:p>
            <a:pPr algn="ctr">
              <a:lnSpc>
                <a:spcPts val="2199"/>
              </a:lnSpc>
            </a:pPr>
            <a:endParaRPr lang="en-US" sz="2000" spc="74" dirty="0">
              <a:solidFill>
                <a:srgbClr val="2B4141"/>
              </a:solidFill>
              <a:latin typeface="Arial" panose="020B0604020202020204" pitchFamily="34" charset="0"/>
              <a:cs typeface="Arial" panose="020B0604020202020204" pitchFamily="34" charset="0"/>
            </a:endParaRPr>
          </a:p>
          <a:p>
            <a:pPr algn="ctr">
              <a:lnSpc>
                <a:spcPts val="2199"/>
              </a:lnSpc>
            </a:pPr>
            <a:r>
              <a:rPr lang="en-US" sz="2000" spc="74" dirty="0">
                <a:latin typeface="Arial" panose="020B0604020202020204" pitchFamily="34" charset="0"/>
                <a:cs typeface="Arial" panose="020B0604020202020204" pitchFamily="34" charset="0"/>
              </a:rPr>
              <a:t>Especially true when implemented on a large scale. This is why we need your help! </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3515" y="223002"/>
            <a:ext cx="14135737" cy="1943067"/>
            <a:chOff x="0" y="0"/>
            <a:chExt cx="5584489" cy="767632"/>
          </a:xfrm>
        </p:grpSpPr>
        <p:sp>
          <p:nvSpPr>
            <p:cNvPr id="3" name="Freeform 3"/>
            <p:cNvSpPr/>
            <p:nvPr/>
          </p:nvSpPr>
          <p:spPr>
            <a:xfrm>
              <a:off x="0" y="0"/>
              <a:ext cx="5584489" cy="767632"/>
            </a:xfrm>
            <a:custGeom>
              <a:avLst/>
              <a:gdLst/>
              <a:ahLst/>
              <a:cxnLst/>
              <a:rect l="l" t="t" r="r" b="b"/>
              <a:pathLst>
                <a:path w="5584489" h="767632">
                  <a:moveTo>
                    <a:pt x="0" y="0"/>
                  </a:moveTo>
                  <a:lnTo>
                    <a:pt x="5584489" y="0"/>
                  </a:lnTo>
                  <a:lnTo>
                    <a:pt x="5584489" y="767632"/>
                  </a:lnTo>
                  <a:lnTo>
                    <a:pt x="0" y="767632"/>
                  </a:lnTo>
                  <a:close/>
                </a:path>
              </a:pathLst>
            </a:custGeom>
            <a:solidFill>
              <a:srgbClr val="FFFFFF"/>
            </a:solidFill>
          </p:spPr>
        </p:sp>
        <p:sp>
          <p:nvSpPr>
            <p:cNvPr id="4" name="TextBox 4"/>
            <p:cNvSpPr txBox="1"/>
            <p:nvPr/>
          </p:nvSpPr>
          <p:spPr>
            <a:xfrm>
              <a:off x="0" y="-38100"/>
              <a:ext cx="5584489" cy="805732"/>
            </a:xfrm>
            <a:prstGeom prst="rect">
              <a:avLst/>
            </a:prstGeom>
          </p:spPr>
          <p:txBody>
            <a:bodyPr lIns="33867" tIns="33867" rIns="33867" bIns="33867" rtlCol="0" anchor="ctr"/>
            <a:lstStyle/>
            <a:p>
              <a:pPr algn="ctr">
                <a:lnSpc>
                  <a:spcPts val="1773"/>
                </a:lnSpc>
              </a:pPr>
              <a:endParaRPr sz="1200"/>
            </a:p>
          </p:txBody>
        </p:sp>
      </p:grpSp>
      <p:sp>
        <p:nvSpPr>
          <p:cNvPr id="5" name="TextBox 5"/>
          <p:cNvSpPr txBox="1"/>
          <p:nvPr/>
        </p:nvSpPr>
        <p:spPr>
          <a:xfrm>
            <a:off x="1271538" y="2479014"/>
            <a:ext cx="9985634" cy="3749424"/>
          </a:xfrm>
          <a:prstGeom prst="rect">
            <a:avLst/>
          </a:prstGeom>
        </p:spPr>
        <p:txBody>
          <a:bodyPr lIns="0" tIns="0" rIns="0" bIns="0" rtlCol="0" anchor="t">
            <a:spAutoFit/>
          </a:bodyPr>
          <a:lstStyle/>
          <a:p>
            <a:pPr algn="ctr">
              <a:lnSpc>
                <a:spcPts val="3654"/>
              </a:lnSpc>
            </a:pPr>
            <a:r>
              <a:rPr lang="en-US" sz="2469" spc="123" dirty="0">
                <a:latin typeface="Arial" panose="020B0604020202020204" pitchFamily="34" charset="0"/>
                <a:cs typeface="Arial" panose="020B0604020202020204" pitchFamily="34" charset="0"/>
              </a:rPr>
              <a:t>High Impact Practices (HIPs) are evidence-based teaching and learning practices that have been widely tested and shown to be beneficial for college students from many backgrounds, especially historically underserved students, who often do not have equitable access to high-impact learning </a:t>
            </a:r>
          </a:p>
          <a:p>
            <a:pPr algn="ctr">
              <a:lnSpc>
                <a:spcPts val="3654"/>
              </a:lnSpc>
            </a:pPr>
            <a:endParaRPr lang="en-US" sz="2469" spc="123" dirty="0">
              <a:solidFill>
                <a:srgbClr val="2B4141"/>
              </a:solidFill>
              <a:latin typeface="Arial" panose="020B0604020202020204" pitchFamily="34" charset="0"/>
              <a:cs typeface="Arial" panose="020B0604020202020204" pitchFamily="34" charset="0"/>
            </a:endParaRPr>
          </a:p>
          <a:p>
            <a:pPr algn="ctr">
              <a:lnSpc>
                <a:spcPts val="3654"/>
              </a:lnSpc>
            </a:pPr>
            <a:r>
              <a:rPr lang="en-US" sz="2469" spc="123" dirty="0">
                <a:solidFill>
                  <a:srgbClr val="2B4141"/>
                </a:solidFill>
                <a:latin typeface="Arial" panose="020B0604020202020204" pitchFamily="34" charset="0"/>
                <a:cs typeface="Arial" panose="020B0604020202020204" pitchFamily="34" charset="0"/>
              </a:rPr>
              <a:t>(</a:t>
            </a:r>
            <a:r>
              <a:rPr lang="en-US" sz="2469" u="sng" spc="123" dirty="0" err="1">
                <a:solidFill>
                  <a:srgbClr val="2B4141"/>
                </a:solidFill>
                <a:latin typeface="Arial" panose="020B0604020202020204" pitchFamily="34" charset="0"/>
                <a:cs typeface="Arial" panose="020B0604020202020204" pitchFamily="34" charset="0"/>
                <a:hlinkClick r:id="rId3" tooltip="https://library.lorainccc.edu/record=b1132250"/>
              </a:rPr>
              <a:t>Kuh</a:t>
            </a:r>
            <a:r>
              <a:rPr lang="en-US" sz="2469" u="sng" spc="123" dirty="0">
                <a:solidFill>
                  <a:srgbClr val="2B4141"/>
                </a:solidFill>
                <a:latin typeface="Arial" panose="020B0604020202020204" pitchFamily="34" charset="0"/>
                <a:cs typeface="Arial" panose="020B0604020202020204" pitchFamily="34" charset="0"/>
                <a:hlinkClick r:id="rId3" tooltip="https://library.lorainccc.edu/record=b1132250"/>
              </a:rPr>
              <a:t>, 2008</a:t>
            </a:r>
            <a:r>
              <a:rPr lang="en-US" sz="2469" spc="123" dirty="0">
                <a:solidFill>
                  <a:srgbClr val="2B4141"/>
                </a:solidFill>
                <a:latin typeface="Arial" panose="020B0604020202020204" pitchFamily="34" charset="0"/>
                <a:cs typeface="Arial" panose="020B0604020202020204" pitchFamily="34" charset="0"/>
              </a:rPr>
              <a:t>).</a:t>
            </a:r>
          </a:p>
          <a:p>
            <a:pPr algn="ctr">
              <a:lnSpc>
                <a:spcPts val="3654"/>
              </a:lnSpc>
            </a:pPr>
            <a:endParaRPr lang="en-US" sz="2469" spc="123" dirty="0">
              <a:solidFill>
                <a:srgbClr val="2B4141"/>
              </a:solidFill>
              <a:latin typeface="Arial" panose="020B0604020202020204" pitchFamily="34" charset="0"/>
              <a:cs typeface="Arial" panose="020B0604020202020204" pitchFamily="34" charset="0"/>
            </a:endParaRPr>
          </a:p>
        </p:txBody>
      </p:sp>
      <p:sp>
        <p:nvSpPr>
          <p:cNvPr id="6" name="Freeform 6"/>
          <p:cNvSpPr/>
          <p:nvPr/>
        </p:nvSpPr>
        <p:spPr>
          <a:xfrm>
            <a:off x="233893" y="223001"/>
            <a:ext cx="1744134" cy="1786196"/>
          </a:xfrm>
          <a:custGeom>
            <a:avLst/>
            <a:gdLst/>
            <a:ahLst/>
            <a:cxnLst/>
            <a:rect l="l" t="t" r="r" b="b"/>
            <a:pathLst>
              <a:path w="2616201" h="3254994">
                <a:moveTo>
                  <a:pt x="0" y="0"/>
                </a:moveTo>
                <a:lnTo>
                  <a:pt x="2616201" y="0"/>
                </a:lnTo>
                <a:lnTo>
                  <a:pt x="2616201" y="3254993"/>
                </a:lnTo>
                <a:lnTo>
                  <a:pt x="0" y="32549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33893" y="495962"/>
            <a:ext cx="11958107" cy="1513235"/>
          </a:xfrm>
          <a:prstGeom prst="rect">
            <a:avLst/>
          </a:prstGeom>
        </p:spPr>
        <p:txBody>
          <a:bodyPr wrap="square" lIns="0" tIns="0" rIns="0" bIns="0" rtlCol="0" anchor="t">
            <a:spAutoFit/>
          </a:bodyPr>
          <a:lstStyle/>
          <a:p>
            <a:pPr algn="ctr">
              <a:lnSpc>
                <a:spcPts val="5870"/>
              </a:lnSpc>
            </a:pPr>
            <a:r>
              <a:rPr lang="en-US" sz="6245" dirty="0">
                <a:solidFill>
                  <a:srgbClr val="2B4141"/>
                </a:solidFill>
                <a:latin typeface="Impact" panose="020B0806030902050204" pitchFamily="34" charset="0"/>
              </a:rPr>
              <a:t>WHAT ARE</a:t>
            </a:r>
          </a:p>
          <a:p>
            <a:pPr algn="ctr">
              <a:lnSpc>
                <a:spcPts val="5870"/>
              </a:lnSpc>
            </a:pPr>
            <a:r>
              <a:rPr lang="en-US" sz="6245" dirty="0">
                <a:solidFill>
                  <a:srgbClr val="2B4141"/>
                </a:solidFill>
                <a:latin typeface="Impact" panose="020B0806030902050204" pitchFamily="34" charset="0"/>
              </a:rPr>
              <a:t> HIGH IMPACT PRACTICES?</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3567" y="223002"/>
            <a:ext cx="14135737" cy="2301323"/>
            <a:chOff x="0" y="0"/>
            <a:chExt cx="5584489" cy="909165"/>
          </a:xfrm>
        </p:grpSpPr>
        <p:sp>
          <p:nvSpPr>
            <p:cNvPr id="3" name="Freeform 3"/>
            <p:cNvSpPr/>
            <p:nvPr/>
          </p:nvSpPr>
          <p:spPr>
            <a:xfrm>
              <a:off x="0" y="0"/>
              <a:ext cx="5584489" cy="909165"/>
            </a:xfrm>
            <a:custGeom>
              <a:avLst/>
              <a:gdLst/>
              <a:ahLst/>
              <a:cxnLst/>
              <a:rect l="l" t="t" r="r" b="b"/>
              <a:pathLst>
                <a:path w="5584489" h="909165">
                  <a:moveTo>
                    <a:pt x="0" y="0"/>
                  </a:moveTo>
                  <a:lnTo>
                    <a:pt x="5584489" y="0"/>
                  </a:lnTo>
                  <a:lnTo>
                    <a:pt x="5584489" y="909165"/>
                  </a:lnTo>
                  <a:lnTo>
                    <a:pt x="0" y="909165"/>
                  </a:lnTo>
                  <a:close/>
                </a:path>
              </a:pathLst>
            </a:custGeom>
            <a:solidFill>
              <a:srgbClr val="FFFFFF"/>
            </a:solidFill>
          </p:spPr>
        </p:sp>
        <p:sp>
          <p:nvSpPr>
            <p:cNvPr id="4" name="TextBox 4"/>
            <p:cNvSpPr txBox="1"/>
            <p:nvPr/>
          </p:nvSpPr>
          <p:spPr>
            <a:xfrm>
              <a:off x="0" y="-38100"/>
              <a:ext cx="5584489" cy="94726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950491" y="2636678"/>
            <a:ext cx="2034569" cy="2034569"/>
          </a:xfrm>
          <a:custGeom>
            <a:avLst/>
            <a:gdLst/>
            <a:ahLst/>
            <a:cxnLst/>
            <a:rect l="l" t="t" r="r" b="b"/>
            <a:pathLst>
              <a:path w="3051854" h="3051854">
                <a:moveTo>
                  <a:pt x="0" y="0"/>
                </a:moveTo>
                <a:lnTo>
                  <a:pt x="3051854" y="0"/>
                </a:lnTo>
                <a:lnTo>
                  <a:pt x="3051854" y="3051854"/>
                </a:lnTo>
                <a:lnTo>
                  <a:pt x="0" y="3051854"/>
                </a:lnTo>
                <a:lnTo>
                  <a:pt x="0" y="0"/>
                </a:lnTo>
                <a:close/>
              </a:path>
            </a:pathLst>
          </a:custGeom>
          <a:blipFill>
            <a:blip r:embed="rId3"/>
            <a:stretch>
              <a:fillRect/>
            </a:stretch>
          </a:blipFill>
        </p:spPr>
      </p:sp>
      <p:sp>
        <p:nvSpPr>
          <p:cNvPr id="6" name="Freeform 6"/>
          <p:cNvSpPr/>
          <p:nvPr/>
        </p:nvSpPr>
        <p:spPr>
          <a:xfrm>
            <a:off x="3013754" y="2636678"/>
            <a:ext cx="2034569" cy="2034569"/>
          </a:xfrm>
          <a:custGeom>
            <a:avLst/>
            <a:gdLst/>
            <a:ahLst/>
            <a:cxnLst/>
            <a:rect l="l" t="t" r="r" b="b"/>
            <a:pathLst>
              <a:path w="3051854" h="3051854">
                <a:moveTo>
                  <a:pt x="0" y="0"/>
                </a:moveTo>
                <a:lnTo>
                  <a:pt x="3051854" y="0"/>
                </a:lnTo>
                <a:lnTo>
                  <a:pt x="3051854" y="3051854"/>
                </a:lnTo>
                <a:lnTo>
                  <a:pt x="0" y="3051854"/>
                </a:lnTo>
                <a:lnTo>
                  <a:pt x="0" y="0"/>
                </a:lnTo>
                <a:close/>
              </a:path>
            </a:pathLst>
          </a:custGeom>
          <a:blipFill>
            <a:blip r:embed="rId4"/>
            <a:stretch>
              <a:fillRect/>
            </a:stretch>
          </a:blipFill>
        </p:spPr>
      </p:sp>
      <p:sp>
        <p:nvSpPr>
          <p:cNvPr id="7" name="Freeform 7"/>
          <p:cNvSpPr/>
          <p:nvPr/>
        </p:nvSpPr>
        <p:spPr>
          <a:xfrm>
            <a:off x="5077017" y="2636678"/>
            <a:ext cx="2034569" cy="2034569"/>
          </a:xfrm>
          <a:custGeom>
            <a:avLst/>
            <a:gdLst/>
            <a:ahLst/>
            <a:cxnLst/>
            <a:rect l="l" t="t" r="r" b="b"/>
            <a:pathLst>
              <a:path w="3051854" h="3051854">
                <a:moveTo>
                  <a:pt x="0" y="0"/>
                </a:moveTo>
                <a:lnTo>
                  <a:pt x="3051854" y="0"/>
                </a:lnTo>
                <a:lnTo>
                  <a:pt x="3051854" y="3051854"/>
                </a:lnTo>
                <a:lnTo>
                  <a:pt x="0" y="3051854"/>
                </a:lnTo>
                <a:lnTo>
                  <a:pt x="0" y="0"/>
                </a:lnTo>
                <a:close/>
              </a:path>
            </a:pathLst>
          </a:custGeom>
          <a:blipFill>
            <a:blip r:embed="rId5"/>
            <a:stretch>
              <a:fillRect/>
            </a:stretch>
          </a:blipFill>
        </p:spPr>
      </p:sp>
      <p:sp>
        <p:nvSpPr>
          <p:cNvPr id="8" name="Freeform 8"/>
          <p:cNvSpPr/>
          <p:nvPr/>
        </p:nvSpPr>
        <p:spPr>
          <a:xfrm>
            <a:off x="7140280" y="2636678"/>
            <a:ext cx="2034569" cy="2034569"/>
          </a:xfrm>
          <a:custGeom>
            <a:avLst/>
            <a:gdLst/>
            <a:ahLst/>
            <a:cxnLst/>
            <a:rect l="l" t="t" r="r" b="b"/>
            <a:pathLst>
              <a:path w="3051854" h="3051854">
                <a:moveTo>
                  <a:pt x="0" y="0"/>
                </a:moveTo>
                <a:lnTo>
                  <a:pt x="3051854" y="0"/>
                </a:lnTo>
                <a:lnTo>
                  <a:pt x="3051854" y="3051854"/>
                </a:lnTo>
                <a:lnTo>
                  <a:pt x="0" y="3051854"/>
                </a:lnTo>
                <a:lnTo>
                  <a:pt x="0" y="0"/>
                </a:lnTo>
                <a:close/>
              </a:path>
            </a:pathLst>
          </a:custGeom>
          <a:blipFill>
            <a:blip r:embed="rId6"/>
            <a:stretch>
              <a:fillRect/>
            </a:stretch>
          </a:blipFill>
        </p:spPr>
      </p:sp>
      <p:sp>
        <p:nvSpPr>
          <p:cNvPr id="9" name="Freeform 9"/>
          <p:cNvSpPr/>
          <p:nvPr/>
        </p:nvSpPr>
        <p:spPr>
          <a:xfrm>
            <a:off x="9203543" y="2634979"/>
            <a:ext cx="2037967" cy="2037967"/>
          </a:xfrm>
          <a:custGeom>
            <a:avLst/>
            <a:gdLst/>
            <a:ahLst/>
            <a:cxnLst/>
            <a:rect l="l" t="t" r="r" b="b"/>
            <a:pathLst>
              <a:path w="3056950" h="3056950">
                <a:moveTo>
                  <a:pt x="0" y="0"/>
                </a:moveTo>
                <a:lnTo>
                  <a:pt x="3056950" y="0"/>
                </a:lnTo>
                <a:lnTo>
                  <a:pt x="3056950" y="3056950"/>
                </a:lnTo>
                <a:lnTo>
                  <a:pt x="0" y="3056950"/>
                </a:lnTo>
                <a:lnTo>
                  <a:pt x="0" y="0"/>
                </a:lnTo>
                <a:close/>
              </a:path>
            </a:pathLst>
          </a:custGeom>
          <a:blipFill>
            <a:blip r:embed="rId7"/>
            <a:stretch>
              <a:fillRect/>
            </a:stretch>
          </a:blipFill>
        </p:spPr>
      </p:sp>
      <p:sp>
        <p:nvSpPr>
          <p:cNvPr id="10" name="Freeform 10"/>
          <p:cNvSpPr/>
          <p:nvPr/>
        </p:nvSpPr>
        <p:spPr>
          <a:xfrm>
            <a:off x="1066765" y="4592472"/>
            <a:ext cx="2043826" cy="2043826"/>
          </a:xfrm>
          <a:custGeom>
            <a:avLst/>
            <a:gdLst/>
            <a:ahLst/>
            <a:cxnLst/>
            <a:rect l="l" t="t" r="r" b="b"/>
            <a:pathLst>
              <a:path w="3065739" h="3065739">
                <a:moveTo>
                  <a:pt x="0" y="0"/>
                </a:moveTo>
                <a:lnTo>
                  <a:pt x="3065739" y="0"/>
                </a:lnTo>
                <a:lnTo>
                  <a:pt x="3065739" y="3065738"/>
                </a:lnTo>
                <a:lnTo>
                  <a:pt x="0" y="3065738"/>
                </a:lnTo>
                <a:lnTo>
                  <a:pt x="0" y="0"/>
                </a:lnTo>
                <a:close/>
              </a:path>
            </a:pathLst>
          </a:custGeom>
          <a:blipFill>
            <a:blip r:embed="rId8"/>
            <a:stretch>
              <a:fillRect/>
            </a:stretch>
          </a:blipFill>
        </p:spPr>
      </p:sp>
      <p:sp>
        <p:nvSpPr>
          <p:cNvPr id="11" name="Freeform 11"/>
          <p:cNvSpPr/>
          <p:nvPr/>
        </p:nvSpPr>
        <p:spPr>
          <a:xfrm>
            <a:off x="3092415" y="4594061"/>
            <a:ext cx="2040647" cy="2040647"/>
          </a:xfrm>
          <a:custGeom>
            <a:avLst/>
            <a:gdLst/>
            <a:ahLst/>
            <a:cxnLst/>
            <a:rect l="l" t="t" r="r" b="b"/>
            <a:pathLst>
              <a:path w="3060970" h="3060970">
                <a:moveTo>
                  <a:pt x="0" y="0"/>
                </a:moveTo>
                <a:lnTo>
                  <a:pt x="3060970" y="0"/>
                </a:lnTo>
                <a:lnTo>
                  <a:pt x="3060970" y="3060970"/>
                </a:lnTo>
                <a:lnTo>
                  <a:pt x="0" y="3060970"/>
                </a:lnTo>
                <a:lnTo>
                  <a:pt x="0" y="0"/>
                </a:lnTo>
                <a:close/>
              </a:path>
            </a:pathLst>
          </a:custGeom>
          <a:blipFill>
            <a:blip r:embed="rId9"/>
            <a:stretch>
              <a:fillRect/>
            </a:stretch>
          </a:blipFill>
        </p:spPr>
      </p:sp>
      <p:sp>
        <p:nvSpPr>
          <p:cNvPr id="12" name="Freeform 12"/>
          <p:cNvSpPr/>
          <p:nvPr/>
        </p:nvSpPr>
        <p:spPr>
          <a:xfrm>
            <a:off x="5114885" y="4594771"/>
            <a:ext cx="2039227" cy="2039227"/>
          </a:xfrm>
          <a:custGeom>
            <a:avLst/>
            <a:gdLst/>
            <a:ahLst/>
            <a:cxnLst/>
            <a:rect l="l" t="t" r="r" b="b"/>
            <a:pathLst>
              <a:path w="3058840" h="3058840">
                <a:moveTo>
                  <a:pt x="0" y="0"/>
                </a:moveTo>
                <a:lnTo>
                  <a:pt x="3058840" y="0"/>
                </a:lnTo>
                <a:lnTo>
                  <a:pt x="3058840" y="3058840"/>
                </a:lnTo>
                <a:lnTo>
                  <a:pt x="0" y="3058840"/>
                </a:lnTo>
                <a:lnTo>
                  <a:pt x="0" y="0"/>
                </a:lnTo>
                <a:close/>
              </a:path>
            </a:pathLst>
          </a:custGeom>
          <a:blipFill>
            <a:blip r:embed="rId10"/>
            <a:stretch>
              <a:fillRect/>
            </a:stretch>
          </a:blipFill>
        </p:spPr>
      </p:sp>
      <p:sp>
        <p:nvSpPr>
          <p:cNvPr id="13" name="Freeform 13"/>
          <p:cNvSpPr/>
          <p:nvPr/>
        </p:nvSpPr>
        <p:spPr>
          <a:xfrm>
            <a:off x="7135937" y="4590689"/>
            <a:ext cx="2047391" cy="2047391"/>
          </a:xfrm>
          <a:custGeom>
            <a:avLst/>
            <a:gdLst/>
            <a:ahLst/>
            <a:cxnLst/>
            <a:rect l="l" t="t" r="r" b="b"/>
            <a:pathLst>
              <a:path w="3071087" h="3071087">
                <a:moveTo>
                  <a:pt x="0" y="0"/>
                </a:moveTo>
                <a:lnTo>
                  <a:pt x="3071087" y="0"/>
                </a:lnTo>
                <a:lnTo>
                  <a:pt x="3071087" y="3071088"/>
                </a:lnTo>
                <a:lnTo>
                  <a:pt x="0" y="3071088"/>
                </a:lnTo>
                <a:lnTo>
                  <a:pt x="0" y="0"/>
                </a:lnTo>
                <a:close/>
              </a:path>
            </a:pathLst>
          </a:custGeom>
          <a:blipFill>
            <a:blip r:embed="rId11"/>
            <a:stretch>
              <a:fillRect/>
            </a:stretch>
          </a:blipFill>
        </p:spPr>
      </p:sp>
      <p:sp>
        <p:nvSpPr>
          <p:cNvPr id="14" name="Freeform 14"/>
          <p:cNvSpPr/>
          <p:nvPr/>
        </p:nvSpPr>
        <p:spPr>
          <a:xfrm>
            <a:off x="9165152" y="4595108"/>
            <a:ext cx="2038553" cy="2038553"/>
          </a:xfrm>
          <a:custGeom>
            <a:avLst/>
            <a:gdLst/>
            <a:ahLst/>
            <a:cxnLst/>
            <a:rect l="l" t="t" r="r" b="b"/>
            <a:pathLst>
              <a:path w="3057829" h="3057829">
                <a:moveTo>
                  <a:pt x="0" y="0"/>
                </a:moveTo>
                <a:lnTo>
                  <a:pt x="3057829" y="0"/>
                </a:lnTo>
                <a:lnTo>
                  <a:pt x="3057829" y="3057828"/>
                </a:lnTo>
                <a:lnTo>
                  <a:pt x="0" y="3057828"/>
                </a:lnTo>
                <a:lnTo>
                  <a:pt x="0" y="0"/>
                </a:lnTo>
                <a:close/>
              </a:path>
            </a:pathLst>
          </a:custGeom>
          <a:blipFill>
            <a:blip r:embed="rId12"/>
            <a:stretch>
              <a:fillRect/>
            </a:stretch>
          </a:blipFill>
        </p:spPr>
      </p:sp>
      <p:sp>
        <p:nvSpPr>
          <p:cNvPr id="15" name="Freeform 15"/>
          <p:cNvSpPr/>
          <p:nvPr/>
        </p:nvSpPr>
        <p:spPr>
          <a:xfrm>
            <a:off x="8745956" y="272950"/>
            <a:ext cx="2298765" cy="1554540"/>
          </a:xfrm>
          <a:custGeom>
            <a:avLst/>
            <a:gdLst/>
            <a:ahLst/>
            <a:cxnLst/>
            <a:rect l="l" t="t" r="r" b="b"/>
            <a:pathLst>
              <a:path w="3448148" h="2331810">
                <a:moveTo>
                  <a:pt x="0" y="0"/>
                </a:moveTo>
                <a:lnTo>
                  <a:pt x="3448148" y="0"/>
                </a:lnTo>
                <a:lnTo>
                  <a:pt x="3448148" y="2331810"/>
                </a:lnTo>
                <a:lnTo>
                  <a:pt x="0" y="23318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TextBox 16"/>
          <p:cNvSpPr txBox="1"/>
          <p:nvPr/>
        </p:nvSpPr>
        <p:spPr>
          <a:xfrm>
            <a:off x="3264726" y="369052"/>
            <a:ext cx="5662548" cy="1513235"/>
          </a:xfrm>
          <a:prstGeom prst="rect">
            <a:avLst/>
          </a:prstGeom>
        </p:spPr>
        <p:txBody>
          <a:bodyPr lIns="0" tIns="0" rIns="0" bIns="0" rtlCol="0" anchor="t">
            <a:spAutoFit/>
          </a:bodyPr>
          <a:lstStyle/>
          <a:p>
            <a:pPr algn="ctr">
              <a:lnSpc>
                <a:spcPts val="5870"/>
              </a:lnSpc>
            </a:pPr>
            <a:r>
              <a:rPr lang="en-US" sz="6245" dirty="0">
                <a:solidFill>
                  <a:srgbClr val="2B4141"/>
                </a:solidFill>
                <a:latin typeface="Impact" panose="020B0806030902050204" pitchFamily="34" charset="0"/>
              </a:rPr>
              <a:t>HIGH IMPACT PRACTICES</a:t>
            </a:r>
          </a:p>
        </p:txBody>
      </p:sp>
      <p:sp>
        <p:nvSpPr>
          <p:cNvPr id="17" name="TextBox 17"/>
          <p:cNvSpPr txBox="1"/>
          <p:nvPr/>
        </p:nvSpPr>
        <p:spPr>
          <a:xfrm>
            <a:off x="436342" y="1866380"/>
            <a:ext cx="11315918" cy="564257"/>
          </a:xfrm>
          <a:prstGeom prst="rect">
            <a:avLst/>
          </a:prstGeom>
        </p:spPr>
        <p:txBody>
          <a:bodyPr wrap="square" lIns="0" tIns="0" rIns="0" bIns="0" rtlCol="0" anchor="t">
            <a:spAutoFit/>
          </a:bodyPr>
          <a:lstStyle/>
          <a:p>
            <a:pPr algn="ctr">
              <a:lnSpc>
                <a:spcPts val="2199"/>
              </a:lnSpc>
            </a:pPr>
            <a:r>
              <a:rPr lang="en-US" sz="2000" spc="74" dirty="0">
                <a:solidFill>
                  <a:srgbClr val="2B4141"/>
                </a:solidFill>
                <a:latin typeface="Arial" panose="020B0604020202020204" pitchFamily="34" charset="0"/>
                <a:cs typeface="Arial" panose="020B0604020202020204" pitchFamily="34" charset="0"/>
              </a:rPr>
              <a:t>High Impact Practices (HIPs) are teaching and learning strategies that have been proven to significantly enhance student engagement, retention, and overall learning outcomes.</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5213" y="211939"/>
            <a:ext cx="14135737" cy="947723"/>
            <a:chOff x="0" y="0"/>
            <a:chExt cx="5584489" cy="374409"/>
          </a:xfrm>
        </p:grpSpPr>
        <p:sp>
          <p:nvSpPr>
            <p:cNvPr id="3" name="Freeform 3"/>
            <p:cNvSpPr/>
            <p:nvPr/>
          </p:nvSpPr>
          <p:spPr>
            <a:xfrm>
              <a:off x="0" y="0"/>
              <a:ext cx="5584489" cy="374409"/>
            </a:xfrm>
            <a:custGeom>
              <a:avLst/>
              <a:gdLst/>
              <a:ahLst/>
              <a:cxnLst/>
              <a:rect l="l" t="t" r="r" b="b"/>
              <a:pathLst>
                <a:path w="5584489" h="374409">
                  <a:moveTo>
                    <a:pt x="0" y="0"/>
                  </a:moveTo>
                  <a:lnTo>
                    <a:pt x="5584489" y="0"/>
                  </a:lnTo>
                  <a:lnTo>
                    <a:pt x="5584489" y="374409"/>
                  </a:lnTo>
                  <a:lnTo>
                    <a:pt x="0" y="374409"/>
                  </a:lnTo>
                  <a:close/>
                </a:path>
              </a:pathLst>
            </a:custGeom>
            <a:solidFill>
              <a:srgbClr val="FFFFFF"/>
            </a:solidFill>
          </p:spPr>
        </p:sp>
        <p:sp>
          <p:nvSpPr>
            <p:cNvPr id="4" name="TextBox 4"/>
            <p:cNvSpPr txBox="1"/>
            <p:nvPr/>
          </p:nvSpPr>
          <p:spPr>
            <a:xfrm>
              <a:off x="0" y="-38100"/>
              <a:ext cx="5584489" cy="412509"/>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53688" y="1577663"/>
            <a:ext cx="13112681" cy="4594537"/>
            <a:chOff x="0" y="0"/>
            <a:chExt cx="5180318" cy="1815126"/>
          </a:xfrm>
        </p:grpSpPr>
        <p:sp>
          <p:nvSpPr>
            <p:cNvPr id="6" name="Freeform 6"/>
            <p:cNvSpPr/>
            <p:nvPr/>
          </p:nvSpPr>
          <p:spPr>
            <a:xfrm>
              <a:off x="0" y="0"/>
              <a:ext cx="5180318" cy="1815126"/>
            </a:xfrm>
            <a:custGeom>
              <a:avLst/>
              <a:gdLst/>
              <a:ahLst/>
              <a:cxnLst/>
              <a:rect l="l" t="t" r="r" b="b"/>
              <a:pathLst>
                <a:path w="5180318" h="1815126">
                  <a:moveTo>
                    <a:pt x="0" y="0"/>
                  </a:moveTo>
                  <a:lnTo>
                    <a:pt x="5180318" y="0"/>
                  </a:lnTo>
                  <a:lnTo>
                    <a:pt x="5180318" y="1815126"/>
                  </a:lnTo>
                  <a:lnTo>
                    <a:pt x="0" y="1815126"/>
                  </a:lnTo>
                  <a:close/>
                </a:path>
              </a:pathLst>
            </a:custGeom>
            <a:solidFill>
              <a:srgbClr val="FFFFFF"/>
            </a:solidFill>
          </p:spPr>
        </p:sp>
        <p:sp>
          <p:nvSpPr>
            <p:cNvPr id="7" name="TextBox 7"/>
            <p:cNvSpPr txBox="1"/>
            <p:nvPr/>
          </p:nvSpPr>
          <p:spPr>
            <a:xfrm>
              <a:off x="0" y="-38100"/>
              <a:ext cx="5180318" cy="1853226"/>
            </a:xfrm>
            <a:prstGeom prst="rect">
              <a:avLst/>
            </a:prstGeom>
          </p:spPr>
          <p:txBody>
            <a:bodyPr lIns="33867" tIns="33867" rIns="33867" bIns="33867" rtlCol="0" anchor="ctr"/>
            <a:lstStyle/>
            <a:p>
              <a:pPr algn="ctr">
                <a:lnSpc>
                  <a:spcPts val="1773"/>
                </a:lnSpc>
              </a:pPr>
              <a:endParaRPr sz="1200"/>
            </a:p>
          </p:txBody>
        </p:sp>
      </p:grpSp>
      <p:sp>
        <p:nvSpPr>
          <p:cNvPr id="8" name="TextBox 8"/>
          <p:cNvSpPr txBox="1"/>
          <p:nvPr/>
        </p:nvSpPr>
        <p:spPr>
          <a:xfrm>
            <a:off x="531075" y="2177399"/>
            <a:ext cx="5175220" cy="3312510"/>
          </a:xfrm>
          <a:prstGeom prst="rect">
            <a:avLst/>
          </a:prstGeom>
        </p:spPr>
        <p:txBody>
          <a:bodyPr lIns="0" tIns="0" rIns="0" bIns="0" rtlCol="0" anchor="t">
            <a:spAutoFit/>
          </a:bodyPr>
          <a:lstStyle/>
          <a:p>
            <a:pPr marL="410354" lvl="1" indent="-205177">
              <a:lnSpc>
                <a:spcPts val="2869"/>
              </a:lnSpc>
              <a:buFont typeface="Arial"/>
              <a:buChar char="•"/>
            </a:pPr>
            <a:r>
              <a:rPr lang="en-US" sz="2400" spc="95" dirty="0">
                <a:solidFill>
                  <a:srgbClr val="2B4141"/>
                </a:solidFill>
                <a:latin typeface="Arial" panose="020B0604020202020204" pitchFamily="34" charset="0"/>
                <a:cs typeface="Arial" panose="020B0604020202020204" pitchFamily="34" charset="0"/>
              </a:rPr>
              <a:t>Performance </a:t>
            </a:r>
            <a:r>
              <a:rPr lang="en-US" sz="2400" u="sng" spc="95" dirty="0">
                <a:solidFill>
                  <a:srgbClr val="2B4141"/>
                </a:solidFill>
                <a:latin typeface="Arial" panose="020B0604020202020204" pitchFamily="34" charset="0"/>
                <a:cs typeface="Arial" panose="020B0604020202020204" pitchFamily="34" charset="0"/>
              </a:rPr>
              <a:t>expectations</a:t>
            </a:r>
            <a:r>
              <a:rPr lang="en-US" sz="2400" spc="95" dirty="0">
                <a:solidFill>
                  <a:srgbClr val="2B4141"/>
                </a:solidFill>
                <a:latin typeface="Arial" panose="020B0604020202020204" pitchFamily="34" charset="0"/>
                <a:cs typeface="Arial" panose="020B0604020202020204" pitchFamily="34" charset="0"/>
              </a:rPr>
              <a:t> set at appropriately </a:t>
            </a:r>
            <a:r>
              <a:rPr lang="en-US" sz="2400" u="sng" spc="95" dirty="0">
                <a:solidFill>
                  <a:srgbClr val="2B4141"/>
                </a:solidFill>
                <a:latin typeface="Arial" panose="020B0604020202020204" pitchFamily="34" charset="0"/>
                <a:cs typeface="Arial" panose="020B0604020202020204" pitchFamily="34" charset="0"/>
              </a:rPr>
              <a:t>high levels</a:t>
            </a:r>
          </a:p>
          <a:p>
            <a:pPr>
              <a:lnSpc>
                <a:spcPts val="2869"/>
              </a:lnSpc>
            </a:pPr>
            <a:endParaRPr lang="en-US" sz="2400" u="sng" spc="95" dirty="0">
              <a:solidFill>
                <a:srgbClr val="2B4141"/>
              </a:solidFill>
              <a:latin typeface="Arial" panose="020B0604020202020204" pitchFamily="34" charset="0"/>
              <a:cs typeface="Arial" panose="020B0604020202020204" pitchFamily="34" charset="0"/>
            </a:endParaRPr>
          </a:p>
          <a:p>
            <a:pPr marL="410354" lvl="1" indent="-205177">
              <a:lnSpc>
                <a:spcPts val="2869"/>
              </a:lnSpc>
              <a:buFont typeface="Arial"/>
              <a:buChar char="•"/>
            </a:pPr>
            <a:r>
              <a:rPr lang="en-US" sz="2400" u="sng" spc="95" dirty="0">
                <a:solidFill>
                  <a:srgbClr val="2B4141"/>
                </a:solidFill>
                <a:latin typeface="Arial" panose="020B0604020202020204" pitchFamily="34" charset="0"/>
                <a:cs typeface="Arial" panose="020B0604020202020204" pitchFamily="34" charset="0"/>
              </a:rPr>
              <a:t>Significant</a:t>
            </a:r>
            <a:r>
              <a:rPr lang="en-US" sz="2400" spc="95" dirty="0">
                <a:solidFill>
                  <a:srgbClr val="2B4141"/>
                </a:solidFill>
                <a:latin typeface="Arial" panose="020B0604020202020204" pitchFamily="34" charset="0"/>
                <a:cs typeface="Arial" panose="020B0604020202020204" pitchFamily="34" charset="0"/>
              </a:rPr>
              <a:t> investment of </a:t>
            </a:r>
            <a:r>
              <a:rPr lang="en-US" sz="2400" u="sng" spc="95" dirty="0">
                <a:solidFill>
                  <a:srgbClr val="2B4141"/>
                </a:solidFill>
                <a:latin typeface="Arial" panose="020B0604020202020204" pitchFamily="34" charset="0"/>
                <a:cs typeface="Arial" panose="020B0604020202020204" pitchFamily="34" charset="0"/>
              </a:rPr>
              <a:t>time</a:t>
            </a:r>
            <a:r>
              <a:rPr lang="en-US" sz="2400" spc="95" dirty="0">
                <a:solidFill>
                  <a:srgbClr val="2B4141"/>
                </a:solidFill>
                <a:latin typeface="Arial" panose="020B0604020202020204" pitchFamily="34" charset="0"/>
                <a:cs typeface="Arial" panose="020B0604020202020204" pitchFamily="34" charset="0"/>
              </a:rPr>
              <a:t> and effort by students over an extended period of time</a:t>
            </a:r>
          </a:p>
          <a:p>
            <a:pPr>
              <a:lnSpc>
                <a:spcPts val="2869"/>
              </a:lnSpc>
            </a:pPr>
            <a:endParaRPr lang="en-US" sz="2400" spc="95" dirty="0">
              <a:solidFill>
                <a:srgbClr val="2B4141"/>
              </a:solidFill>
              <a:latin typeface="Arial" panose="020B0604020202020204" pitchFamily="34" charset="0"/>
              <a:cs typeface="Arial" panose="020B0604020202020204" pitchFamily="34" charset="0"/>
            </a:endParaRPr>
          </a:p>
          <a:p>
            <a:pPr marL="410354" lvl="1" indent="-205177">
              <a:lnSpc>
                <a:spcPts val="2869"/>
              </a:lnSpc>
              <a:buFont typeface="Arial"/>
              <a:buChar char="•"/>
            </a:pPr>
            <a:r>
              <a:rPr lang="en-US" sz="2400" u="sng" spc="95" dirty="0">
                <a:solidFill>
                  <a:srgbClr val="2B4141"/>
                </a:solidFill>
                <a:latin typeface="Arial" panose="020B0604020202020204" pitchFamily="34" charset="0"/>
                <a:cs typeface="Arial" panose="020B0604020202020204" pitchFamily="34" charset="0"/>
              </a:rPr>
              <a:t>Interactions</a:t>
            </a:r>
            <a:r>
              <a:rPr lang="en-US" sz="2400" spc="95" dirty="0">
                <a:solidFill>
                  <a:srgbClr val="2B4141"/>
                </a:solidFill>
                <a:latin typeface="Arial" panose="020B0604020202020204" pitchFamily="34" charset="0"/>
                <a:cs typeface="Arial" panose="020B0604020202020204" pitchFamily="34" charset="0"/>
              </a:rPr>
              <a:t> with faculty and peers about substantive matters</a:t>
            </a:r>
          </a:p>
        </p:txBody>
      </p:sp>
      <p:sp>
        <p:nvSpPr>
          <p:cNvPr id="9" name="TextBox 9"/>
          <p:cNvSpPr txBox="1"/>
          <p:nvPr/>
        </p:nvSpPr>
        <p:spPr>
          <a:xfrm>
            <a:off x="416270" y="490272"/>
            <a:ext cx="11359461" cy="461665"/>
          </a:xfrm>
          <a:prstGeom prst="rect">
            <a:avLst/>
          </a:prstGeom>
        </p:spPr>
        <p:txBody>
          <a:bodyPr lIns="0" tIns="0" rIns="0" bIns="0" rtlCol="0" anchor="t">
            <a:spAutoFit/>
          </a:bodyPr>
          <a:lstStyle/>
          <a:p>
            <a:pPr algn="ctr">
              <a:lnSpc>
                <a:spcPts val="3594"/>
              </a:lnSpc>
            </a:pPr>
            <a:r>
              <a:rPr lang="en-US" sz="4000" dirty="0">
                <a:solidFill>
                  <a:srgbClr val="2B4141"/>
                </a:solidFill>
                <a:latin typeface="Impact" panose="020B0806030902050204" pitchFamily="34" charset="0"/>
              </a:rPr>
              <a:t>KEY ELEMENTS SHARED BY HIGH IMPACT PRACTICES</a:t>
            </a:r>
          </a:p>
        </p:txBody>
      </p:sp>
      <p:sp>
        <p:nvSpPr>
          <p:cNvPr id="10" name="TextBox 10"/>
          <p:cNvSpPr txBox="1"/>
          <p:nvPr/>
        </p:nvSpPr>
        <p:spPr>
          <a:xfrm>
            <a:off x="6485706" y="1958859"/>
            <a:ext cx="5290025" cy="3735703"/>
          </a:xfrm>
          <a:prstGeom prst="rect">
            <a:avLst/>
          </a:prstGeom>
        </p:spPr>
        <p:txBody>
          <a:bodyPr lIns="0" tIns="0" rIns="0" bIns="0" rtlCol="0" anchor="t">
            <a:spAutoFit/>
          </a:bodyPr>
          <a:lstStyle/>
          <a:p>
            <a:pPr marL="419458" lvl="1" indent="-209728">
              <a:lnSpc>
                <a:spcPts val="3672"/>
              </a:lnSpc>
              <a:buFont typeface="Arial"/>
              <a:buChar char="•"/>
            </a:pPr>
            <a:r>
              <a:rPr lang="en-US" sz="2400" spc="97" dirty="0">
                <a:solidFill>
                  <a:srgbClr val="2B4141"/>
                </a:solidFill>
                <a:latin typeface="Arial" panose="020B0604020202020204" pitchFamily="34" charset="0"/>
                <a:cs typeface="Arial" panose="020B0604020202020204" pitchFamily="34" charset="0"/>
              </a:rPr>
              <a:t>Experiences exposed to </a:t>
            </a:r>
            <a:r>
              <a:rPr lang="en-US" sz="2400" u="sng" spc="97" dirty="0">
                <a:solidFill>
                  <a:srgbClr val="2B4141"/>
                </a:solidFill>
                <a:latin typeface="Arial" panose="020B0604020202020204" pitchFamily="34" charset="0"/>
                <a:cs typeface="Arial" panose="020B0604020202020204" pitchFamily="34" charset="0"/>
              </a:rPr>
              <a:t>multiple</a:t>
            </a:r>
            <a:r>
              <a:rPr lang="en-US" sz="2400" spc="97" dirty="0">
                <a:solidFill>
                  <a:srgbClr val="2B4141"/>
                </a:solidFill>
                <a:latin typeface="Arial" panose="020B0604020202020204" pitchFamily="34" charset="0"/>
                <a:cs typeface="Arial" panose="020B0604020202020204" pitchFamily="34" charset="0"/>
              </a:rPr>
              <a:t> perspectives, people and circumstances</a:t>
            </a:r>
          </a:p>
          <a:p>
            <a:pPr>
              <a:lnSpc>
                <a:spcPts val="3672"/>
              </a:lnSpc>
            </a:pPr>
            <a:endParaRPr lang="en-US" sz="2400" spc="97" dirty="0">
              <a:solidFill>
                <a:srgbClr val="2B4141"/>
              </a:solidFill>
              <a:latin typeface="Arial" panose="020B0604020202020204" pitchFamily="34" charset="0"/>
              <a:cs typeface="Arial" panose="020B0604020202020204" pitchFamily="34" charset="0"/>
            </a:endParaRPr>
          </a:p>
          <a:p>
            <a:pPr marL="419458" lvl="1" indent="-209728">
              <a:lnSpc>
                <a:spcPts val="3672"/>
              </a:lnSpc>
              <a:buFont typeface="Arial"/>
              <a:buChar char="•"/>
            </a:pPr>
            <a:r>
              <a:rPr lang="en-US" sz="2400" u="sng" spc="97" dirty="0">
                <a:solidFill>
                  <a:srgbClr val="2B4141"/>
                </a:solidFill>
                <a:latin typeface="Arial" panose="020B0604020202020204" pitchFamily="34" charset="0"/>
                <a:cs typeface="Arial" panose="020B0604020202020204" pitchFamily="34" charset="0"/>
              </a:rPr>
              <a:t>Real-world</a:t>
            </a:r>
            <a:r>
              <a:rPr lang="en-US" sz="2400" spc="97" dirty="0">
                <a:solidFill>
                  <a:srgbClr val="2B4141"/>
                </a:solidFill>
                <a:latin typeface="Arial" panose="020B0604020202020204" pitchFamily="34" charset="0"/>
                <a:cs typeface="Arial" panose="020B0604020202020204" pitchFamily="34" charset="0"/>
              </a:rPr>
              <a:t> application</a:t>
            </a:r>
          </a:p>
          <a:p>
            <a:pPr>
              <a:lnSpc>
                <a:spcPts val="3672"/>
              </a:lnSpc>
            </a:pPr>
            <a:endParaRPr lang="en-US" sz="2400" spc="97" dirty="0">
              <a:solidFill>
                <a:srgbClr val="2B4141"/>
              </a:solidFill>
              <a:latin typeface="Arial" panose="020B0604020202020204" pitchFamily="34" charset="0"/>
              <a:cs typeface="Arial" panose="020B0604020202020204" pitchFamily="34" charset="0"/>
            </a:endParaRPr>
          </a:p>
          <a:p>
            <a:pPr marL="419458" lvl="1" indent="-209728">
              <a:lnSpc>
                <a:spcPts val="3672"/>
              </a:lnSpc>
              <a:buFont typeface="Arial"/>
              <a:buChar char="•"/>
            </a:pPr>
            <a:r>
              <a:rPr lang="en-US" sz="2400" spc="97" dirty="0">
                <a:solidFill>
                  <a:srgbClr val="2B4141"/>
                </a:solidFill>
                <a:latin typeface="Arial" panose="020B0604020202020204" pitchFamily="34" charset="0"/>
                <a:cs typeface="Arial" panose="020B0604020202020204" pitchFamily="34" charset="0"/>
              </a:rPr>
              <a:t>Frequent, timely, and constructive </a:t>
            </a:r>
            <a:r>
              <a:rPr lang="en-US" sz="2400" u="sng" spc="97" dirty="0">
                <a:solidFill>
                  <a:srgbClr val="2B4141"/>
                </a:solidFill>
                <a:latin typeface="Arial" panose="020B0604020202020204" pitchFamily="34" charset="0"/>
                <a:cs typeface="Arial" panose="020B0604020202020204" pitchFamily="34" charset="0"/>
              </a:rPr>
              <a:t>feedback</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2335" y="402130"/>
            <a:ext cx="14135737" cy="1061550"/>
            <a:chOff x="0" y="0"/>
            <a:chExt cx="5584489" cy="419378"/>
          </a:xfrm>
        </p:grpSpPr>
        <p:sp>
          <p:nvSpPr>
            <p:cNvPr id="3" name="Freeform 3"/>
            <p:cNvSpPr/>
            <p:nvPr/>
          </p:nvSpPr>
          <p:spPr>
            <a:xfrm>
              <a:off x="0" y="0"/>
              <a:ext cx="5584489" cy="419378"/>
            </a:xfrm>
            <a:custGeom>
              <a:avLst/>
              <a:gdLst/>
              <a:ahLst/>
              <a:cxnLst/>
              <a:rect l="l" t="t" r="r" b="b"/>
              <a:pathLst>
                <a:path w="5584489" h="419378">
                  <a:moveTo>
                    <a:pt x="0" y="0"/>
                  </a:moveTo>
                  <a:lnTo>
                    <a:pt x="5584489" y="0"/>
                  </a:lnTo>
                  <a:lnTo>
                    <a:pt x="5584489" y="419378"/>
                  </a:lnTo>
                  <a:lnTo>
                    <a:pt x="0" y="419378"/>
                  </a:lnTo>
                  <a:close/>
                </a:path>
              </a:pathLst>
            </a:custGeom>
            <a:solidFill>
              <a:srgbClr val="FFFFFF"/>
            </a:solidFill>
          </p:spPr>
        </p:sp>
        <p:sp>
          <p:nvSpPr>
            <p:cNvPr id="4" name="TextBox 4"/>
            <p:cNvSpPr txBox="1"/>
            <p:nvPr/>
          </p:nvSpPr>
          <p:spPr>
            <a:xfrm>
              <a:off x="0" y="-38100"/>
              <a:ext cx="5584489" cy="457478"/>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256437" y="2157198"/>
            <a:ext cx="5749999" cy="4491677"/>
            <a:chOff x="0" y="0"/>
            <a:chExt cx="2271605" cy="1774490"/>
          </a:xfrm>
        </p:grpSpPr>
        <p:sp>
          <p:nvSpPr>
            <p:cNvPr id="6" name="Freeform 6"/>
            <p:cNvSpPr/>
            <p:nvPr/>
          </p:nvSpPr>
          <p:spPr>
            <a:xfrm>
              <a:off x="0" y="0"/>
              <a:ext cx="2271605" cy="1774490"/>
            </a:xfrm>
            <a:custGeom>
              <a:avLst/>
              <a:gdLst/>
              <a:ahLst/>
              <a:cxnLst/>
              <a:rect l="l" t="t" r="r" b="b"/>
              <a:pathLst>
                <a:path w="2271605" h="1774490">
                  <a:moveTo>
                    <a:pt x="45778" y="0"/>
                  </a:moveTo>
                  <a:lnTo>
                    <a:pt x="2225826" y="0"/>
                  </a:lnTo>
                  <a:cubicBezTo>
                    <a:pt x="2251109" y="0"/>
                    <a:pt x="2271605" y="20496"/>
                    <a:pt x="2271605" y="45778"/>
                  </a:cubicBezTo>
                  <a:lnTo>
                    <a:pt x="2271605" y="1728711"/>
                  </a:lnTo>
                  <a:cubicBezTo>
                    <a:pt x="2271605" y="1753994"/>
                    <a:pt x="2251109" y="1774490"/>
                    <a:pt x="2225826" y="1774490"/>
                  </a:cubicBezTo>
                  <a:lnTo>
                    <a:pt x="45778" y="1774490"/>
                  </a:lnTo>
                  <a:cubicBezTo>
                    <a:pt x="20496" y="1774490"/>
                    <a:pt x="0" y="1753994"/>
                    <a:pt x="0" y="1728711"/>
                  </a:cubicBezTo>
                  <a:lnTo>
                    <a:pt x="0" y="45778"/>
                  </a:lnTo>
                  <a:cubicBezTo>
                    <a:pt x="0" y="20496"/>
                    <a:pt x="20496" y="0"/>
                    <a:pt x="45778" y="0"/>
                  </a:cubicBezTo>
                  <a:close/>
                </a:path>
              </a:pathLst>
            </a:custGeom>
            <a:solidFill>
              <a:srgbClr val="FFFFFF"/>
            </a:solidFill>
          </p:spPr>
        </p:sp>
        <p:sp>
          <p:nvSpPr>
            <p:cNvPr id="7" name="TextBox 7"/>
            <p:cNvSpPr txBox="1"/>
            <p:nvPr/>
          </p:nvSpPr>
          <p:spPr>
            <a:xfrm>
              <a:off x="0" y="-38100"/>
              <a:ext cx="2271605" cy="1812590"/>
            </a:xfrm>
            <a:prstGeom prst="rect">
              <a:avLst/>
            </a:prstGeom>
          </p:spPr>
          <p:txBody>
            <a:bodyPr lIns="33867" tIns="33867" rIns="33867" bIns="33867" rtlCol="0" anchor="ctr"/>
            <a:lstStyle/>
            <a:p>
              <a:pPr algn="ctr">
                <a:lnSpc>
                  <a:spcPts val="1773"/>
                </a:lnSpc>
              </a:pPr>
              <a:endParaRPr sz="1200"/>
            </a:p>
          </p:txBody>
        </p:sp>
      </p:grpSp>
      <p:grpSp>
        <p:nvGrpSpPr>
          <p:cNvPr id="8" name="Group 8"/>
          <p:cNvGrpSpPr/>
          <p:nvPr/>
        </p:nvGrpSpPr>
        <p:grpSpPr>
          <a:xfrm>
            <a:off x="6172770" y="2157198"/>
            <a:ext cx="5749999" cy="4491677"/>
            <a:chOff x="0" y="0"/>
            <a:chExt cx="2271605" cy="1774490"/>
          </a:xfrm>
        </p:grpSpPr>
        <p:sp>
          <p:nvSpPr>
            <p:cNvPr id="9" name="Freeform 9"/>
            <p:cNvSpPr/>
            <p:nvPr/>
          </p:nvSpPr>
          <p:spPr>
            <a:xfrm>
              <a:off x="0" y="0"/>
              <a:ext cx="2271605" cy="1774490"/>
            </a:xfrm>
            <a:custGeom>
              <a:avLst/>
              <a:gdLst/>
              <a:ahLst/>
              <a:cxnLst/>
              <a:rect l="l" t="t" r="r" b="b"/>
              <a:pathLst>
                <a:path w="2271605" h="1774490">
                  <a:moveTo>
                    <a:pt x="45778" y="0"/>
                  </a:moveTo>
                  <a:lnTo>
                    <a:pt x="2225826" y="0"/>
                  </a:lnTo>
                  <a:cubicBezTo>
                    <a:pt x="2251109" y="0"/>
                    <a:pt x="2271605" y="20496"/>
                    <a:pt x="2271605" y="45778"/>
                  </a:cubicBezTo>
                  <a:lnTo>
                    <a:pt x="2271605" y="1728711"/>
                  </a:lnTo>
                  <a:cubicBezTo>
                    <a:pt x="2271605" y="1753994"/>
                    <a:pt x="2251109" y="1774490"/>
                    <a:pt x="2225826" y="1774490"/>
                  </a:cubicBezTo>
                  <a:lnTo>
                    <a:pt x="45778" y="1774490"/>
                  </a:lnTo>
                  <a:cubicBezTo>
                    <a:pt x="20496" y="1774490"/>
                    <a:pt x="0" y="1753994"/>
                    <a:pt x="0" y="1728711"/>
                  </a:cubicBezTo>
                  <a:lnTo>
                    <a:pt x="0" y="45778"/>
                  </a:lnTo>
                  <a:cubicBezTo>
                    <a:pt x="0" y="20496"/>
                    <a:pt x="20496" y="0"/>
                    <a:pt x="45778" y="0"/>
                  </a:cubicBezTo>
                  <a:close/>
                </a:path>
              </a:pathLst>
            </a:custGeom>
            <a:solidFill>
              <a:srgbClr val="FFFFFF"/>
            </a:solidFill>
          </p:spPr>
        </p:sp>
        <p:sp>
          <p:nvSpPr>
            <p:cNvPr id="10" name="TextBox 10"/>
            <p:cNvSpPr txBox="1"/>
            <p:nvPr/>
          </p:nvSpPr>
          <p:spPr>
            <a:xfrm>
              <a:off x="0" y="-38100"/>
              <a:ext cx="2271605" cy="1812590"/>
            </a:xfrm>
            <a:prstGeom prst="rect">
              <a:avLst/>
            </a:prstGeom>
          </p:spPr>
          <p:txBody>
            <a:bodyPr lIns="33867" tIns="33867" rIns="33867" bIns="33867" rtlCol="0" anchor="ctr"/>
            <a:lstStyle/>
            <a:p>
              <a:pPr algn="ctr">
                <a:lnSpc>
                  <a:spcPts val="1773"/>
                </a:lnSpc>
              </a:pPr>
              <a:endParaRPr sz="1200"/>
            </a:p>
          </p:txBody>
        </p:sp>
      </p:grpSp>
      <p:sp>
        <p:nvSpPr>
          <p:cNvPr id="11" name="Freeform 11"/>
          <p:cNvSpPr/>
          <p:nvPr/>
        </p:nvSpPr>
        <p:spPr>
          <a:xfrm>
            <a:off x="821427" y="384112"/>
            <a:ext cx="1022616" cy="1061551"/>
          </a:xfrm>
          <a:custGeom>
            <a:avLst/>
            <a:gdLst/>
            <a:ahLst/>
            <a:cxnLst/>
            <a:rect l="l" t="t" r="r" b="b"/>
            <a:pathLst>
              <a:path w="1802822" h="1802822">
                <a:moveTo>
                  <a:pt x="0" y="0"/>
                </a:moveTo>
                <a:lnTo>
                  <a:pt x="1802822" y="0"/>
                </a:lnTo>
                <a:lnTo>
                  <a:pt x="1802822" y="1802822"/>
                </a:lnTo>
                <a:lnTo>
                  <a:pt x="0" y="1802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3150552" y="605093"/>
            <a:ext cx="5890896" cy="756617"/>
          </a:xfrm>
          <a:prstGeom prst="rect">
            <a:avLst/>
          </a:prstGeom>
        </p:spPr>
        <p:txBody>
          <a:bodyPr lIns="0" tIns="0" rIns="0" bIns="0" rtlCol="0" anchor="t">
            <a:spAutoFit/>
          </a:bodyPr>
          <a:lstStyle/>
          <a:p>
            <a:pPr algn="ctr">
              <a:lnSpc>
                <a:spcPts val="5870"/>
              </a:lnSpc>
            </a:pPr>
            <a:r>
              <a:rPr lang="en-US" sz="6245" dirty="0">
                <a:solidFill>
                  <a:srgbClr val="2B4141"/>
                </a:solidFill>
                <a:latin typeface="Impact" panose="020B0806030902050204" pitchFamily="34" charset="0"/>
              </a:rPr>
              <a:t>BENEFITS OF HIPS</a:t>
            </a:r>
          </a:p>
        </p:txBody>
      </p:sp>
      <p:sp>
        <p:nvSpPr>
          <p:cNvPr id="13" name="TextBox 13"/>
          <p:cNvSpPr txBox="1"/>
          <p:nvPr/>
        </p:nvSpPr>
        <p:spPr>
          <a:xfrm>
            <a:off x="644489" y="2184904"/>
            <a:ext cx="4973895" cy="4334328"/>
          </a:xfrm>
          <a:prstGeom prst="rect">
            <a:avLst/>
          </a:prstGeom>
        </p:spPr>
        <p:txBody>
          <a:bodyPr lIns="0" tIns="0" rIns="0" bIns="0" rtlCol="0" anchor="t">
            <a:spAutoFit/>
          </a:bodyPr>
          <a:lstStyle/>
          <a:p>
            <a:pPr>
              <a:lnSpc>
                <a:spcPts val="3081"/>
              </a:lnSpc>
            </a:pPr>
            <a:endParaRPr lang="en-US" sz="1400" dirty="0">
              <a:latin typeface="Arial" panose="020B0604020202020204" pitchFamily="34" charset="0"/>
              <a:cs typeface="Arial" panose="020B0604020202020204" pitchFamily="34" charset="0"/>
            </a:endParaRPr>
          </a:p>
          <a:p>
            <a:pPr marL="449468" lvl="1" indent="-224734">
              <a:lnSpc>
                <a:spcPts val="3081"/>
              </a:lnSpc>
              <a:buFont typeface="Arial"/>
              <a:buChar char="•"/>
            </a:pPr>
            <a:r>
              <a:rPr lang="en-US" sz="2400" spc="104" dirty="0">
                <a:solidFill>
                  <a:srgbClr val="2B4141"/>
                </a:solidFill>
                <a:latin typeface="Arial" panose="020B0604020202020204" pitchFamily="34" charset="0"/>
                <a:cs typeface="Arial" panose="020B0604020202020204" pitchFamily="34" charset="0"/>
              </a:rPr>
              <a:t>Persistence and GPA</a:t>
            </a:r>
          </a:p>
          <a:p>
            <a:pPr>
              <a:lnSpc>
                <a:spcPts val="3081"/>
              </a:lnSpc>
            </a:pPr>
            <a:endParaRPr lang="en-US" sz="2400" spc="104" dirty="0">
              <a:solidFill>
                <a:srgbClr val="2B4141"/>
              </a:solidFill>
              <a:latin typeface="Arial" panose="020B0604020202020204" pitchFamily="34" charset="0"/>
              <a:cs typeface="Arial" panose="020B0604020202020204" pitchFamily="34" charset="0"/>
            </a:endParaRPr>
          </a:p>
          <a:p>
            <a:pPr marL="449468" lvl="1" indent="-224734">
              <a:lnSpc>
                <a:spcPts val="3081"/>
              </a:lnSpc>
              <a:buFont typeface="Arial"/>
              <a:buChar char="•"/>
            </a:pPr>
            <a:r>
              <a:rPr lang="en-US" sz="2400" spc="104" dirty="0">
                <a:solidFill>
                  <a:srgbClr val="2B4141"/>
                </a:solidFill>
                <a:latin typeface="Arial" panose="020B0604020202020204" pitchFamily="34" charset="0"/>
                <a:cs typeface="Arial" panose="020B0604020202020204" pitchFamily="34" charset="0"/>
              </a:rPr>
              <a:t>Deep approaches to learning</a:t>
            </a:r>
          </a:p>
          <a:p>
            <a:pPr>
              <a:lnSpc>
                <a:spcPts val="3081"/>
              </a:lnSpc>
            </a:pPr>
            <a:endParaRPr lang="en-US" sz="2400" spc="104" dirty="0">
              <a:solidFill>
                <a:srgbClr val="2B4141"/>
              </a:solidFill>
              <a:latin typeface="Arial" panose="020B0604020202020204" pitchFamily="34" charset="0"/>
              <a:cs typeface="Arial" panose="020B0604020202020204" pitchFamily="34" charset="0"/>
            </a:endParaRPr>
          </a:p>
          <a:p>
            <a:pPr marL="449468" lvl="1" indent="-224734">
              <a:lnSpc>
                <a:spcPts val="3081"/>
              </a:lnSpc>
              <a:buFont typeface="Arial"/>
              <a:buChar char="•"/>
            </a:pPr>
            <a:r>
              <a:rPr lang="en-US" sz="2400" spc="104" dirty="0">
                <a:solidFill>
                  <a:srgbClr val="2B4141"/>
                </a:solidFill>
                <a:latin typeface="Arial" panose="020B0604020202020204" pitchFamily="34" charset="0"/>
                <a:cs typeface="Arial" panose="020B0604020202020204" pitchFamily="34" charset="0"/>
              </a:rPr>
              <a:t>Higher rates of student‐faculty interaction</a:t>
            </a:r>
          </a:p>
          <a:p>
            <a:pPr>
              <a:lnSpc>
                <a:spcPts val="3081"/>
              </a:lnSpc>
            </a:pPr>
            <a:endParaRPr lang="en-US" sz="2400" spc="104" dirty="0">
              <a:solidFill>
                <a:srgbClr val="2B4141"/>
              </a:solidFill>
              <a:latin typeface="Arial" panose="020B0604020202020204" pitchFamily="34" charset="0"/>
              <a:cs typeface="Arial" panose="020B0604020202020204" pitchFamily="34" charset="0"/>
            </a:endParaRPr>
          </a:p>
          <a:p>
            <a:pPr marL="449468" lvl="1" indent="-224734">
              <a:lnSpc>
                <a:spcPts val="3081"/>
              </a:lnSpc>
              <a:buFont typeface="Arial"/>
              <a:buChar char="•"/>
            </a:pPr>
            <a:r>
              <a:rPr lang="en-US" sz="2400" spc="104" dirty="0">
                <a:solidFill>
                  <a:srgbClr val="2B4141"/>
                </a:solidFill>
                <a:latin typeface="Arial" panose="020B0604020202020204" pitchFamily="34" charset="0"/>
                <a:cs typeface="Arial" panose="020B0604020202020204" pitchFamily="34" charset="0"/>
              </a:rPr>
              <a:t>Students take ownership of learning</a:t>
            </a:r>
          </a:p>
          <a:p>
            <a:pPr>
              <a:lnSpc>
                <a:spcPts val="3081"/>
              </a:lnSpc>
            </a:pPr>
            <a:endParaRPr lang="en-US" sz="2400" spc="104" dirty="0">
              <a:solidFill>
                <a:srgbClr val="2B4141"/>
              </a:solidFill>
              <a:latin typeface="Arial" panose="020B0604020202020204" pitchFamily="34" charset="0"/>
              <a:cs typeface="Arial" panose="020B0604020202020204" pitchFamily="34" charset="0"/>
            </a:endParaRPr>
          </a:p>
        </p:txBody>
      </p:sp>
      <p:sp>
        <p:nvSpPr>
          <p:cNvPr id="14" name="TextBox 14"/>
          <p:cNvSpPr txBox="1"/>
          <p:nvPr/>
        </p:nvSpPr>
        <p:spPr>
          <a:xfrm>
            <a:off x="1332735" y="1434802"/>
            <a:ext cx="9526531" cy="679289"/>
          </a:xfrm>
          <a:prstGeom prst="rect">
            <a:avLst/>
          </a:prstGeom>
        </p:spPr>
        <p:txBody>
          <a:bodyPr lIns="0" tIns="0" rIns="0" bIns="0" rtlCol="0" anchor="t">
            <a:spAutoFit/>
          </a:bodyPr>
          <a:lstStyle/>
          <a:p>
            <a:pPr algn="ctr">
              <a:lnSpc>
                <a:spcPts val="5883"/>
              </a:lnSpc>
              <a:spcBef>
                <a:spcPct val="0"/>
              </a:spcBef>
            </a:pPr>
            <a:r>
              <a:rPr lang="en-US" sz="4202" dirty="0">
                <a:solidFill>
                  <a:srgbClr val="FFFFFF"/>
                </a:solidFill>
                <a:latin typeface="Impact" panose="020B0806030902050204" pitchFamily="34" charset="0"/>
              </a:rPr>
              <a:t>HIPS ARE POSITIVELY ASSOCIATED WITH </a:t>
            </a:r>
          </a:p>
        </p:txBody>
      </p:sp>
      <p:sp>
        <p:nvSpPr>
          <p:cNvPr id="15" name="TextBox 15"/>
          <p:cNvSpPr txBox="1"/>
          <p:nvPr/>
        </p:nvSpPr>
        <p:spPr>
          <a:xfrm>
            <a:off x="6549567" y="2490650"/>
            <a:ext cx="4983763" cy="3937553"/>
          </a:xfrm>
          <a:prstGeom prst="rect">
            <a:avLst/>
          </a:prstGeom>
        </p:spPr>
        <p:txBody>
          <a:bodyPr lIns="0" tIns="0" rIns="0" bIns="0" rtlCol="0" anchor="t">
            <a:spAutoFit/>
          </a:bodyPr>
          <a:lstStyle/>
          <a:p>
            <a:pPr marL="454650" lvl="1" indent="-227325">
              <a:lnSpc>
                <a:spcPts val="3116"/>
              </a:lnSpc>
              <a:buFont typeface="Arial"/>
              <a:buChar char="•"/>
            </a:pPr>
            <a:r>
              <a:rPr lang="en-US" sz="2400" spc="105" dirty="0">
                <a:solidFill>
                  <a:srgbClr val="2B4141"/>
                </a:solidFill>
                <a:latin typeface="Arial" panose="020B0604020202020204" pitchFamily="34" charset="0"/>
                <a:cs typeface="Arial" panose="020B0604020202020204" pitchFamily="34" charset="0"/>
              </a:rPr>
              <a:t>Increases in critical thinking, writing skills</a:t>
            </a:r>
          </a:p>
          <a:p>
            <a:pPr>
              <a:lnSpc>
                <a:spcPts val="3116"/>
              </a:lnSpc>
            </a:pPr>
            <a:endParaRPr lang="en-US" sz="2400" spc="105" dirty="0">
              <a:solidFill>
                <a:srgbClr val="2B4141"/>
              </a:solidFill>
              <a:latin typeface="Arial" panose="020B0604020202020204" pitchFamily="34" charset="0"/>
              <a:cs typeface="Arial" panose="020B0604020202020204" pitchFamily="34" charset="0"/>
            </a:endParaRPr>
          </a:p>
          <a:p>
            <a:pPr marL="454650" lvl="1" indent="-227325">
              <a:lnSpc>
                <a:spcPts val="3116"/>
              </a:lnSpc>
              <a:buFont typeface="Arial"/>
              <a:buChar char="•"/>
            </a:pPr>
            <a:r>
              <a:rPr lang="en-US" sz="2400" spc="105" dirty="0">
                <a:solidFill>
                  <a:srgbClr val="2B4141"/>
                </a:solidFill>
                <a:latin typeface="Arial" panose="020B0604020202020204" pitchFamily="34" charset="0"/>
                <a:cs typeface="Arial" panose="020B0604020202020204" pitchFamily="34" charset="0"/>
              </a:rPr>
              <a:t>Greater appreciation for diverse viewpoint</a:t>
            </a:r>
          </a:p>
          <a:p>
            <a:pPr>
              <a:lnSpc>
                <a:spcPts val="3116"/>
              </a:lnSpc>
            </a:pPr>
            <a:endParaRPr lang="en-US" sz="2400" spc="105" dirty="0">
              <a:solidFill>
                <a:srgbClr val="2B4141"/>
              </a:solidFill>
              <a:latin typeface="Arial" panose="020B0604020202020204" pitchFamily="34" charset="0"/>
              <a:cs typeface="Arial" panose="020B0604020202020204" pitchFamily="34" charset="0"/>
            </a:endParaRPr>
          </a:p>
          <a:p>
            <a:pPr marL="454650" lvl="1" indent="-227325">
              <a:lnSpc>
                <a:spcPts val="3116"/>
              </a:lnSpc>
              <a:buFont typeface="Arial"/>
              <a:buChar char="•"/>
            </a:pPr>
            <a:r>
              <a:rPr lang="en-US" sz="2400" spc="105" dirty="0">
                <a:solidFill>
                  <a:srgbClr val="2B4141"/>
                </a:solidFill>
                <a:latin typeface="Arial" panose="020B0604020202020204" pitchFamily="34" charset="0"/>
                <a:cs typeface="Arial" panose="020B0604020202020204" pitchFamily="34" charset="0"/>
              </a:rPr>
              <a:t>Higher student engagement overall, and “compensatory effects”</a:t>
            </a:r>
          </a:p>
          <a:p>
            <a:pPr>
              <a:lnSpc>
                <a:spcPts val="3116"/>
              </a:lnSpc>
            </a:pPr>
            <a:endParaRPr lang="en-US" sz="2400" spc="105" dirty="0">
              <a:solidFill>
                <a:srgbClr val="2B4141"/>
              </a:solidFill>
              <a:latin typeface="Arial" panose="020B0604020202020204" pitchFamily="34" charset="0"/>
              <a:cs typeface="Arial" panose="020B0604020202020204" pitchFamily="34" charset="0"/>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7668" y="223002"/>
            <a:ext cx="14135737" cy="1239373"/>
            <a:chOff x="0" y="0"/>
            <a:chExt cx="5584489" cy="489629"/>
          </a:xfrm>
        </p:grpSpPr>
        <p:sp>
          <p:nvSpPr>
            <p:cNvPr id="3" name="Freeform 3"/>
            <p:cNvSpPr/>
            <p:nvPr/>
          </p:nvSpPr>
          <p:spPr>
            <a:xfrm>
              <a:off x="0" y="0"/>
              <a:ext cx="5584489" cy="489629"/>
            </a:xfrm>
            <a:custGeom>
              <a:avLst/>
              <a:gdLst/>
              <a:ahLst/>
              <a:cxnLst/>
              <a:rect l="l" t="t" r="r" b="b"/>
              <a:pathLst>
                <a:path w="5584489" h="489629">
                  <a:moveTo>
                    <a:pt x="0" y="0"/>
                  </a:moveTo>
                  <a:lnTo>
                    <a:pt x="5584489" y="0"/>
                  </a:lnTo>
                  <a:lnTo>
                    <a:pt x="5584489" y="489629"/>
                  </a:lnTo>
                  <a:lnTo>
                    <a:pt x="0" y="489629"/>
                  </a:lnTo>
                  <a:close/>
                </a:path>
              </a:pathLst>
            </a:custGeom>
            <a:solidFill>
              <a:srgbClr val="FFFFFF"/>
            </a:solidFill>
          </p:spPr>
        </p:sp>
        <p:sp>
          <p:nvSpPr>
            <p:cNvPr id="4" name="TextBox 4"/>
            <p:cNvSpPr txBox="1"/>
            <p:nvPr/>
          </p:nvSpPr>
          <p:spPr>
            <a:xfrm>
              <a:off x="0" y="-38100"/>
              <a:ext cx="5584489" cy="527729"/>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1274318" y="216648"/>
            <a:ext cx="1411589" cy="1245727"/>
          </a:xfrm>
          <a:custGeom>
            <a:avLst/>
            <a:gdLst/>
            <a:ahLst/>
            <a:cxnLst/>
            <a:rect l="l" t="t" r="r" b="b"/>
            <a:pathLst>
              <a:path w="2117383" h="1868590">
                <a:moveTo>
                  <a:pt x="0" y="0"/>
                </a:moveTo>
                <a:lnTo>
                  <a:pt x="2117383" y="0"/>
                </a:lnTo>
                <a:lnTo>
                  <a:pt x="2117383" y="1868590"/>
                </a:lnTo>
                <a:lnTo>
                  <a:pt x="0" y="18685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2685907" y="683978"/>
            <a:ext cx="6820186" cy="589905"/>
          </a:xfrm>
          <a:prstGeom prst="rect">
            <a:avLst/>
          </a:prstGeom>
        </p:spPr>
        <p:txBody>
          <a:bodyPr lIns="0" tIns="0" rIns="0" bIns="0" rtlCol="0" anchor="t">
            <a:spAutoFit/>
          </a:bodyPr>
          <a:lstStyle/>
          <a:p>
            <a:pPr algn="ctr">
              <a:lnSpc>
                <a:spcPts val="4568"/>
              </a:lnSpc>
            </a:pPr>
            <a:r>
              <a:rPr lang="en-US" sz="5400" dirty="0">
                <a:solidFill>
                  <a:srgbClr val="2B4141"/>
                </a:solidFill>
                <a:latin typeface="Impact" panose="020B0806030902050204" pitchFamily="34" charset="0"/>
              </a:rPr>
              <a:t>IMPLEMENTATION</a:t>
            </a:r>
          </a:p>
        </p:txBody>
      </p:sp>
      <p:grpSp>
        <p:nvGrpSpPr>
          <p:cNvPr id="7" name="Group 7"/>
          <p:cNvGrpSpPr/>
          <p:nvPr/>
        </p:nvGrpSpPr>
        <p:grpSpPr>
          <a:xfrm>
            <a:off x="534203" y="1760342"/>
            <a:ext cx="10971997" cy="4836246"/>
            <a:chOff x="0" y="0"/>
            <a:chExt cx="4915334" cy="2166585"/>
          </a:xfrm>
        </p:grpSpPr>
        <p:sp>
          <p:nvSpPr>
            <p:cNvPr id="8" name="Freeform 8"/>
            <p:cNvSpPr/>
            <p:nvPr/>
          </p:nvSpPr>
          <p:spPr>
            <a:xfrm>
              <a:off x="0" y="0"/>
              <a:ext cx="4915334" cy="2166585"/>
            </a:xfrm>
            <a:custGeom>
              <a:avLst/>
              <a:gdLst/>
              <a:ahLst/>
              <a:cxnLst/>
              <a:rect l="l" t="t" r="r" b="b"/>
              <a:pathLst>
                <a:path w="4915334" h="2166585">
                  <a:moveTo>
                    <a:pt x="0" y="0"/>
                  </a:moveTo>
                  <a:lnTo>
                    <a:pt x="4915334" y="0"/>
                  </a:lnTo>
                  <a:lnTo>
                    <a:pt x="4915334" y="2166585"/>
                  </a:lnTo>
                  <a:lnTo>
                    <a:pt x="0" y="2166585"/>
                  </a:lnTo>
                  <a:close/>
                </a:path>
              </a:pathLst>
            </a:custGeom>
            <a:solidFill>
              <a:srgbClr val="FEFAFA"/>
            </a:solidFill>
          </p:spPr>
        </p:sp>
        <p:sp>
          <p:nvSpPr>
            <p:cNvPr id="9" name="TextBox 9"/>
            <p:cNvSpPr txBox="1"/>
            <p:nvPr/>
          </p:nvSpPr>
          <p:spPr>
            <a:xfrm>
              <a:off x="0" y="-38100"/>
              <a:ext cx="4915334" cy="2204685"/>
            </a:xfrm>
            <a:prstGeom prst="rect">
              <a:avLst/>
            </a:prstGeom>
          </p:spPr>
          <p:txBody>
            <a:bodyPr lIns="29566" tIns="29566" rIns="29566" bIns="29566" rtlCol="0" anchor="ctr"/>
            <a:lstStyle/>
            <a:p>
              <a:pPr algn="ctr">
                <a:lnSpc>
                  <a:spcPts val="1773"/>
                </a:lnSpc>
              </a:pPr>
              <a:endParaRPr sz="1200"/>
            </a:p>
          </p:txBody>
        </p:sp>
      </p:grpSp>
      <p:sp>
        <p:nvSpPr>
          <p:cNvPr id="10" name="TextBox 10"/>
          <p:cNvSpPr txBox="1"/>
          <p:nvPr/>
        </p:nvSpPr>
        <p:spPr>
          <a:xfrm>
            <a:off x="1084982" y="2210460"/>
            <a:ext cx="9870439" cy="2667397"/>
          </a:xfrm>
          <a:prstGeom prst="rect">
            <a:avLst/>
          </a:prstGeom>
        </p:spPr>
        <p:txBody>
          <a:bodyPr lIns="0" tIns="0" rIns="0" bIns="0" rtlCol="0" anchor="t">
            <a:spAutoFit/>
          </a:bodyPr>
          <a:lstStyle/>
          <a:p>
            <a:pPr>
              <a:lnSpc>
                <a:spcPts val="2613"/>
              </a:lnSpc>
            </a:pPr>
            <a:endParaRPr dirty="0">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800" dirty="0">
                <a:solidFill>
                  <a:srgbClr val="2B4141"/>
                </a:solidFill>
                <a:latin typeface="Arial" panose="020B0604020202020204" pitchFamily="34" charset="0"/>
                <a:cs typeface="Arial" panose="020B0604020202020204" pitchFamily="34" charset="0"/>
              </a:rPr>
              <a:t>Champions develop department HIP sessions.</a:t>
            </a:r>
          </a:p>
          <a:p>
            <a:pPr>
              <a:lnSpc>
                <a:spcPts val="2613"/>
              </a:lnSpc>
            </a:pPr>
            <a:endParaRPr lang="en-US" sz="2800" dirty="0">
              <a:solidFill>
                <a:srgbClr val="2B4141"/>
              </a:solidFill>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800" dirty="0">
                <a:solidFill>
                  <a:srgbClr val="2B4141"/>
                </a:solidFill>
                <a:latin typeface="Arial" panose="020B0604020202020204" pitchFamily="34" charset="0"/>
                <a:cs typeface="Arial" panose="020B0604020202020204" pitchFamily="34" charset="0"/>
              </a:rPr>
              <a:t>Offer sessions to each department/division with emphasis on data, creativity and implementation.</a:t>
            </a:r>
          </a:p>
          <a:p>
            <a:pPr>
              <a:lnSpc>
                <a:spcPts val="2613"/>
              </a:lnSpc>
            </a:pPr>
            <a:endParaRPr lang="en-US" sz="2800" dirty="0">
              <a:solidFill>
                <a:srgbClr val="2B4141"/>
              </a:solidFill>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800" dirty="0">
                <a:solidFill>
                  <a:srgbClr val="2B4141"/>
                </a:solidFill>
                <a:latin typeface="Arial" panose="020B0604020202020204" pitchFamily="34" charset="0"/>
                <a:cs typeface="Arial" panose="020B0604020202020204" pitchFamily="34" charset="0"/>
              </a:rPr>
              <a:t>Faculty create HIP assignment to implement the following semester.</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3515" y="223002"/>
            <a:ext cx="14135737" cy="1239373"/>
            <a:chOff x="0" y="0"/>
            <a:chExt cx="5584489" cy="489629"/>
          </a:xfrm>
        </p:grpSpPr>
        <p:sp>
          <p:nvSpPr>
            <p:cNvPr id="3" name="Freeform 3"/>
            <p:cNvSpPr/>
            <p:nvPr/>
          </p:nvSpPr>
          <p:spPr>
            <a:xfrm>
              <a:off x="0" y="0"/>
              <a:ext cx="5584489" cy="489629"/>
            </a:xfrm>
            <a:custGeom>
              <a:avLst/>
              <a:gdLst/>
              <a:ahLst/>
              <a:cxnLst/>
              <a:rect l="l" t="t" r="r" b="b"/>
              <a:pathLst>
                <a:path w="5584489" h="489629">
                  <a:moveTo>
                    <a:pt x="0" y="0"/>
                  </a:moveTo>
                  <a:lnTo>
                    <a:pt x="5584489" y="0"/>
                  </a:lnTo>
                  <a:lnTo>
                    <a:pt x="5584489" y="489629"/>
                  </a:lnTo>
                  <a:lnTo>
                    <a:pt x="0" y="489629"/>
                  </a:lnTo>
                  <a:close/>
                </a:path>
              </a:pathLst>
            </a:custGeom>
            <a:solidFill>
              <a:srgbClr val="FFFFFF"/>
            </a:solidFill>
          </p:spPr>
        </p:sp>
        <p:sp>
          <p:nvSpPr>
            <p:cNvPr id="4" name="TextBox 4"/>
            <p:cNvSpPr txBox="1"/>
            <p:nvPr/>
          </p:nvSpPr>
          <p:spPr>
            <a:xfrm>
              <a:off x="0" y="-38100"/>
              <a:ext cx="5584489" cy="527729"/>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534203" y="1760342"/>
            <a:ext cx="10971997" cy="4836246"/>
            <a:chOff x="0" y="0"/>
            <a:chExt cx="4915334" cy="2166585"/>
          </a:xfrm>
        </p:grpSpPr>
        <p:sp>
          <p:nvSpPr>
            <p:cNvPr id="6" name="Freeform 6"/>
            <p:cNvSpPr/>
            <p:nvPr/>
          </p:nvSpPr>
          <p:spPr>
            <a:xfrm>
              <a:off x="0" y="0"/>
              <a:ext cx="4915334" cy="2166585"/>
            </a:xfrm>
            <a:custGeom>
              <a:avLst/>
              <a:gdLst/>
              <a:ahLst/>
              <a:cxnLst/>
              <a:rect l="l" t="t" r="r" b="b"/>
              <a:pathLst>
                <a:path w="4915334" h="2166585">
                  <a:moveTo>
                    <a:pt x="0" y="0"/>
                  </a:moveTo>
                  <a:lnTo>
                    <a:pt x="4915334" y="0"/>
                  </a:lnTo>
                  <a:lnTo>
                    <a:pt x="4915334" y="2166585"/>
                  </a:lnTo>
                  <a:lnTo>
                    <a:pt x="0" y="2166585"/>
                  </a:lnTo>
                  <a:close/>
                </a:path>
              </a:pathLst>
            </a:custGeom>
            <a:solidFill>
              <a:srgbClr val="FEFAFA"/>
            </a:solidFill>
          </p:spPr>
        </p:sp>
        <p:sp>
          <p:nvSpPr>
            <p:cNvPr id="7" name="TextBox 7"/>
            <p:cNvSpPr txBox="1"/>
            <p:nvPr/>
          </p:nvSpPr>
          <p:spPr>
            <a:xfrm>
              <a:off x="0" y="-38100"/>
              <a:ext cx="4915334" cy="2204685"/>
            </a:xfrm>
            <a:prstGeom prst="rect">
              <a:avLst/>
            </a:prstGeom>
          </p:spPr>
          <p:txBody>
            <a:bodyPr lIns="29566" tIns="29566" rIns="29566" bIns="29566" rtlCol="0" anchor="ctr"/>
            <a:lstStyle/>
            <a:p>
              <a:pPr algn="ctr">
                <a:lnSpc>
                  <a:spcPts val="1773"/>
                </a:lnSpc>
              </a:pPr>
              <a:endParaRPr sz="1200"/>
            </a:p>
          </p:txBody>
        </p:sp>
      </p:grpSp>
      <p:sp>
        <p:nvSpPr>
          <p:cNvPr id="8" name="TextBox 8"/>
          <p:cNvSpPr txBox="1"/>
          <p:nvPr/>
        </p:nvSpPr>
        <p:spPr>
          <a:xfrm>
            <a:off x="1084982" y="2221612"/>
            <a:ext cx="9870439" cy="2667397"/>
          </a:xfrm>
          <a:prstGeom prst="rect">
            <a:avLst/>
          </a:prstGeom>
        </p:spPr>
        <p:txBody>
          <a:bodyPr lIns="0" tIns="0" rIns="0" bIns="0" rtlCol="0" anchor="t">
            <a:spAutoFit/>
          </a:bodyPr>
          <a:lstStyle/>
          <a:p>
            <a:pPr>
              <a:lnSpc>
                <a:spcPts val="2613"/>
              </a:lnSpc>
            </a:pPr>
            <a:r>
              <a:rPr lang="en-US" sz="24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Center for Teaching &amp; Learning:  HIP Website</a:t>
            </a:r>
            <a:endParaRPr lang="en-US" sz="2400" dirty="0">
              <a:solidFill>
                <a:srgbClr val="0070C0"/>
              </a:solidFill>
              <a:latin typeface="Arial" panose="020B0604020202020204" pitchFamily="34" charset="0"/>
              <a:cs typeface="Arial" panose="020B0604020202020204" pitchFamily="34" charset="0"/>
            </a:endParaRPr>
          </a:p>
          <a:p>
            <a:pPr>
              <a:lnSpc>
                <a:spcPts val="2613"/>
              </a:lnSpc>
            </a:pPr>
            <a:endParaRPr sz="1600" dirty="0">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400" dirty="0">
                <a:solidFill>
                  <a:srgbClr val="2B4141"/>
                </a:solidFill>
                <a:latin typeface="Arial" panose="020B0604020202020204" pitchFamily="34" charset="0"/>
                <a:cs typeface="Arial" panose="020B0604020202020204" pitchFamily="34" charset="0"/>
              </a:rPr>
              <a:t>Annotated Bibliography</a:t>
            </a:r>
          </a:p>
          <a:p>
            <a:pPr>
              <a:lnSpc>
                <a:spcPts val="2613"/>
              </a:lnSpc>
            </a:pPr>
            <a:endParaRPr lang="en-US" sz="2400" dirty="0">
              <a:solidFill>
                <a:srgbClr val="2B4141"/>
              </a:solidFill>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400" dirty="0">
                <a:solidFill>
                  <a:srgbClr val="2B4141"/>
                </a:solidFill>
                <a:latin typeface="Arial" panose="020B0604020202020204" pitchFamily="34" charset="0"/>
                <a:cs typeface="Arial" panose="020B0604020202020204" pitchFamily="34" charset="0"/>
              </a:rPr>
              <a:t>Detailed information about each HIP</a:t>
            </a:r>
          </a:p>
          <a:p>
            <a:pPr>
              <a:lnSpc>
                <a:spcPts val="2613"/>
              </a:lnSpc>
            </a:pPr>
            <a:endParaRPr lang="en-US" sz="2400" dirty="0">
              <a:solidFill>
                <a:srgbClr val="2B4141"/>
              </a:solidFill>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400" dirty="0">
                <a:solidFill>
                  <a:srgbClr val="2B4141"/>
                </a:solidFill>
                <a:latin typeface="Arial" panose="020B0604020202020204" pitchFamily="34" charset="0"/>
                <a:cs typeface="Arial" panose="020B0604020202020204" pitchFamily="34" charset="0"/>
              </a:rPr>
              <a:t>Repository of MCC’s HIP (volunteer basis).</a:t>
            </a:r>
          </a:p>
          <a:p>
            <a:pPr marL="201515" lvl="1">
              <a:lnSpc>
                <a:spcPts val="2613"/>
              </a:lnSpc>
            </a:pPr>
            <a:endParaRPr lang="en-US" sz="2400" dirty="0">
              <a:solidFill>
                <a:srgbClr val="2B4141"/>
              </a:solidFill>
              <a:latin typeface="Arial" panose="020B0604020202020204" pitchFamily="34" charset="0"/>
              <a:cs typeface="Arial" panose="020B0604020202020204" pitchFamily="34" charset="0"/>
            </a:endParaRPr>
          </a:p>
        </p:txBody>
      </p:sp>
      <p:sp>
        <p:nvSpPr>
          <p:cNvPr id="9" name="Freeform 9"/>
          <p:cNvSpPr/>
          <p:nvPr/>
        </p:nvSpPr>
        <p:spPr>
          <a:xfrm>
            <a:off x="1232210" y="223002"/>
            <a:ext cx="991498" cy="1239373"/>
          </a:xfrm>
          <a:custGeom>
            <a:avLst/>
            <a:gdLst/>
            <a:ahLst/>
            <a:cxnLst/>
            <a:rect l="l" t="t" r="r" b="b"/>
            <a:pathLst>
              <a:path w="1487247" h="1859059">
                <a:moveTo>
                  <a:pt x="0" y="0"/>
                </a:moveTo>
                <a:lnTo>
                  <a:pt x="1487247" y="0"/>
                </a:lnTo>
                <a:lnTo>
                  <a:pt x="1487247" y="1859059"/>
                </a:lnTo>
                <a:lnTo>
                  <a:pt x="0" y="18590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685907" y="683978"/>
            <a:ext cx="6820186" cy="589905"/>
          </a:xfrm>
          <a:prstGeom prst="rect">
            <a:avLst/>
          </a:prstGeom>
        </p:spPr>
        <p:txBody>
          <a:bodyPr lIns="0" tIns="0" rIns="0" bIns="0" rtlCol="0" anchor="t">
            <a:spAutoFit/>
          </a:bodyPr>
          <a:lstStyle/>
          <a:p>
            <a:pPr algn="ctr">
              <a:lnSpc>
                <a:spcPts val="4568"/>
              </a:lnSpc>
            </a:pPr>
            <a:r>
              <a:rPr lang="en-US" sz="5400" dirty="0">
                <a:solidFill>
                  <a:srgbClr val="2B4141"/>
                </a:solidFill>
                <a:latin typeface="Impact" panose="020B0806030902050204" pitchFamily="34" charset="0"/>
              </a:rPr>
              <a:t>RESOURCE LOCATION</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AAEEE1-050B-44E8-B0B4-9852140D0132}"/>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C83FBC61-9D55-4629-ADA6-4D5B6F4C6FCC}"/>
              </a:ext>
            </a:extLst>
          </p:cNvPr>
          <p:cNvSpPr txBox="1">
            <a:spLocks/>
          </p:cNvSpPr>
          <p:nvPr/>
        </p:nvSpPr>
        <p:spPr>
          <a:xfrm>
            <a:off x="71535" y="1937315"/>
            <a:ext cx="12120465" cy="117853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4400" b="1" dirty="0">
                <a:solidFill>
                  <a:schemeClr val="tx1">
                    <a:lumMod val="95000"/>
                  </a:schemeClr>
                </a:solidFill>
                <a:latin typeface="Baskerville Old Face" panose="02020602080505020303" pitchFamily="18" charset="0"/>
              </a:rPr>
              <a:t>Retention</a:t>
            </a:r>
          </a:p>
        </p:txBody>
      </p:sp>
      <p:sp>
        <p:nvSpPr>
          <p:cNvPr id="8" name="Subtitle 2">
            <a:extLst>
              <a:ext uri="{FF2B5EF4-FFF2-40B4-BE49-F238E27FC236}">
                <a16:creationId xmlns:a16="http://schemas.microsoft.com/office/drawing/2014/main" id="{44175507-05FB-4C09-B048-B541095406D6}"/>
              </a:ext>
            </a:extLst>
          </p:cNvPr>
          <p:cNvSpPr txBox="1">
            <a:spLocks/>
          </p:cNvSpPr>
          <p:nvPr/>
        </p:nvSpPr>
        <p:spPr>
          <a:xfrm>
            <a:off x="3137646" y="3723618"/>
            <a:ext cx="2323652" cy="1970156"/>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nSpc>
                <a:spcPct val="100000"/>
              </a:lnSpc>
            </a:pPr>
            <a:r>
              <a:rPr lang="en-US" sz="4400" dirty="0">
                <a:solidFill>
                  <a:schemeClr val="tx1">
                    <a:lumMod val="95000"/>
                  </a:schemeClr>
                </a:solidFill>
                <a:latin typeface="Baskerville Old Face" panose="02020602080505020303" pitchFamily="18" charset="0"/>
              </a:rPr>
              <a:t>Student</a:t>
            </a:r>
          </a:p>
          <a:p>
            <a:pPr>
              <a:lnSpc>
                <a:spcPct val="100000"/>
              </a:lnSpc>
            </a:pPr>
            <a:r>
              <a:rPr lang="en-US" sz="4400" dirty="0">
                <a:solidFill>
                  <a:schemeClr val="tx1">
                    <a:lumMod val="95000"/>
                  </a:schemeClr>
                </a:solidFill>
                <a:latin typeface="Baskerville Old Face" panose="02020602080505020303" pitchFamily="18" charset="0"/>
              </a:rPr>
              <a:t>Support</a:t>
            </a:r>
          </a:p>
          <a:p>
            <a:pPr>
              <a:lnSpc>
                <a:spcPct val="100000"/>
              </a:lnSpc>
            </a:pPr>
            <a:r>
              <a:rPr lang="en-US" sz="4400" dirty="0">
                <a:solidFill>
                  <a:schemeClr val="tx1">
                    <a:lumMod val="95000"/>
                  </a:schemeClr>
                </a:solidFill>
                <a:latin typeface="Baskerville Old Face" panose="02020602080505020303" pitchFamily="18" charset="0"/>
              </a:rPr>
              <a:t>Strategies</a:t>
            </a:r>
          </a:p>
        </p:txBody>
      </p:sp>
      <p:sp>
        <p:nvSpPr>
          <p:cNvPr id="10" name="Subtitle 2">
            <a:extLst>
              <a:ext uri="{FF2B5EF4-FFF2-40B4-BE49-F238E27FC236}">
                <a16:creationId xmlns:a16="http://schemas.microsoft.com/office/drawing/2014/main" id="{842BF0DD-3A26-481F-B037-753A9689E251}"/>
              </a:ext>
            </a:extLst>
          </p:cNvPr>
          <p:cNvSpPr txBox="1">
            <a:spLocks/>
          </p:cNvSpPr>
          <p:nvPr/>
        </p:nvSpPr>
        <p:spPr>
          <a:xfrm>
            <a:off x="360217" y="511862"/>
            <a:ext cx="12120465" cy="1270512"/>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4400" b="1" dirty="0">
                <a:solidFill>
                  <a:schemeClr val="tx1">
                    <a:lumMod val="95000"/>
                  </a:schemeClr>
                </a:solidFill>
                <a:latin typeface="Baskerville Old Face" panose="02020602080505020303" pitchFamily="18" charset="0"/>
              </a:rPr>
              <a:t>Strategic Enrollment Management</a:t>
            </a:r>
          </a:p>
        </p:txBody>
      </p:sp>
      <p:sp>
        <p:nvSpPr>
          <p:cNvPr id="2" name="Arrow: Down 1">
            <a:extLst>
              <a:ext uri="{FF2B5EF4-FFF2-40B4-BE49-F238E27FC236}">
                <a16:creationId xmlns:a16="http://schemas.microsoft.com/office/drawing/2014/main" id="{15F866A3-0DB5-4C35-8CCA-91A2F7A5E59E}"/>
              </a:ext>
            </a:extLst>
          </p:cNvPr>
          <p:cNvSpPr/>
          <p:nvPr/>
        </p:nvSpPr>
        <p:spPr>
          <a:xfrm>
            <a:off x="5825174" y="1214978"/>
            <a:ext cx="613186" cy="882127"/>
          </a:xfrm>
          <a:prstGeom prst="downArrow">
            <a:avLst/>
          </a:prstGeom>
          <a:solidFill>
            <a:srgbClr val="BC5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A9F36D50-131C-4CD7-8A50-5F4FFBF94D71}"/>
              </a:ext>
            </a:extLst>
          </p:cNvPr>
          <p:cNvSpPr/>
          <p:nvPr/>
        </p:nvSpPr>
        <p:spPr>
          <a:xfrm rot="19891598">
            <a:off x="6779819" y="2627094"/>
            <a:ext cx="613810" cy="1172616"/>
          </a:xfrm>
          <a:prstGeom prst="downArrow">
            <a:avLst/>
          </a:prstGeom>
          <a:solidFill>
            <a:srgbClr val="BC5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3C86D0-1F7E-4188-8999-0C0D1CA2A540}"/>
              </a:ext>
            </a:extLst>
          </p:cNvPr>
          <p:cNvSpPr txBox="1">
            <a:spLocks/>
          </p:cNvSpPr>
          <p:nvPr/>
        </p:nvSpPr>
        <p:spPr>
          <a:xfrm>
            <a:off x="6420449" y="4170474"/>
            <a:ext cx="3082157" cy="1472548"/>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nSpc>
                <a:spcPct val="100000"/>
              </a:lnSpc>
            </a:pPr>
            <a:r>
              <a:rPr lang="en-US" sz="4400" dirty="0">
                <a:solidFill>
                  <a:schemeClr val="tx1">
                    <a:lumMod val="95000"/>
                  </a:schemeClr>
                </a:solidFill>
                <a:latin typeface="Baskerville Old Face" panose="02020602080505020303" pitchFamily="18" charset="0"/>
              </a:rPr>
              <a:t>Classroom</a:t>
            </a:r>
          </a:p>
          <a:p>
            <a:pPr>
              <a:lnSpc>
                <a:spcPct val="100000"/>
              </a:lnSpc>
            </a:pPr>
            <a:r>
              <a:rPr lang="en-US" sz="4400" dirty="0">
                <a:solidFill>
                  <a:schemeClr val="tx1">
                    <a:lumMod val="95000"/>
                  </a:schemeClr>
                </a:solidFill>
                <a:latin typeface="Baskerville Old Face" panose="02020602080505020303" pitchFamily="18" charset="0"/>
              </a:rPr>
              <a:t>Strategies</a:t>
            </a:r>
          </a:p>
        </p:txBody>
      </p:sp>
      <p:sp>
        <p:nvSpPr>
          <p:cNvPr id="14" name="Arrow: Down 13">
            <a:extLst>
              <a:ext uri="{FF2B5EF4-FFF2-40B4-BE49-F238E27FC236}">
                <a16:creationId xmlns:a16="http://schemas.microsoft.com/office/drawing/2014/main" id="{ABAD77C4-EE09-4374-B010-8D971189EF41}"/>
              </a:ext>
            </a:extLst>
          </p:cNvPr>
          <p:cNvSpPr/>
          <p:nvPr/>
        </p:nvSpPr>
        <p:spPr>
          <a:xfrm rot="1993739">
            <a:off x="4769666" y="2624008"/>
            <a:ext cx="613810" cy="1172616"/>
          </a:xfrm>
          <a:prstGeom prst="downArrow">
            <a:avLst/>
          </a:prstGeom>
          <a:solidFill>
            <a:srgbClr val="BC5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53675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2361AB-B609-43AB-B537-1E15B1492586}"/>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691F3F1-A1CF-4826-9A04-894048CA40F1}"/>
              </a:ext>
            </a:extLst>
          </p:cNvPr>
          <p:cNvSpPr>
            <a:spLocks noGrp="1"/>
          </p:cNvSpPr>
          <p:nvPr>
            <p:ph type="title"/>
          </p:nvPr>
        </p:nvSpPr>
        <p:spPr>
          <a:xfrm>
            <a:off x="913795" y="555811"/>
            <a:ext cx="10353762" cy="1257300"/>
          </a:xfrm>
        </p:spPr>
        <p:txBody>
          <a:bodyPr>
            <a:normAutofit/>
          </a:bodyPr>
          <a:lstStyle/>
          <a:p>
            <a:pPr algn="ctr"/>
            <a:r>
              <a:rPr lang="en-US" sz="6000" dirty="0">
                <a:solidFill>
                  <a:schemeClr val="accent2"/>
                </a:solidFill>
                <a:effectLst>
                  <a:outerShdw blurRad="38100" dist="38100" dir="2700000" algn="tl">
                    <a:srgbClr val="000000">
                      <a:alpha val="43137"/>
                    </a:srgbClr>
                  </a:outerShdw>
                </a:effectLst>
                <a:latin typeface="Baskerville Old Face" panose="02020602080505020303" pitchFamily="18" charset="0"/>
              </a:rPr>
              <a:t>Classroom Strategies Committee</a:t>
            </a:r>
          </a:p>
        </p:txBody>
      </p:sp>
      <p:sp>
        <p:nvSpPr>
          <p:cNvPr id="6" name="Subtitle 2">
            <a:extLst>
              <a:ext uri="{FF2B5EF4-FFF2-40B4-BE49-F238E27FC236}">
                <a16:creationId xmlns:a16="http://schemas.microsoft.com/office/drawing/2014/main" id="{109F102F-A7A8-4735-A6B0-DD8D03DC115A}"/>
              </a:ext>
            </a:extLst>
          </p:cNvPr>
          <p:cNvSpPr txBox="1">
            <a:spLocks noGrp="1"/>
          </p:cNvSpPr>
          <p:nvPr>
            <p:ph idx="1"/>
          </p:nvPr>
        </p:nvSpPr>
        <p:spPr>
          <a:xfrm>
            <a:off x="449634" y="1968759"/>
            <a:ext cx="11282083" cy="4454453"/>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3200" b="1" u="sng" dirty="0">
                <a:solidFill>
                  <a:schemeClr val="tx1">
                    <a:lumMod val="95000"/>
                  </a:schemeClr>
                </a:solidFill>
                <a:effectLst/>
                <a:latin typeface="Baskerville Old Face" panose="02020602080505020303" pitchFamily="18" charset="0"/>
              </a:rPr>
              <a:t>Committee Members</a:t>
            </a:r>
            <a:r>
              <a:rPr lang="en-US" sz="3200" dirty="0">
                <a:solidFill>
                  <a:schemeClr val="tx1">
                    <a:lumMod val="95000"/>
                  </a:schemeClr>
                </a:solidFill>
                <a:effectLst/>
                <a:latin typeface="Baskerville Old Face" panose="02020602080505020303" pitchFamily="18" charset="0"/>
              </a:rPr>
              <a:t>: Daelynn Copeland, Christi Esquivel, Elaine Fagner, Felicia Gladden, Michaela McCown, Christopher Morris, Paula Unger, Staci Taylor</a:t>
            </a:r>
          </a:p>
          <a:p>
            <a:pPr algn="l"/>
            <a:endParaRPr lang="en-US" sz="3200" dirty="0">
              <a:solidFill>
                <a:schemeClr val="tx1">
                  <a:lumMod val="95000"/>
                </a:schemeClr>
              </a:solidFill>
              <a:effectLst/>
              <a:latin typeface="Baskerville Old Face" panose="02020602080505020303" pitchFamily="18" charset="0"/>
            </a:endParaRPr>
          </a:p>
          <a:p>
            <a:pPr algn="l"/>
            <a:r>
              <a:rPr lang="en-US" sz="3200" b="1" u="sng" dirty="0">
                <a:solidFill>
                  <a:schemeClr val="tx1">
                    <a:lumMod val="95000"/>
                  </a:schemeClr>
                </a:solidFill>
                <a:effectLst/>
                <a:latin typeface="Baskerville Old Face" panose="02020602080505020303" pitchFamily="18" charset="0"/>
              </a:rPr>
              <a:t>Co-Chairs</a:t>
            </a:r>
            <a:r>
              <a:rPr lang="en-US" sz="3200" dirty="0">
                <a:solidFill>
                  <a:schemeClr val="tx1">
                    <a:lumMod val="95000"/>
                  </a:schemeClr>
                </a:solidFill>
                <a:effectLst/>
                <a:latin typeface="Baskerville Old Face" panose="02020602080505020303" pitchFamily="18" charset="0"/>
              </a:rPr>
              <a:t>: Mandy Morrison and Laura Wichman</a:t>
            </a:r>
          </a:p>
          <a:p>
            <a:pPr algn="l"/>
            <a:endParaRPr lang="en-US" sz="3200" dirty="0">
              <a:solidFill>
                <a:schemeClr val="tx1">
                  <a:lumMod val="95000"/>
                </a:schemeClr>
              </a:solidFill>
              <a:effectLst/>
              <a:latin typeface="Baskerville Old Face" panose="02020602080505020303" pitchFamily="18" charset="0"/>
            </a:endParaRPr>
          </a:p>
          <a:p>
            <a:pPr algn="l"/>
            <a:r>
              <a:rPr lang="en-US" sz="3200" dirty="0">
                <a:solidFill>
                  <a:schemeClr val="tx1">
                    <a:lumMod val="95000"/>
                  </a:schemeClr>
                </a:solidFill>
                <a:effectLst/>
                <a:latin typeface="Baskerville Old Face" panose="02020602080505020303" pitchFamily="18" charset="0"/>
              </a:rPr>
              <a:t>Dr. Stephen Benson and Dr. Fred Hills </a:t>
            </a:r>
          </a:p>
        </p:txBody>
      </p:sp>
      <p:pic>
        <p:nvPicPr>
          <p:cNvPr id="3" name="Picture 2">
            <a:extLst>
              <a:ext uri="{FF2B5EF4-FFF2-40B4-BE49-F238E27FC236}">
                <a16:creationId xmlns:a16="http://schemas.microsoft.com/office/drawing/2014/main" id="{BD56A722-1AFD-41D9-AB62-CEEFEAD664F0}"/>
              </a:ext>
            </a:extLst>
          </p:cNvPr>
          <p:cNvPicPr>
            <a:picLocks noChangeAspect="1"/>
          </p:cNvPicPr>
          <p:nvPr/>
        </p:nvPicPr>
        <p:blipFill>
          <a:blip r:embed="rId3">
            <a:extLst>
              <a:ext uri="{BEBA8EAE-BF5A-486C-A8C5-ECC9F3942E4B}">
                <a14:imgProps xmlns:a14="http://schemas.microsoft.com/office/drawing/2010/main">
                  <a14:imgLayer r:embed="rId4">
                    <a14:imgEffect>
                      <a14:artisticPlasticWrap smoothness="0"/>
                    </a14:imgEffect>
                    <a14:imgEffect>
                      <a14:sharpenSoften amount="50000"/>
                    </a14:imgEffect>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9529887" y="4599437"/>
            <a:ext cx="2090121" cy="1702752"/>
          </a:xfrm>
          <a:prstGeom prst="rect">
            <a:avLst/>
          </a:prstGeom>
          <a:effectLst>
            <a:glow rad="228600">
              <a:schemeClr val="accent2">
                <a:satMod val="175000"/>
                <a:alpha val="40000"/>
              </a:schemeClr>
            </a:glow>
            <a:outerShdw blurRad="88900" dist="50800" dir="5400000" algn="ctr" rotWithShape="0">
              <a:srgbClr val="000000">
                <a:alpha val="45000"/>
              </a:srgbClr>
            </a:outerShdw>
            <a:reflection stA="45000" endPos="65000" dist="152400" dir="5400000" sy="-100000" algn="bl" rotWithShape="0"/>
          </a:effectLst>
        </p:spPr>
      </p:pic>
    </p:spTree>
    <p:extLst>
      <p:ext uri="{BB962C8B-B14F-4D97-AF65-F5344CB8AC3E}">
        <p14:creationId xmlns:p14="http://schemas.microsoft.com/office/powerpoint/2010/main" val="95442084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5602E79-B0CD-4E16-83CF-07957DC09D22}"/>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DAA82-CC5D-4485-8B93-C1D4F6EF8718}"/>
              </a:ext>
            </a:extLst>
          </p:cNvPr>
          <p:cNvSpPr>
            <a:spLocks noGrp="1"/>
          </p:cNvSpPr>
          <p:nvPr>
            <p:ph type="title"/>
          </p:nvPr>
        </p:nvSpPr>
        <p:spPr>
          <a:xfrm>
            <a:off x="838199" y="101468"/>
            <a:ext cx="10515600" cy="1325563"/>
          </a:xfrm>
        </p:spPr>
        <p:txBody>
          <a:bodyPr>
            <a:noAutofit/>
          </a:bodyPr>
          <a:lstStyle/>
          <a:p>
            <a:pPr algn="ctr"/>
            <a:r>
              <a:rPr lang="en-US" sz="6000" dirty="0">
                <a:solidFill>
                  <a:schemeClr val="accent2"/>
                </a:solidFill>
                <a:effectLst>
                  <a:outerShdw blurRad="38100" dist="38100" dir="2700000" algn="tl">
                    <a:srgbClr val="000000">
                      <a:alpha val="43137"/>
                    </a:srgbClr>
                  </a:outerShdw>
                </a:effectLst>
                <a:latin typeface="Baskerville Old Face" panose="02020602080505020303" pitchFamily="18" charset="0"/>
              </a:rPr>
              <a:t>Committee Goals</a:t>
            </a:r>
          </a:p>
        </p:txBody>
      </p:sp>
      <p:graphicFrame>
        <p:nvGraphicFramePr>
          <p:cNvPr id="7" name="Content Placeholder 6">
            <a:extLst>
              <a:ext uri="{FF2B5EF4-FFF2-40B4-BE49-F238E27FC236}">
                <a16:creationId xmlns:a16="http://schemas.microsoft.com/office/drawing/2014/main" id="{0CA52044-DEA5-4660-994C-F0E872F9F54F}"/>
              </a:ext>
            </a:extLst>
          </p:cNvPr>
          <p:cNvGraphicFramePr>
            <a:graphicFrameLocks noGrp="1"/>
          </p:cNvGraphicFramePr>
          <p:nvPr>
            <p:ph idx="1"/>
            <p:extLst>
              <p:ext uri="{D42A27DB-BD31-4B8C-83A1-F6EECF244321}">
                <p14:modId xmlns:p14="http://schemas.microsoft.com/office/powerpoint/2010/main" val="3255367199"/>
              </p:ext>
            </p:extLst>
          </p:nvPr>
        </p:nvGraphicFramePr>
        <p:xfrm>
          <a:off x="432770" y="1825625"/>
          <a:ext cx="1132645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3247422-E01D-4460-9ED4-ED60BF42C18F}"/>
              </a:ext>
            </a:extLst>
          </p:cNvPr>
          <p:cNvSpPr txBox="1"/>
          <p:nvPr/>
        </p:nvSpPr>
        <p:spPr>
          <a:xfrm>
            <a:off x="9091593" y="2474891"/>
            <a:ext cx="1773668" cy="954107"/>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Continue Innovation</a:t>
            </a:r>
          </a:p>
        </p:txBody>
      </p:sp>
      <p:sp>
        <p:nvSpPr>
          <p:cNvPr id="9" name="TextBox 8">
            <a:extLst>
              <a:ext uri="{FF2B5EF4-FFF2-40B4-BE49-F238E27FC236}">
                <a16:creationId xmlns:a16="http://schemas.microsoft.com/office/drawing/2014/main" id="{4A5B81EE-9F83-4B43-80E6-A77B6A2558E2}"/>
              </a:ext>
            </a:extLst>
          </p:cNvPr>
          <p:cNvSpPr txBox="1"/>
          <p:nvPr/>
        </p:nvSpPr>
        <p:spPr>
          <a:xfrm>
            <a:off x="8011084" y="4595105"/>
            <a:ext cx="1773668" cy="1384995"/>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Just-in-Time Reminders</a:t>
            </a:r>
          </a:p>
        </p:txBody>
      </p:sp>
      <p:sp>
        <p:nvSpPr>
          <p:cNvPr id="10" name="TextBox 9">
            <a:extLst>
              <a:ext uri="{FF2B5EF4-FFF2-40B4-BE49-F238E27FC236}">
                <a16:creationId xmlns:a16="http://schemas.microsoft.com/office/drawing/2014/main" id="{9158617B-B98A-40E9-932E-4A3351EF5AE9}"/>
              </a:ext>
            </a:extLst>
          </p:cNvPr>
          <p:cNvSpPr txBox="1"/>
          <p:nvPr/>
        </p:nvSpPr>
        <p:spPr>
          <a:xfrm>
            <a:off x="6304491" y="2474892"/>
            <a:ext cx="1579982" cy="954107"/>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Share Research</a:t>
            </a:r>
          </a:p>
        </p:txBody>
      </p:sp>
      <p:sp>
        <p:nvSpPr>
          <p:cNvPr id="11" name="TextBox 10">
            <a:extLst>
              <a:ext uri="{FF2B5EF4-FFF2-40B4-BE49-F238E27FC236}">
                <a16:creationId xmlns:a16="http://schemas.microsoft.com/office/drawing/2014/main" id="{4256C8FE-DBFD-4AAE-B56E-BAFFF85F6AFE}"/>
              </a:ext>
            </a:extLst>
          </p:cNvPr>
          <p:cNvSpPr txBox="1"/>
          <p:nvPr/>
        </p:nvSpPr>
        <p:spPr>
          <a:xfrm>
            <a:off x="4633054" y="4595106"/>
            <a:ext cx="1417117" cy="1384995"/>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Review and Update</a:t>
            </a:r>
          </a:p>
        </p:txBody>
      </p:sp>
      <p:sp>
        <p:nvSpPr>
          <p:cNvPr id="12" name="TextBox 11">
            <a:extLst>
              <a:ext uri="{FF2B5EF4-FFF2-40B4-BE49-F238E27FC236}">
                <a16:creationId xmlns:a16="http://schemas.microsoft.com/office/drawing/2014/main" id="{5A66D1CD-20EF-49BB-BEC5-E540CD15C84F}"/>
              </a:ext>
            </a:extLst>
          </p:cNvPr>
          <p:cNvSpPr txBox="1"/>
          <p:nvPr/>
        </p:nvSpPr>
        <p:spPr>
          <a:xfrm>
            <a:off x="3292026" y="2474893"/>
            <a:ext cx="1341028" cy="954107"/>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Publish TIPs</a:t>
            </a:r>
          </a:p>
        </p:txBody>
      </p:sp>
      <p:sp>
        <p:nvSpPr>
          <p:cNvPr id="13" name="TextBox 12">
            <a:extLst>
              <a:ext uri="{FF2B5EF4-FFF2-40B4-BE49-F238E27FC236}">
                <a16:creationId xmlns:a16="http://schemas.microsoft.com/office/drawing/2014/main" id="{ABF0C840-C6A5-4B39-A8A3-B80A7FB5126C}"/>
              </a:ext>
            </a:extLst>
          </p:cNvPr>
          <p:cNvSpPr txBox="1"/>
          <p:nvPr/>
        </p:nvSpPr>
        <p:spPr>
          <a:xfrm>
            <a:off x="2062983" y="4605951"/>
            <a:ext cx="1223326" cy="1384995"/>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HIPs and TIPs</a:t>
            </a:r>
          </a:p>
        </p:txBody>
      </p:sp>
      <p:sp>
        <p:nvSpPr>
          <p:cNvPr id="14" name="TextBox 13">
            <a:extLst>
              <a:ext uri="{FF2B5EF4-FFF2-40B4-BE49-F238E27FC236}">
                <a16:creationId xmlns:a16="http://schemas.microsoft.com/office/drawing/2014/main" id="{CF48F611-D45F-46AE-8AC1-F5DCEDF9C908}"/>
              </a:ext>
            </a:extLst>
          </p:cNvPr>
          <p:cNvSpPr txBox="1"/>
          <p:nvPr/>
        </p:nvSpPr>
        <p:spPr>
          <a:xfrm>
            <a:off x="392655" y="1352725"/>
            <a:ext cx="1773668" cy="2246769"/>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Retention Plan to Align with Strategic Plan</a:t>
            </a:r>
          </a:p>
        </p:txBody>
      </p:sp>
      <p:sp>
        <p:nvSpPr>
          <p:cNvPr id="15" name="Oval 14">
            <a:extLst>
              <a:ext uri="{FF2B5EF4-FFF2-40B4-BE49-F238E27FC236}">
                <a16:creationId xmlns:a16="http://schemas.microsoft.com/office/drawing/2014/main" id="{F5F16FB9-F43F-4494-9C75-0D4518FB2125}"/>
              </a:ext>
            </a:extLst>
          </p:cNvPr>
          <p:cNvSpPr/>
          <p:nvPr/>
        </p:nvSpPr>
        <p:spPr>
          <a:xfrm>
            <a:off x="1123503"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3BF847-653C-4B06-B532-5A04F5A4F607}"/>
              </a:ext>
            </a:extLst>
          </p:cNvPr>
          <p:cNvSpPr/>
          <p:nvPr/>
        </p:nvSpPr>
        <p:spPr>
          <a:xfrm>
            <a:off x="2476165"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6E0FB6-D5FD-448B-9A42-C16E474CA714}"/>
              </a:ext>
            </a:extLst>
          </p:cNvPr>
          <p:cNvSpPr/>
          <p:nvPr/>
        </p:nvSpPr>
        <p:spPr>
          <a:xfrm>
            <a:off x="3779068"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64A7F13-C9D3-4D89-A704-66FC5E3D97C5}"/>
              </a:ext>
            </a:extLst>
          </p:cNvPr>
          <p:cNvSpPr/>
          <p:nvPr/>
        </p:nvSpPr>
        <p:spPr>
          <a:xfrm>
            <a:off x="5238993"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C447DD4-8F4A-4006-BBE7-FA01842DA65F}"/>
              </a:ext>
            </a:extLst>
          </p:cNvPr>
          <p:cNvSpPr/>
          <p:nvPr/>
        </p:nvSpPr>
        <p:spPr>
          <a:xfrm>
            <a:off x="6938496"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1012894-534B-49AB-A61F-C99F80ED3054}"/>
              </a:ext>
            </a:extLst>
          </p:cNvPr>
          <p:cNvSpPr/>
          <p:nvPr/>
        </p:nvSpPr>
        <p:spPr>
          <a:xfrm>
            <a:off x="8741932"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BF78615-90DB-43B6-9E51-FE64C3FB5C86}"/>
              </a:ext>
            </a:extLst>
          </p:cNvPr>
          <p:cNvSpPr/>
          <p:nvPr/>
        </p:nvSpPr>
        <p:spPr>
          <a:xfrm>
            <a:off x="9978427" y="3853128"/>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94939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2982-CCB9-4D22-8452-8E28AA9B8C0D}"/>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a:extLst>
              <a:ext uri="{FF2B5EF4-FFF2-40B4-BE49-F238E27FC236}">
                <a16:creationId xmlns:a16="http://schemas.microsoft.com/office/drawing/2014/main" id="{107E07F6-1EF5-4318-97B5-334D7DBD8B3E}"/>
              </a:ext>
            </a:extLst>
          </p:cNvPr>
          <p:cNvGraphicFramePr>
            <a:graphicFrameLocks noGrp="1"/>
          </p:cNvGraphicFramePr>
          <p:nvPr>
            <p:ph idx="1"/>
            <p:extLst>
              <p:ext uri="{D42A27DB-BD31-4B8C-83A1-F6EECF244321}">
                <p14:modId xmlns:p14="http://schemas.microsoft.com/office/powerpoint/2010/main" val="138621128"/>
              </p:ext>
            </p:extLst>
          </p:nvPr>
        </p:nvGraphicFramePr>
        <p:xfrm>
          <a:off x="-1174771" y="451931"/>
          <a:ext cx="13037088" cy="592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2161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3618B7-5B24-4435-8F7E-F9B225F403F9}"/>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7721" y="159334"/>
            <a:ext cx="10353762" cy="1257300"/>
          </a:xfrm>
        </p:spPr>
        <p:txBody>
          <a:bodyPr>
            <a:normAutofit/>
          </a:bodyPr>
          <a:lstStyle/>
          <a:p>
            <a:pPr algn="ctr"/>
            <a:r>
              <a:rPr lang="en-US" sz="6000" dirty="0">
                <a:solidFill>
                  <a:schemeClr val="accent2"/>
                </a:solidFill>
                <a:effectLst>
                  <a:outerShdw blurRad="38100" dist="38100" dir="2700000" algn="tl">
                    <a:srgbClr val="000000">
                      <a:alpha val="43137"/>
                    </a:srgbClr>
                  </a:outerShdw>
                </a:effectLst>
                <a:latin typeface="Baskerville Old Face" panose="02020602080505020303" pitchFamily="18" charset="0"/>
              </a:rPr>
              <a:t>Top Instructional Practices</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1692295375"/>
              </p:ext>
            </p:extLst>
          </p:nvPr>
        </p:nvGraphicFramePr>
        <p:xfrm>
          <a:off x="402672" y="1399592"/>
          <a:ext cx="11549842" cy="4848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2045FB8-68CD-4066-89B7-4698A260A771}"/>
              </a:ext>
            </a:extLst>
          </p:cNvPr>
          <p:cNvSpPr txBox="1"/>
          <p:nvPr/>
        </p:nvSpPr>
        <p:spPr>
          <a:xfrm>
            <a:off x="1492898" y="2274838"/>
            <a:ext cx="4245430" cy="2308324"/>
          </a:xfrm>
          <a:prstGeom prst="rect">
            <a:avLst/>
          </a:prstGeom>
          <a:noFill/>
        </p:spPr>
        <p:txBody>
          <a:bodyPr wrap="square" rtlCol="0">
            <a:spAutoFit/>
          </a:bodyPr>
          <a:lstStyle/>
          <a:p>
            <a:pPr algn="r"/>
            <a:r>
              <a:rPr lang="en-US" sz="3600" b="1" dirty="0">
                <a:solidFill>
                  <a:schemeClr val="accent1">
                    <a:lumMod val="50000"/>
                  </a:schemeClr>
                </a:solidFill>
                <a:latin typeface="Baskerville Old Face" panose="02020602080505020303" pitchFamily="18" charset="0"/>
              </a:rPr>
              <a:t>Enhance the learning experience and facilitate student success</a:t>
            </a:r>
          </a:p>
        </p:txBody>
      </p:sp>
      <p:sp>
        <p:nvSpPr>
          <p:cNvPr id="5" name="TextBox 4">
            <a:extLst>
              <a:ext uri="{FF2B5EF4-FFF2-40B4-BE49-F238E27FC236}">
                <a16:creationId xmlns:a16="http://schemas.microsoft.com/office/drawing/2014/main" id="{4B0AFCF6-E8F6-4B49-B323-D9E15FCE9623}"/>
              </a:ext>
            </a:extLst>
          </p:cNvPr>
          <p:cNvSpPr txBox="1"/>
          <p:nvPr/>
        </p:nvSpPr>
        <p:spPr>
          <a:xfrm>
            <a:off x="6169091" y="3429000"/>
            <a:ext cx="5352660" cy="1323439"/>
          </a:xfrm>
          <a:prstGeom prst="rect">
            <a:avLst/>
          </a:prstGeom>
          <a:noFill/>
        </p:spPr>
        <p:txBody>
          <a:bodyPr wrap="square" rtlCol="0">
            <a:spAutoFit/>
          </a:bodyPr>
          <a:lstStyle/>
          <a:p>
            <a:r>
              <a:rPr lang="en-US" sz="4000" b="1" dirty="0">
                <a:solidFill>
                  <a:schemeClr val="accent1">
                    <a:lumMod val="50000"/>
                  </a:schemeClr>
                </a:solidFill>
                <a:latin typeface="Baskerville Old Face" panose="02020602080505020303" pitchFamily="18" charset="0"/>
              </a:rPr>
              <a:t>Review research, experiment, and share</a:t>
            </a:r>
          </a:p>
        </p:txBody>
      </p:sp>
    </p:spTree>
    <p:extLst>
      <p:ext uri="{BB962C8B-B14F-4D97-AF65-F5344CB8AC3E}">
        <p14:creationId xmlns:p14="http://schemas.microsoft.com/office/powerpoint/2010/main" val="41697558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044E09-C91D-4482-84BD-26109000A54D}"/>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691F3F1-A1CF-4826-9A04-894048CA40F1}"/>
              </a:ext>
            </a:extLst>
          </p:cNvPr>
          <p:cNvSpPr>
            <a:spLocks noGrp="1"/>
          </p:cNvSpPr>
          <p:nvPr>
            <p:ph type="title"/>
          </p:nvPr>
        </p:nvSpPr>
        <p:spPr>
          <a:xfrm>
            <a:off x="913795" y="555811"/>
            <a:ext cx="10353762" cy="1257300"/>
          </a:xfrm>
        </p:spPr>
        <p:txBody>
          <a:bodyPr>
            <a:normAutofit/>
          </a:bodyPr>
          <a:lstStyle/>
          <a:p>
            <a:pPr algn="ctr"/>
            <a:r>
              <a:rPr lang="en-US" sz="6000" dirty="0">
                <a:solidFill>
                  <a:schemeClr val="accent2"/>
                </a:solidFill>
                <a:effectLst>
                  <a:outerShdw blurRad="38100" dist="38100" dir="2700000" algn="tl">
                    <a:srgbClr val="000000">
                      <a:alpha val="43137"/>
                    </a:srgbClr>
                  </a:outerShdw>
                </a:effectLst>
                <a:latin typeface="Baskerville Old Face" panose="02020602080505020303" pitchFamily="18" charset="0"/>
              </a:rPr>
              <a:t>TIPs Outline</a:t>
            </a:r>
          </a:p>
        </p:txBody>
      </p:sp>
      <p:graphicFrame>
        <p:nvGraphicFramePr>
          <p:cNvPr id="2" name="Content Placeholder 1">
            <a:extLst>
              <a:ext uri="{FF2B5EF4-FFF2-40B4-BE49-F238E27FC236}">
                <a16:creationId xmlns:a16="http://schemas.microsoft.com/office/drawing/2014/main" id="{773F61BB-5561-4479-B9FC-D8A2F94B7458}"/>
              </a:ext>
            </a:extLst>
          </p:cNvPr>
          <p:cNvGraphicFramePr>
            <a:graphicFrameLocks noGrp="1"/>
          </p:cNvGraphicFramePr>
          <p:nvPr>
            <p:ph idx="1"/>
            <p:extLst>
              <p:ext uri="{D42A27DB-BD31-4B8C-83A1-F6EECF244321}">
                <p14:modId xmlns:p14="http://schemas.microsoft.com/office/powerpoint/2010/main" val="3996907164"/>
              </p:ext>
            </p:extLst>
          </p:nvPr>
        </p:nvGraphicFramePr>
        <p:xfrm>
          <a:off x="567080" y="1616421"/>
          <a:ext cx="11282083" cy="4454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597167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895FFA-7861-45D5-9156-53433B45B959}"/>
              </a:ext>
            </a:extLst>
          </p:cNvPr>
          <p:cNvSpPr/>
          <p:nvPr/>
        </p:nvSpPr>
        <p:spPr>
          <a:xfrm>
            <a:off x="307910" y="326571"/>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192E9-99D2-4BE1-AD7B-A59C5A4D9C82}"/>
              </a:ext>
            </a:extLst>
          </p:cNvPr>
          <p:cNvSpPr>
            <a:spLocks noGrp="1"/>
          </p:cNvSpPr>
          <p:nvPr>
            <p:ph type="ctrTitle"/>
          </p:nvPr>
        </p:nvSpPr>
        <p:spPr>
          <a:xfrm>
            <a:off x="1502228" y="2225869"/>
            <a:ext cx="9144000" cy="2387600"/>
          </a:xfrm>
        </p:spPr>
        <p:txBody>
          <a:bodyPr>
            <a:normAutofit/>
          </a:bodyPr>
          <a:lstStyle/>
          <a:p>
            <a:r>
              <a:rPr lang="en-US" sz="7200" dirty="0">
                <a:solidFill>
                  <a:schemeClr val="tx1">
                    <a:lumMod val="95000"/>
                  </a:schemeClr>
                </a:solidFill>
                <a:effectLst>
                  <a:outerShdw blurRad="38100" dist="38100" dir="2700000" algn="tl">
                    <a:srgbClr val="000000">
                      <a:alpha val="43137"/>
                    </a:srgbClr>
                  </a:outerShdw>
                </a:effectLst>
                <a:latin typeface="Baskerville Old Face" panose="02020602080505020303" pitchFamily="18" charset="0"/>
              </a:rPr>
              <a:t>Just-in-Time</a:t>
            </a:r>
            <a:br>
              <a:rPr lang="en-US" sz="7200" dirty="0">
                <a:solidFill>
                  <a:schemeClr val="tx1">
                    <a:lumMod val="95000"/>
                  </a:schemeClr>
                </a:solidFill>
                <a:effectLst>
                  <a:outerShdw blurRad="38100" dist="38100" dir="2700000" algn="tl">
                    <a:srgbClr val="000000">
                      <a:alpha val="43137"/>
                    </a:srgbClr>
                  </a:outerShdw>
                </a:effectLst>
                <a:latin typeface="Baskerville Old Face" panose="02020602080505020303" pitchFamily="18" charset="0"/>
              </a:rPr>
            </a:br>
            <a:r>
              <a:rPr lang="en-US" sz="7200" dirty="0">
                <a:solidFill>
                  <a:schemeClr val="tx1">
                    <a:lumMod val="95000"/>
                  </a:schemeClr>
                </a:solidFill>
                <a:effectLst>
                  <a:outerShdw blurRad="38100" dist="38100" dir="2700000" algn="tl">
                    <a:srgbClr val="000000">
                      <a:alpha val="43137"/>
                    </a:srgbClr>
                  </a:outerShdw>
                </a:effectLst>
                <a:latin typeface="Baskerville Old Face" panose="02020602080505020303" pitchFamily="18" charset="0"/>
              </a:rPr>
              <a:t>Reminders for Faculty</a:t>
            </a:r>
          </a:p>
        </p:txBody>
      </p:sp>
    </p:spTree>
    <p:extLst>
      <p:ext uri="{BB962C8B-B14F-4D97-AF65-F5344CB8AC3E}">
        <p14:creationId xmlns:p14="http://schemas.microsoft.com/office/powerpoint/2010/main" val="30716109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a:extLst>
              <a:ext uri="{FF2B5EF4-FFF2-40B4-BE49-F238E27FC236}">
                <a16:creationId xmlns:a16="http://schemas.microsoft.com/office/drawing/2014/main" id="{C994B4F7-553B-4283-9671-60F63100A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6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A38C14C-07B9-4056-A11E-EEB43DDF9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720" y="0"/>
            <a:ext cx="2743200" cy="6858000"/>
          </a:xfrm>
          <a:prstGeom prst="rect">
            <a:avLst/>
          </a:prstGeom>
        </p:spPr>
      </p:pic>
      <p:pic>
        <p:nvPicPr>
          <p:cNvPr id="7" name="Picture 6">
            <a:extLst>
              <a:ext uri="{FF2B5EF4-FFF2-40B4-BE49-F238E27FC236}">
                <a16:creationId xmlns:a16="http://schemas.microsoft.com/office/drawing/2014/main" id="{6D9AEA10-92D3-4B5E-9741-07BA3ABFA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0"/>
            <a:ext cx="3048000" cy="6858000"/>
          </a:xfrm>
          <a:prstGeom prst="rect">
            <a:avLst/>
          </a:prstGeom>
        </p:spPr>
      </p:pic>
    </p:spTree>
    <p:extLst>
      <p:ext uri="{BB962C8B-B14F-4D97-AF65-F5344CB8AC3E}">
        <p14:creationId xmlns:p14="http://schemas.microsoft.com/office/powerpoint/2010/main" val="192677895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TotalTime>
  <Words>1038</Words>
  <Application>Microsoft Office PowerPoint</Application>
  <PresentationFormat>Widescreen</PresentationFormat>
  <Paragraphs>162</Paragraphs>
  <Slides>19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Baskerville Old Face</vt:lpstr>
      <vt:lpstr>Calibri</vt:lpstr>
      <vt:lpstr>Calibri Light</vt:lpstr>
      <vt:lpstr>Impact</vt:lpstr>
      <vt:lpstr>Wingdings 2</vt:lpstr>
      <vt:lpstr>Office Theme</vt:lpstr>
      <vt:lpstr>PowerPoint Presentation</vt:lpstr>
      <vt:lpstr>PowerPoint Presentation</vt:lpstr>
      <vt:lpstr>Classroom Strategies Committee</vt:lpstr>
      <vt:lpstr>Committee Goals</vt:lpstr>
      <vt:lpstr>PowerPoint Presentation</vt:lpstr>
      <vt:lpstr>Top Instructional Practices</vt:lpstr>
      <vt:lpstr>TIPs Outline</vt:lpstr>
      <vt:lpstr>Just-in-Time Reminders for Faculty</vt:lpstr>
      <vt:lpstr>PowerPoint Presentation</vt:lpstr>
      <vt:lpstr>PowerPoint Presentation</vt:lpstr>
      <vt:lpstr>PowerPoint Presentation</vt:lpstr>
      <vt:lpstr>Engagement  Innovation  Curiosity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Morrison</dc:creator>
  <cp:lastModifiedBy>Staci L. Taylor</cp:lastModifiedBy>
  <cp:revision>34</cp:revision>
  <dcterms:created xsi:type="dcterms:W3CDTF">2024-01-24T23:09:45Z</dcterms:created>
  <dcterms:modified xsi:type="dcterms:W3CDTF">2024-02-23T22:54:31Z</dcterms:modified>
</cp:coreProperties>
</file>