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5" r:id="rId2"/>
    <p:sldId id="527" r:id="rId3"/>
    <p:sldId id="523" r:id="rId4"/>
    <p:sldId id="524" r:id="rId5"/>
    <p:sldId id="522" r:id="rId6"/>
    <p:sldId id="587" r:id="rId7"/>
    <p:sldId id="588" r:id="rId8"/>
    <p:sldId id="589" r:id="rId9"/>
    <p:sldId id="594" r:id="rId10"/>
    <p:sldId id="590" r:id="rId11"/>
    <p:sldId id="591" r:id="rId12"/>
    <p:sldId id="40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87422" autoAdjust="0"/>
  </p:normalViewPr>
  <p:slideViewPr>
    <p:cSldViewPr>
      <p:cViewPr varScale="1">
        <p:scale>
          <a:sx n="83" d="100"/>
          <a:sy n="83" d="100"/>
        </p:scale>
        <p:origin x="114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0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4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55ED97-BD9A-4727-A1EE-5C2104EED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46021-811D-4164-AE05-77886B57E2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5E86-06C8-4F12-8B45-BFED5D672C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6EDE-10BC-4B8E-B58B-01675646B0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C8751-9DAE-4864-BD65-A3546E17F3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066F-0AF4-4598-9948-8EAEE3267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7911B-F8CA-4785-BCE2-12CF2C833BEC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FA4C-AAAD-4965-BC18-088722005A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0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75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4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2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9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0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5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8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2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4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2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4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FA4C-AAAD-4965-BC18-088722005A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0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8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0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5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5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8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C7360-4F66-4EF4-AC48-144828BD7188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7EC4A-439F-4181-A6F8-7C974455C9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1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fagner@mclennan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96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Astronomy &amp; the Total Eclipse of 2024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155800-F635-407E-A5BE-20D492E55F94}"/>
              </a:ext>
            </a:extLst>
          </p:cNvPr>
          <p:cNvSpPr/>
          <p:nvPr/>
        </p:nvSpPr>
        <p:spPr>
          <a:xfrm>
            <a:off x="7116090" y="6160237"/>
            <a:ext cx="20810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58585B"/>
                </a:solidFill>
                <a:latin typeface="Public Sans Web"/>
              </a:rPr>
              <a:t>Photo Credit: NASA Jet Propulsion Laboratory</a:t>
            </a:r>
            <a:endParaRPr lang="en-US" sz="800" dirty="0"/>
          </a:p>
        </p:txBody>
      </p:sp>
      <p:pic>
        <p:nvPicPr>
          <p:cNvPr id="14338" name="Picture 2" descr="The Science of Solar Eclipses and How to Watch With NASA - Teachable  Moments | NASA/JPL Edu">
            <a:extLst>
              <a:ext uri="{FF2B5EF4-FFF2-40B4-BE49-F238E27FC236}">
                <a16:creationId xmlns:a16="http://schemas.microsoft.com/office/drawing/2014/main" id="{835FE796-5F85-4197-8DDB-FA4563CB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26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4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015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Eclipse Safety: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Eye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8621" y="914400"/>
            <a:ext cx="4224779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only time it is safe to take off your eye protection during this event is for the period of totality.  </a:t>
            </a:r>
          </a:p>
          <a:p>
            <a:r>
              <a:rPr lang="en-US" dirty="0"/>
              <a:t>You must look through safe solar viewing glasses or a safe handheld solar viewer during a solar eclipse.  Sunglasses will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/>
              <a:t> protect your eyes!</a:t>
            </a:r>
          </a:p>
          <a:p>
            <a:r>
              <a:rPr lang="en-US" dirty="0"/>
              <a:t>Any time before or after our 4 minutes and 13 seconds of totality, you should be wearing eye protection, such as </a:t>
            </a:r>
            <a:r>
              <a:rPr lang="en-US" sz="2400" dirty="0"/>
              <a:t>W</a:t>
            </a:r>
            <a:r>
              <a:rPr lang="en-US" dirty="0"/>
              <a:t>elder’s glasses or solar eclipse glasses.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42D6-57C0-4F7D-9AA1-8F3B7E15CA2C}"/>
              </a:ext>
            </a:extLst>
          </p:cNvPr>
          <p:cNvSpPr/>
          <p:nvPr/>
        </p:nvSpPr>
        <p:spPr>
          <a:xfrm>
            <a:off x="5908862" y="6508578"/>
            <a:ext cx="3235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Photo credit: </a:t>
            </a:r>
            <a:r>
              <a:rPr lang="en-US" sz="800" i="1" dirty="0"/>
              <a:t> Fagner, Annual Solar Eclipse in Sedona, Arizona.</a:t>
            </a: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A0FEF-7D85-404F-BB8A-3AA9C538E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4400"/>
            <a:ext cx="421169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5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015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Eclipse Safety: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Photography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8621" y="9144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/>
              <a:t>Be safe and only use specially designed filters for a camera, phone, binoculars, or telescope when viewing the eclipse.  The eclipse can damage your camera or phone without a solar filter.  </a:t>
            </a:r>
          </a:p>
          <a:p>
            <a:r>
              <a:rPr lang="en-US" dirty="0"/>
              <a:t>Even then, the concentrated solar rays can burn through the filter leading to eye injuries if you view the eclipse through a lens.</a:t>
            </a:r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42D6-57C0-4F7D-9AA1-8F3B7E15CA2C}"/>
              </a:ext>
            </a:extLst>
          </p:cNvPr>
          <p:cNvSpPr/>
          <p:nvPr/>
        </p:nvSpPr>
        <p:spPr>
          <a:xfrm>
            <a:off x="2124523" y="6634930"/>
            <a:ext cx="50473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Diagram Credit: </a:t>
            </a:r>
            <a:r>
              <a:rPr lang="en-US" sz="800" i="1" dirty="0"/>
              <a:t> from the American academy of Ophthalmology and the American Astronomical Society.</a:t>
            </a:r>
            <a:endParaRPr 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8606AF-4DFA-4B31-8A12-6AB4A06F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45" y="2976717"/>
            <a:ext cx="5591175" cy="36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236"/>
            <a:ext cx="9112405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Questions…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400" y="5887686"/>
            <a:ext cx="32358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Photo Credit: </a:t>
            </a:r>
            <a:r>
              <a:rPr lang="en-US" altLang="en-US" sz="800" dirty="0"/>
              <a:t>Jeremy White, NPS.gov</a:t>
            </a:r>
            <a:endParaRPr lang="en-US" sz="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82E9A-A2C0-4090-A324-F4FCE2E68C05}"/>
              </a:ext>
            </a:extLst>
          </p:cNvPr>
          <p:cNvSpPr txBox="1">
            <a:spLocks/>
          </p:cNvSpPr>
          <p:nvPr/>
        </p:nvSpPr>
        <p:spPr>
          <a:xfrm>
            <a:off x="228600" y="1055457"/>
            <a:ext cx="3810000" cy="24711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Contact Information: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Dr. Elaine Fagner, P.G.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Professor of Geology, MCC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Office: 254.299.8442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Email: </a:t>
            </a:r>
            <a:r>
              <a:rPr lang="en-US" sz="1800" dirty="0">
                <a:hlinkClick r:id="rId3"/>
              </a:rPr>
              <a:t>efagner@mclennan.edu</a:t>
            </a:r>
            <a:endParaRPr lang="en-US" sz="18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8" name="Picture 6" descr="Composite photo of the phases of an eclipse showing the changing shape as the moon passes in front of the sun. Yellow orbs on a black background.">
            <a:extLst>
              <a:ext uri="{FF2B5EF4-FFF2-40B4-BE49-F238E27FC236}">
                <a16:creationId xmlns:a16="http://schemas.microsoft.com/office/drawing/2014/main" id="{B73C8EF8-5B71-4612-91FA-59115C6E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" y="3671860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D983E7-BEB5-4ACA-BFF7-D2AD3EF7F901}"/>
              </a:ext>
            </a:extLst>
          </p:cNvPr>
          <p:cNvSpPr txBox="1">
            <a:spLocks/>
          </p:cNvSpPr>
          <p:nvPr/>
        </p:nvSpPr>
        <p:spPr>
          <a:xfrm>
            <a:off x="4419601" y="1034878"/>
            <a:ext cx="4692804" cy="24711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Eclipse Information: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Waco eclipse starts ~12:30 pm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Waco Totality starts ~1:40 pm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Waco totality Length is 4:13 minutes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Waco full eclipses ends ~3:00 pm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1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772" y="10362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Eclipses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6772" y="1093464"/>
            <a:ext cx="8370455" cy="4530725"/>
          </a:xfrm>
        </p:spPr>
        <p:txBody>
          <a:bodyPr>
            <a:normAutofit/>
          </a:bodyPr>
          <a:lstStyle/>
          <a:p>
            <a:r>
              <a:rPr lang="en-US" dirty="0"/>
              <a:t>An eclipse occurs when one astronomical object moves in the shadow of another one, such as a moon or a planet. </a:t>
            </a:r>
          </a:p>
          <a:p>
            <a:r>
              <a:rPr lang="en-US" dirty="0"/>
              <a:t>There are two major types of eclipses:  </a:t>
            </a:r>
            <a:r>
              <a:rPr lang="en-US" b="1" dirty="0"/>
              <a:t>lunar</a:t>
            </a:r>
            <a:r>
              <a:rPr lang="en-US" dirty="0"/>
              <a:t> (partial and total) and </a:t>
            </a:r>
            <a:r>
              <a:rPr lang="en-US" b="1" dirty="0"/>
              <a:t>solar </a:t>
            </a:r>
            <a:r>
              <a:rPr lang="en-US" dirty="0"/>
              <a:t>(partial, annular, and total).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42D6-57C0-4F7D-9AA1-8F3B7E15CA2C}"/>
              </a:ext>
            </a:extLst>
          </p:cNvPr>
          <p:cNvSpPr/>
          <p:nvPr/>
        </p:nvSpPr>
        <p:spPr>
          <a:xfrm>
            <a:off x="7602631" y="5964534"/>
            <a:ext cx="3235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Diagram Credit: </a:t>
            </a:r>
            <a:r>
              <a:rPr lang="en-US" sz="800" i="1" dirty="0"/>
              <a:t> </a:t>
            </a:r>
            <a:r>
              <a:rPr lang="en-US" sz="800" dirty="0"/>
              <a:t>NASA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9401FF-E939-4374-AB0A-490726FB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72" y="2733402"/>
            <a:ext cx="8387076" cy="32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7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96" y="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Eclipses: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Annular Solar Eclipse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698" y="1237891"/>
            <a:ext cx="4850246" cy="5486400"/>
          </a:xfrm>
        </p:spPr>
        <p:txBody>
          <a:bodyPr>
            <a:normAutofit/>
          </a:bodyPr>
          <a:lstStyle/>
          <a:p>
            <a:r>
              <a:rPr lang="en-US" dirty="0"/>
              <a:t>This occurs when the Moon moves between the Sun and Earth when it is at or near its </a:t>
            </a:r>
            <a:r>
              <a:rPr lang="en-US" b="1" dirty="0"/>
              <a:t>farthest point </a:t>
            </a:r>
            <a:r>
              <a:rPr lang="en-US" dirty="0"/>
              <a:t>from Earth (</a:t>
            </a:r>
            <a:r>
              <a:rPr lang="en-US" b="1" dirty="0"/>
              <a:t>Apogee</a:t>
            </a:r>
            <a:r>
              <a:rPr lang="en-US" dirty="0"/>
              <a:t>).  </a:t>
            </a:r>
          </a:p>
          <a:p>
            <a:r>
              <a:rPr lang="en-US" dirty="0"/>
              <a:t>Because the moon is farthest away, it seems smaller and does not block the entire view of the Sun, which creates a ring around the Moon.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8ACB5-092B-4F3C-8F02-2A3156B7CE10}"/>
              </a:ext>
            </a:extLst>
          </p:cNvPr>
          <p:cNvSpPr/>
          <p:nvPr/>
        </p:nvSpPr>
        <p:spPr>
          <a:xfrm>
            <a:off x="6629400" y="5313362"/>
            <a:ext cx="3235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Photo Credit: </a:t>
            </a:r>
            <a:r>
              <a:rPr lang="en-US" sz="800" i="1" dirty="0"/>
              <a:t> </a:t>
            </a:r>
            <a:r>
              <a:rPr lang="en-US" sz="800" dirty="0"/>
              <a:t>NASA, Stefan Seip.  Annual Eclipse in  2023.</a:t>
            </a:r>
          </a:p>
        </p:txBody>
      </p:sp>
      <p:pic>
        <p:nvPicPr>
          <p:cNvPr id="9" name="Picture 2" descr="Annular Eclipse - NASA">
            <a:extLst>
              <a:ext uri="{FF2B5EF4-FFF2-40B4-BE49-F238E27FC236}">
                <a16:creationId xmlns:a16="http://schemas.microsoft.com/office/drawing/2014/main" id="{D3C244CD-3D32-4A1B-831A-430EA134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73" y="1198562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4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96" y="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Eclipses: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Partial Solar Eclipse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42D6-57C0-4F7D-9AA1-8F3B7E15CA2C}"/>
              </a:ext>
            </a:extLst>
          </p:cNvPr>
          <p:cNvSpPr/>
          <p:nvPr/>
        </p:nvSpPr>
        <p:spPr>
          <a:xfrm>
            <a:off x="3581400" y="6551745"/>
            <a:ext cx="3235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Photo Credit: </a:t>
            </a:r>
            <a:r>
              <a:rPr lang="en-US" sz="800" i="1" dirty="0"/>
              <a:t> </a:t>
            </a:r>
            <a:r>
              <a:rPr lang="en-US" sz="800" dirty="0"/>
              <a:t>NASA, Partial Solar Eclipse in 2022.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8BC84A-187E-46EE-BD1B-3A3F58EB993A}"/>
              </a:ext>
            </a:extLst>
          </p:cNvPr>
          <p:cNvSpPr txBox="1">
            <a:spLocks/>
          </p:cNvSpPr>
          <p:nvPr/>
        </p:nvSpPr>
        <p:spPr>
          <a:xfrm>
            <a:off x="76200" y="1093464"/>
            <a:ext cx="8991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partial solar eclipse happens when the Sun, Moon, and Earth and not exactly aligned. During a partial solar eclipse, a portion of the Sun will appear to be covered, giving it a crescent shape. </a:t>
            </a:r>
          </a:p>
          <a:p>
            <a:r>
              <a:rPr lang="en-US" dirty="0"/>
              <a:t>During a total or annular solar eclipse, people outside the area covered by the Moon’s inner shadow see a partial solar eclipse.</a:t>
            </a:r>
          </a:p>
          <a:p>
            <a:endParaRPr lang="en-US" dirty="0"/>
          </a:p>
        </p:txBody>
      </p:sp>
      <p:pic>
        <p:nvPicPr>
          <p:cNvPr id="9" name="Picture 4" descr="Partial Solar Eclipse on April 30, 2022 - NASA Science">
            <a:extLst>
              <a:ext uri="{FF2B5EF4-FFF2-40B4-BE49-F238E27FC236}">
                <a16:creationId xmlns:a16="http://schemas.microsoft.com/office/drawing/2014/main" id="{5F8C74F9-5D18-4730-8CD8-61E359597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53954"/>
            <a:ext cx="5029200" cy="35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6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96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Eclipses: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Total Solar Eclipse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914400"/>
            <a:ext cx="8991600" cy="4530725"/>
          </a:xfrm>
        </p:spPr>
        <p:txBody>
          <a:bodyPr>
            <a:normAutofit/>
          </a:bodyPr>
          <a:lstStyle/>
          <a:p>
            <a:r>
              <a:rPr lang="en-US" dirty="0"/>
              <a:t>This occurs when the Moon at </a:t>
            </a:r>
            <a:r>
              <a:rPr lang="en-US" b="1" dirty="0"/>
              <a:t>New Moon phase</a:t>
            </a:r>
            <a:r>
              <a:rPr lang="en-US" dirty="0"/>
              <a:t> passes directly between the Earth and the Sun, temporarily blocking out part of the Sun.  This event only happens during the day.   </a:t>
            </a:r>
          </a:p>
          <a:p>
            <a:r>
              <a:rPr lang="en-US" dirty="0"/>
              <a:t>People viewing the eclipse from locations where the Moon’s shadow complete covers the Sun are in the “</a:t>
            </a:r>
            <a:r>
              <a:rPr lang="en-US" b="1" dirty="0">
                <a:solidFill>
                  <a:srgbClr val="0000FF"/>
                </a:solidFill>
              </a:rPr>
              <a:t>path of totality</a:t>
            </a:r>
            <a:r>
              <a:rPr lang="en-US" dirty="0"/>
              <a:t>”.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42D6-57C0-4F7D-9AA1-8F3B7E15CA2C}"/>
              </a:ext>
            </a:extLst>
          </p:cNvPr>
          <p:cNvSpPr/>
          <p:nvPr/>
        </p:nvSpPr>
        <p:spPr>
          <a:xfrm>
            <a:off x="6477000" y="6659467"/>
            <a:ext cx="3235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Photo Credit: </a:t>
            </a:r>
            <a:r>
              <a:rPr lang="en-US" sz="800" i="1" dirty="0"/>
              <a:t> </a:t>
            </a:r>
            <a:r>
              <a:rPr lang="en-US" sz="800" dirty="0"/>
              <a:t>NASA</a:t>
            </a: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D454A478-5E1F-436A-9DEB-F4D84471D5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2870213"/>
            <a:ext cx="5791199" cy="382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2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96" y="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April 8th: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Total Solar Eclipse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371600"/>
            <a:ext cx="4039380" cy="5029200"/>
          </a:xfrm>
        </p:spPr>
        <p:txBody>
          <a:bodyPr>
            <a:normAutofit/>
          </a:bodyPr>
          <a:lstStyle/>
          <a:p>
            <a:r>
              <a:rPr lang="en-US" dirty="0"/>
              <a:t>Waco is in the direct “</a:t>
            </a:r>
            <a:r>
              <a:rPr lang="en-US" b="1" dirty="0">
                <a:solidFill>
                  <a:srgbClr val="0000FF"/>
                </a:solidFill>
              </a:rPr>
              <a:t>path of totality</a:t>
            </a:r>
            <a:r>
              <a:rPr lang="en-US" dirty="0"/>
              <a:t>” for this event making it a prime location to view this remarkable eclipse. </a:t>
            </a:r>
          </a:p>
          <a:p>
            <a:r>
              <a:rPr lang="en-US" dirty="0"/>
              <a:t>Waco will have </a:t>
            </a:r>
            <a:r>
              <a:rPr lang="en-US" b="1" dirty="0">
                <a:solidFill>
                  <a:srgbClr val="0000FF"/>
                </a:solidFill>
              </a:rPr>
              <a:t>4 minutes and 13 seconds of totality </a:t>
            </a:r>
            <a:r>
              <a:rPr lang="en-US" dirty="0"/>
              <a:t>(darkness).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42D6-57C0-4F7D-9AA1-8F3B7E15CA2C}"/>
              </a:ext>
            </a:extLst>
          </p:cNvPr>
          <p:cNvSpPr/>
          <p:nvPr/>
        </p:nvSpPr>
        <p:spPr>
          <a:xfrm>
            <a:off x="7086600" y="5794603"/>
            <a:ext cx="3235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Diagram Credit: </a:t>
            </a:r>
            <a:r>
              <a:rPr lang="en-US" sz="800" i="1" dirty="0"/>
              <a:t> ElcipseoverTexas2024.com</a:t>
            </a:r>
            <a:endParaRPr lang="en-US" sz="800" dirty="0"/>
          </a:p>
        </p:txBody>
      </p:sp>
      <p:pic>
        <p:nvPicPr>
          <p:cNvPr id="5122" name="Picture 2" descr="https://eclipseovertexas2024.com/wp-content/uploads/2022/04/2024eclipsemap-1024x921.jpg">
            <a:extLst>
              <a:ext uri="{FF2B5EF4-FFF2-40B4-BE49-F238E27FC236}">
                <a16:creationId xmlns:a16="http://schemas.microsoft.com/office/drawing/2014/main" id="{7651240C-4F4C-40E0-8337-F941E133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47" y="1418098"/>
            <a:ext cx="503728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96" y="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April 8th: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Total Solar Eclipse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493" y="9144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/>
              <a:t>During totality, a total solar eclipse produces sunset conditions, which is dark enough to see planets, some stars, and Sun’s corona and prominences.   </a:t>
            </a:r>
          </a:p>
          <a:p>
            <a:r>
              <a:rPr lang="en-US" dirty="0"/>
              <a:t>The eclipse schedule begins </a:t>
            </a:r>
            <a:r>
              <a:rPr lang="en-US" sz="2400" dirty="0"/>
              <a:t>at 12:20 pm, </a:t>
            </a:r>
            <a:r>
              <a:rPr lang="en-US" dirty="0"/>
              <a:t>r</a:t>
            </a:r>
            <a:r>
              <a:rPr lang="en-US" sz="2400" dirty="0"/>
              <a:t>eaches maximum totality at </a:t>
            </a:r>
            <a:r>
              <a:rPr lang="en-US" sz="2400" b="1" dirty="0"/>
              <a:t>1:40 pm</a:t>
            </a:r>
            <a:r>
              <a:rPr lang="en-US" sz="2400" dirty="0"/>
              <a:t>; and ends at 3:00 pm.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42D6-57C0-4F7D-9AA1-8F3B7E15CA2C}"/>
              </a:ext>
            </a:extLst>
          </p:cNvPr>
          <p:cNvSpPr/>
          <p:nvPr/>
        </p:nvSpPr>
        <p:spPr>
          <a:xfrm>
            <a:off x="4114800" y="6642556"/>
            <a:ext cx="3235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Diagram Credit: </a:t>
            </a:r>
            <a:r>
              <a:rPr lang="en-US" sz="800" i="1" dirty="0"/>
              <a:t>from the greatamericaneclipse.com.</a:t>
            </a:r>
            <a:endParaRPr 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619D4-C1BC-43A5-835C-C6780637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07" y="2879315"/>
            <a:ext cx="8077200" cy="37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015" y="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April 8th: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Total Solar Eclipse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703" y="1295400"/>
            <a:ext cx="3578278" cy="5029200"/>
          </a:xfrm>
        </p:spPr>
        <p:txBody>
          <a:bodyPr>
            <a:normAutofit/>
          </a:bodyPr>
          <a:lstStyle/>
          <a:p>
            <a:r>
              <a:rPr lang="en-US" dirty="0"/>
              <a:t>All 48 contiguous states in the U.S., Mexico and most of Canada will experience at least a partial solar eclipse on this date.  </a:t>
            </a:r>
          </a:p>
          <a:p>
            <a:endParaRPr lang="en-US" dirty="0"/>
          </a:p>
          <a:p>
            <a:r>
              <a:rPr lang="en-US" dirty="0"/>
              <a:t>The same was true for the October 13, 2023 annular eclipse.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42D6-57C0-4F7D-9AA1-8F3B7E15CA2C}"/>
              </a:ext>
            </a:extLst>
          </p:cNvPr>
          <p:cNvSpPr/>
          <p:nvPr/>
        </p:nvSpPr>
        <p:spPr>
          <a:xfrm>
            <a:off x="6934200" y="6071973"/>
            <a:ext cx="3235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Diagram Credit: </a:t>
            </a:r>
            <a:r>
              <a:rPr lang="en-US" sz="800" i="1" dirty="0"/>
              <a:t>from science.NASA.gov/eclipses.</a:t>
            </a:r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CBE43-8393-44FD-BF80-43FEA80E8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202" y="1066800"/>
            <a:ext cx="5539798" cy="49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015" y="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Eclipse Safety: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Eye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018" y="1143000"/>
            <a:ext cx="3779982" cy="5029200"/>
          </a:xfrm>
        </p:spPr>
        <p:txBody>
          <a:bodyPr>
            <a:normAutofit/>
          </a:bodyPr>
          <a:lstStyle/>
          <a:p>
            <a:r>
              <a:rPr lang="en-US" dirty="0"/>
              <a:t>Looking at the Sun during a solar eclipse without proper eye protection can cause eclipse blindness also known as </a:t>
            </a:r>
            <a:r>
              <a:rPr lang="en-US" b="1" dirty="0"/>
              <a:t>solar retinopathy</a:t>
            </a:r>
            <a:r>
              <a:rPr lang="en-US" dirty="0"/>
              <a:t>.</a:t>
            </a:r>
          </a:p>
          <a:p>
            <a:r>
              <a:rPr lang="en-US" sz="2400" dirty="0"/>
              <a:t>This condition can </a:t>
            </a:r>
            <a:r>
              <a:rPr lang="en-US" dirty="0"/>
              <a:t>involve a temporary loss or long-term impairment of vision, typically due to retinal burns.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5034224"/>
            <a:ext cx="9144000" cy="186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B42D6-57C0-4F7D-9AA1-8F3B7E15CA2C}"/>
              </a:ext>
            </a:extLst>
          </p:cNvPr>
          <p:cNvSpPr/>
          <p:nvPr/>
        </p:nvSpPr>
        <p:spPr>
          <a:xfrm>
            <a:off x="6705600" y="5445469"/>
            <a:ext cx="3235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Credit: </a:t>
            </a:r>
            <a:r>
              <a:rPr lang="en-US" sz="800" i="1" dirty="0"/>
              <a:t> candalleye.com/solar-eclipse-eye-safety.</a:t>
            </a:r>
            <a:endParaRPr lang="en-US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AD6E3-1D9D-4E73-BD9A-71223EE6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52" y="1132611"/>
            <a:ext cx="541833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16313</TotalTime>
  <Words>773</Words>
  <Application>Microsoft Office PowerPoint</Application>
  <PresentationFormat>On-screen Show (4:3)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Public Sans Web</vt:lpstr>
      <vt:lpstr>Office Theme</vt:lpstr>
      <vt:lpstr>Astronomy &amp; the Total Eclipse of 2024</vt:lpstr>
      <vt:lpstr>Eclipses</vt:lpstr>
      <vt:lpstr>Eclipses:  Annular Solar Eclipse</vt:lpstr>
      <vt:lpstr>Eclipses:  Partial Solar Eclipse</vt:lpstr>
      <vt:lpstr>Eclipses:  Total Solar Eclipse</vt:lpstr>
      <vt:lpstr>April 8th:  Total Solar Eclipse</vt:lpstr>
      <vt:lpstr>April 8th:  Total Solar Eclipse</vt:lpstr>
      <vt:lpstr>April 8th:  Total Solar Eclipse</vt:lpstr>
      <vt:lpstr>Eclipse Safety:  Eye Protection</vt:lpstr>
      <vt:lpstr>Eclipse Safety:  Eye Protection</vt:lpstr>
      <vt:lpstr>Eclipse Safety:  Photography Protection</vt:lpstr>
      <vt:lpstr>Questions…</vt:lpstr>
    </vt:vector>
  </TitlesOfParts>
  <Company>McLennan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McLennan Community College Science Department Initiatives</dc:title>
  <dc:creator>ISS</dc:creator>
  <cp:lastModifiedBy>Elaine Fagner</cp:lastModifiedBy>
  <cp:revision>235</cp:revision>
  <dcterms:created xsi:type="dcterms:W3CDTF">2012-08-16T15:04:41Z</dcterms:created>
  <dcterms:modified xsi:type="dcterms:W3CDTF">2024-03-19T23:47:03Z</dcterms:modified>
</cp:coreProperties>
</file>