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6" r:id="rId2"/>
    <p:sldId id="280" r:id="rId3"/>
    <p:sldId id="411" r:id="rId4"/>
    <p:sldId id="412" r:id="rId5"/>
    <p:sldId id="353" r:id="rId6"/>
    <p:sldId id="419" r:id="rId7"/>
    <p:sldId id="421" r:id="rId8"/>
    <p:sldId id="422" r:id="rId9"/>
    <p:sldId id="274" r:id="rId10"/>
    <p:sldId id="275" r:id="rId11"/>
    <p:sldId id="267" r:id="rId12"/>
  </p:sldIdLst>
  <p:sldSz cx="19010313" cy="10693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F3"/>
    <a:srgbClr val="FFA100"/>
    <a:srgbClr val="FFB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>
      <p:cViewPr varScale="1">
        <p:scale>
          <a:sx n="74" d="100"/>
          <a:sy n="74" d="100"/>
        </p:scale>
        <p:origin x="402" y="78"/>
      </p:cViewPr>
      <p:guideLst>
        <p:guide orient="horz" pos="344"/>
        <p:guide pos="612"/>
        <p:guide pos="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31" cy="466476"/>
          </a:xfrm>
          <a:prstGeom prst="rect">
            <a:avLst/>
          </a:prstGeom>
        </p:spPr>
        <p:txBody>
          <a:bodyPr vert="horz" lIns="81702" tIns="40851" rIns="81702" bIns="40851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97" y="0"/>
            <a:ext cx="3038331" cy="466476"/>
          </a:xfrm>
          <a:prstGeom prst="rect">
            <a:avLst/>
          </a:prstGeom>
        </p:spPr>
        <p:txBody>
          <a:bodyPr vert="horz" lIns="81702" tIns="40851" rIns="81702" bIns="40851" rtlCol="0"/>
          <a:lstStyle>
            <a:lvl1pPr algn="r">
              <a:defRPr sz="1100"/>
            </a:lvl1pPr>
          </a:lstStyle>
          <a:p>
            <a:fld id="{A2BF3456-A29E-41FE-BFB7-B24F24BEE47B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702" tIns="40851" rIns="81702" bIns="40851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4307"/>
            <a:ext cx="5608320" cy="3660043"/>
          </a:xfrm>
          <a:prstGeom prst="rect">
            <a:avLst/>
          </a:prstGeom>
        </p:spPr>
        <p:txBody>
          <a:bodyPr vert="horz" lIns="81702" tIns="40851" rIns="81702" bIns="408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24"/>
            <a:ext cx="3038331" cy="466476"/>
          </a:xfrm>
          <a:prstGeom prst="rect">
            <a:avLst/>
          </a:prstGeom>
        </p:spPr>
        <p:txBody>
          <a:bodyPr vert="horz" lIns="81702" tIns="40851" rIns="81702" bIns="40851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97" y="8829924"/>
            <a:ext cx="3038331" cy="466476"/>
          </a:xfrm>
          <a:prstGeom prst="rect">
            <a:avLst/>
          </a:prstGeom>
        </p:spPr>
        <p:txBody>
          <a:bodyPr vert="horz" lIns="81702" tIns="40851" rIns="81702" bIns="40851" rtlCol="0" anchor="b"/>
          <a:lstStyle>
            <a:lvl1pPr algn="r">
              <a:defRPr sz="11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DCBC-6D92-023B-FD5D-BC1A6761A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43C27FF-F63D-F900-50FC-8075DFA65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2DBCF47-E4BC-4CDE-99A6-84C0D240CA6D}" type="slidenum">
              <a:rPr lang="en-US" altLang="en-US" sz="12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3</a:t>
            </a:fld>
            <a:endParaRPr lang="en-US" alt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BF4FDBF-72CD-3E02-4C01-B36A356BB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2633809-1602-7B09-B59B-DC483E512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84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BA24-9AE1-8486-136D-6D63A2CF7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A16EFAF-F421-E426-0928-9D8BEDB61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2DBCF47-E4BC-4CDE-99A6-84C0D240CA6D}" type="slidenum">
              <a:rPr lang="en-US" altLang="en-US" sz="12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4</a:t>
            </a:fld>
            <a:endParaRPr lang="en-US" alt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C167902-19AA-1458-E540-3FEC38B75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F77D6D3-DABE-7BA7-D07C-A505150AF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815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18A0DB0-48BB-47BD-BCB0-EA0874122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2DBCF47-E4BC-4CDE-99A6-84C0D240CA6D}" type="slidenum">
              <a:rPr lang="en-US" altLang="en-US" sz="12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5</a:t>
            </a:fld>
            <a:endParaRPr lang="en-US" alt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277EDF2-77D7-4E8A-B5D7-AA347798A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39F7582-C573-4BFE-9E1F-38E53DEB4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509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4886-4579-49CB-F365-9C8AF7EF7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6550B38-574D-6485-143C-F483BEBD7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2DBCF47-E4BC-4CDE-99A6-84C0D240CA6D}" type="slidenum">
              <a:rPr lang="en-US" altLang="en-US" sz="12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6</a:t>
            </a:fld>
            <a:endParaRPr lang="en-US" alt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0468DDD-0CB2-952F-2199-AB3AFEA9C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C516E54-AE7C-8C6D-02EE-7BCDC22B6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7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52FFC-A910-2E61-96C6-3F9FBDB3C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07AAC6F-B4D9-9EFD-B7A9-294F41AF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2DBCF47-E4BC-4CDE-99A6-84C0D240CA6D}" type="slidenum">
              <a:rPr lang="en-US" altLang="en-US" sz="1200" smtClean="0">
                <a:solidFill>
                  <a:schemeClr val="tx1"/>
                </a:solidFill>
                <a:latin typeface="Garamond" panose="02020404030301010803" pitchFamily="18" charset="0"/>
              </a:rPr>
              <a:pPr/>
              <a:t>7</a:t>
            </a:fld>
            <a:endParaRPr lang="en-US" altLang="en-US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00A78A2-41F1-A1EE-7CEC-CFA359E68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00802F6-6ABC-2F37-B50C-8AAB1791F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22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89" y="1750055"/>
            <a:ext cx="14257735" cy="3722887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89" y="5616511"/>
            <a:ext cx="1425773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66" indent="0" algn="ctr">
              <a:buNone/>
              <a:defRPr sz="3118"/>
            </a:lvl2pPr>
            <a:lvl3pPr marL="1425732" indent="0" algn="ctr">
              <a:buNone/>
              <a:defRPr sz="2807"/>
            </a:lvl3pPr>
            <a:lvl4pPr marL="2138599" indent="0" algn="ctr">
              <a:buNone/>
              <a:defRPr sz="2495"/>
            </a:lvl4pPr>
            <a:lvl5pPr marL="2851465" indent="0" algn="ctr">
              <a:buNone/>
              <a:defRPr sz="2495"/>
            </a:lvl5pPr>
            <a:lvl6pPr marL="3564331" indent="0" algn="ctr">
              <a:buNone/>
              <a:defRPr sz="2495"/>
            </a:lvl6pPr>
            <a:lvl7pPr marL="4277197" indent="0" algn="ctr">
              <a:buNone/>
              <a:defRPr sz="2495"/>
            </a:lvl7pPr>
            <a:lvl8pPr marL="4990064" indent="0" algn="ctr">
              <a:buNone/>
              <a:defRPr sz="2495"/>
            </a:lvl8pPr>
            <a:lvl9pPr marL="5702930" indent="0" algn="ctr">
              <a:buNone/>
              <a:defRPr sz="24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569325"/>
            <a:ext cx="4099099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569325"/>
            <a:ext cx="12059667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29726" y="9505244"/>
            <a:ext cx="21069764" cy="1188156"/>
          </a:xfrm>
          <a:prstGeom prst="rect">
            <a:avLst/>
          </a:prstGeom>
          <a:gradFill flip="none" rotWithShape="1">
            <a:gsLst>
              <a:gs pos="0">
                <a:srgbClr val="254872">
                  <a:shade val="30000"/>
                  <a:satMod val="115000"/>
                </a:srgbClr>
              </a:gs>
              <a:gs pos="50000">
                <a:srgbClr val="254872">
                  <a:shade val="67500"/>
                  <a:satMod val="115000"/>
                </a:srgbClr>
              </a:gs>
              <a:gs pos="100000">
                <a:srgbClr val="25487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7" dirty="0"/>
          </a:p>
        </p:txBody>
      </p:sp>
    </p:spTree>
    <p:extLst>
      <p:ext uri="{BB962C8B-B14F-4D97-AF65-F5344CB8AC3E}">
        <p14:creationId xmlns:p14="http://schemas.microsoft.com/office/powerpoint/2010/main" val="137765821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58" y="2665925"/>
            <a:ext cx="16396395" cy="4448157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058" y="7156164"/>
            <a:ext cx="16396395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86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959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971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5" y="569326"/>
            <a:ext cx="16396395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36" y="2621369"/>
            <a:ext cx="80422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436" y="3906061"/>
            <a:ext cx="80422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971" y="2621369"/>
            <a:ext cx="8081859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971" y="3906061"/>
            <a:ext cx="8081859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7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0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859" y="1539652"/>
            <a:ext cx="9623971" cy="7599245"/>
          </a:xfrm>
        </p:spPr>
        <p:txBody>
          <a:bodyPr/>
          <a:lstStyle>
            <a:lvl1pPr>
              <a:defRPr sz="4989"/>
            </a:lvl1pPr>
            <a:lvl2pPr>
              <a:defRPr sz="4366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59" y="1539652"/>
            <a:ext cx="9623971" cy="7599245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959" y="569326"/>
            <a:ext cx="1639639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59" y="2846623"/>
            <a:ext cx="1639639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959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7166" y="9911198"/>
            <a:ext cx="641598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034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425732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33" indent="-356433" algn="l" defTabSz="1425732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299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66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5032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898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764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631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497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363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144095" y="5518323"/>
            <a:ext cx="8282721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 algn="ctr">
              <a:lnSpc>
                <a:spcPct val="100000"/>
              </a:lnSpc>
              <a:spcBef>
                <a:spcPts val="100"/>
              </a:spcBef>
            </a:pPr>
            <a:r>
              <a:rPr lang="en-US" sz="6600" spc="-5" dirty="0">
                <a:latin typeface="Source Sans Pro"/>
                <a:cs typeface="Source Sans Pro"/>
              </a:rPr>
              <a:t>Waco Eclipse 2024:</a:t>
            </a:r>
          </a:p>
          <a:p>
            <a:pPr marL="1223010" marR="5080" indent="-1210945" algn="ctr">
              <a:lnSpc>
                <a:spcPct val="100000"/>
              </a:lnSpc>
              <a:spcBef>
                <a:spcPts val="100"/>
              </a:spcBef>
            </a:pPr>
            <a:r>
              <a:rPr lang="en-US" sz="6600" spc="-5" dirty="0">
                <a:latin typeface="Source Sans Pro"/>
                <a:cs typeface="Source Sans Pro"/>
              </a:rPr>
              <a:t>Impacts and Response</a:t>
            </a:r>
            <a:endParaRPr lang="cs-CZ" sz="66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437356" y="7446863"/>
            <a:ext cx="7696200" cy="274319"/>
          </a:xfrm>
          <a:custGeom>
            <a:avLst/>
            <a:gdLst/>
            <a:ahLst/>
            <a:cxnLst/>
            <a:rect l="l" t="t" r="r" b="b"/>
            <a:pathLst>
              <a:path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ln w="8466">
            <a:solidFill>
              <a:srgbClr val="002E8E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BD9665-7FD0-D873-B02E-52F33E3F1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51" y="7058541"/>
            <a:ext cx="2860159" cy="2860159"/>
          </a:xfrm>
          <a:prstGeom prst="rect">
            <a:avLst/>
          </a:prstGeom>
        </p:spPr>
      </p:pic>
      <p:pic>
        <p:nvPicPr>
          <p:cNvPr id="2056" name="Picture 8" descr="One year until next total solar eclipse to sweep US">
            <a:extLst>
              <a:ext uri="{FF2B5EF4-FFF2-40B4-BE49-F238E27FC236}">
                <a16:creationId xmlns:a16="http://schemas.microsoft.com/office/drawing/2014/main" id="{9F124540-B9CE-0D1C-38BD-6F639239F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0" b="31539"/>
          <a:stretch/>
        </p:blipFill>
        <p:spPr bwMode="auto">
          <a:xfrm>
            <a:off x="18582" y="21665"/>
            <a:ext cx="18953958" cy="36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E80887-BAF9-AC07-F576-2438ED6A21C3}"/>
              </a:ext>
            </a:extLst>
          </p:cNvPr>
          <p:cNvSpPr txBox="1"/>
          <p:nvPr/>
        </p:nvSpPr>
        <p:spPr>
          <a:xfrm>
            <a:off x="2475495" y="8038525"/>
            <a:ext cx="3083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-5" dirty="0">
                <a:latin typeface="Source Sans Pro"/>
                <a:cs typeface="Source Sans Pro"/>
              </a:rPr>
              <a:t>March 26, 2024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" y="0"/>
            <a:ext cx="19005560" cy="1069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523228" cy="106934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Solar eclipses guide: when is the next solar eclipse? | Canadian Space  Agency">
            <a:extLst>
              <a:ext uri="{FF2B5EF4-FFF2-40B4-BE49-F238E27FC236}">
                <a16:creationId xmlns:a16="http://schemas.microsoft.com/office/drawing/2014/main" id="{7FC05FDE-AC89-1AE8-F8C1-1B8DE279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7" y="0"/>
            <a:ext cx="19037905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878249-2A6F-4461-B406-68A182403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1" y="30945"/>
            <a:ext cx="18954107" cy="229839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C4FD-BCB6-473F-9C2B-99C33E8F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AMR increasing staffing</a:t>
            </a:r>
          </a:p>
          <a:p>
            <a:r>
              <a:rPr lang="en-US" dirty="0"/>
              <a:t>McLennan County Sheriff and Waco PD increase staffing levels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we are doing </a:t>
            </a:r>
          </a:p>
          <a:p>
            <a:r>
              <a:rPr lang="en-US" dirty="0"/>
              <a:t>Port-a-Potties at the intramural fields and CSC parking Lot M</a:t>
            </a:r>
          </a:p>
          <a:p>
            <a:r>
              <a:rPr lang="en-US" dirty="0"/>
              <a:t>Parking lots that have gates will be closed, including parking garages</a:t>
            </a:r>
          </a:p>
          <a:p>
            <a:r>
              <a:rPr lang="en-US" dirty="0"/>
              <a:t>The college will remote work that day. </a:t>
            </a:r>
          </a:p>
          <a:p>
            <a:r>
              <a:rPr lang="en-US" dirty="0"/>
              <a:t>Police, Emergency Management, and Physical Plant will be on campus.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2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tal solar eclipse 2024: Everything you need to know | Space">
            <a:extLst>
              <a:ext uri="{FF2B5EF4-FFF2-40B4-BE49-F238E27FC236}">
                <a16:creationId xmlns:a16="http://schemas.microsoft.com/office/drawing/2014/main" id="{58124AAC-8FA0-7AB4-CA45-7D385741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" y="0"/>
            <a:ext cx="19010487" cy="106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0AEF30-7AAF-4070-51D5-2CD1FDEB53BB}"/>
              </a:ext>
            </a:extLst>
          </p:cNvPr>
          <p:cNvSpPr/>
          <p:nvPr/>
        </p:nvSpPr>
        <p:spPr>
          <a:xfrm>
            <a:off x="3342399" y="850900"/>
            <a:ext cx="41746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Questions  </a:t>
            </a:r>
          </a:p>
        </p:txBody>
      </p:sp>
    </p:spTree>
    <p:extLst>
      <p:ext uri="{BB962C8B-B14F-4D97-AF65-F5344CB8AC3E}">
        <p14:creationId xmlns:p14="http://schemas.microsoft.com/office/powerpoint/2010/main" val="371337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exas with red lines&#10;&#10;Description automatically generated">
            <a:extLst>
              <a:ext uri="{FF2B5EF4-FFF2-40B4-BE49-F238E27FC236}">
                <a16:creationId xmlns:a16="http://schemas.microsoft.com/office/drawing/2014/main" id="{6CB7C0B5-1BA4-D415-5B37-64B48CAA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37" y="241300"/>
            <a:ext cx="10473391" cy="8792477"/>
          </a:xfrm>
          <a:prstGeom prst="rect">
            <a:avLst/>
          </a:prstGeom>
        </p:spPr>
      </p:pic>
      <p:pic>
        <p:nvPicPr>
          <p:cNvPr id="1026" name="Picture 2" descr="Total Solar Eclipse 2024 US — Great American Eclipse">
            <a:extLst>
              <a:ext uri="{FF2B5EF4-FFF2-40B4-BE49-F238E27FC236}">
                <a16:creationId xmlns:a16="http://schemas.microsoft.com/office/drawing/2014/main" id="{71D9C628-BACE-669F-DC5D-B40D591A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3900" cy="95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7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D5845-590F-989E-3704-31D1CE4EC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8303E0A-2E3C-403A-0257-F4A30601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23" y="0"/>
            <a:ext cx="14257867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322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2B577-3505-63B9-FAC3-7442383EE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B999BD1C-FF66-C550-9ADB-259372BB0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07" y="0"/>
            <a:ext cx="14376682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76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olar eclipses guide: when is the next solar eclipse? | Canadian Space  Agency">
            <a:extLst>
              <a:ext uri="{FF2B5EF4-FFF2-40B4-BE49-F238E27FC236}">
                <a16:creationId xmlns:a16="http://schemas.microsoft.com/office/drawing/2014/main" id="{6E787F42-3376-42D7-A1C2-51F09B755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7" y="0"/>
            <a:ext cx="19037905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6C81720F-F1CC-A645-BD2B-781C140CAA98}"/>
              </a:ext>
            </a:extLst>
          </p:cNvPr>
          <p:cNvSpPr txBox="1">
            <a:spLocks/>
          </p:cNvSpPr>
          <p:nvPr/>
        </p:nvSpPr>
        <p:spPr>
          <a:xfrm>
            <a:off x="2863366" y="3441700"/>
            <a:ext cx="13283579" cy="1170849"/>
          </a:xfrm>
          <a:prstGeom prst="rect">
            <a:avLst/>
          </a:prstGeom>
        </p:spPr>
        <p:txBody>
          <a:bodyPr vert="horz" wrap="square" lIns="0" tIns="18812" rIns="0" bIns="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9803">
              <a:spcBef>
                <a:spcPts val="148"/>
              </a:spcBef>
            </a:pPr>
            <a:r>
              <a:rPr lang="en-US" sz="7485" kern="0" spc="608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en-US" sz="7485" kern="0" spc="23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485" kern="0" spc="677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Eclipse Duration</a:t>
            </a:r>
            <a:endParaRPr lang="en-US" sz="7485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19D96E-1A4E-B18D-BE74-BCBA47D87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68298"/>
              </p:ext>
            </p:extLst>
          </p:nvPr>
        </p:nvGraphicFramePr>
        <p:xfrm>
          <a:off x="4475956" y="4916144"/>
          <a:ext cx="9595346" cy="5139764"/>
        </p:xfrm>
        <a:graphic>
          <a:graphicData uri="http://schemas.openxmlformats.org/drawingml/2006/table">
            <a:tbl>
              <a:tblPr firstRow="1" bandRow="1"/>
              <a:tblGrid>
                <a:gridCol w="672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4185"/>
                        </a:lnSpc>
                      </a:pPr>
                      <a:r>
                        <a:rPr sz="5600" spc="190" dirty="0">
                          <a:latin typeface="Calibri"/>
                          <a:cs typeface="Calibri"/>
                        </a:rPr>
                        <a:t>Nazas,</a:t>
                      </a:r>
                      <a:r>
                        <a:rPr sz="5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260" dirty="0">
                          <a:latin typeface="Calibri"/>
                          <a:cs typeface="Calibri"/>
                        </a:rPr>
                        <a:t>Durango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4765" algn="r">
                        <a:lnSpc>
                          <a:spcPts val="4185"/>
                        </a:lnSpc>
                      </a:pPr>
                      <a:r>
                        <a:rPr sz="5600" spc="280" dirty="0">
                          <a:latin typeface="Calibri"/>
                          <a:cs typeface="Calibri"/>
                        </a:rPr>
                        <a:t>4m</a:t>
                      </a:r>
                      <a:r>
                        <a:rPr sz="5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210" dirty="0">
                          <a:latin typeface="Calibri"/>
                          <a:cs typeface="Calibri"/>
                        </a:rPr>
                        <a:t>27s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4165"/>
                        </a:lnSpc>
                      </a:pPr>
                      <a:r>
                        <a:rPr sz="5600" spc="215" dirty="0">
                          <a:latin typeface="Calibri"/>
                          <a:cs typeface="Calibri"/>
                        </a:rPr>
                        <a:t>Zaragoza,</a:t>
                      </a:r>
                      <a:r>
                        <a:rPr sz="5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210" dirty="0">
                          <a:latin typeface="Calibri"/>
                          <a:cs typeface="Calibri"/>
                        </a:rPr>
                        <a:t>Coahuila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4765" algn="r">
                        <a:lnSpc>
                          <a:spcPts val="4165"/>
                        </a:lnSpc>
                      </a:pPr>
                      <a:r>
                        <a:rPr sz="5600" spc="280" dirty="0">
                          <a:latin typeface="Calibri"/>
                          <a:cs typeface="Calibri"/>
                        </a:rPr>
                        <a:t>4m</a:t>
                      </a:r>
                      <a:r>
                        <a:rPr sz="5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210" dirty="0">
                          <a:latin typeface="Calibri"/>
                          <a:cs typeface="Calibri"/>
                        </a:rPr>
                        <a:t>27s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4165"/>
                        </a:lnSpc>
                      </a:pPr>
                      <a:r>
                        <a:rPr sz="5600" spc="215" dirty="0">
                          <a:latin typeface="Calibri"/>
                          <a:cs typeface="Calibri"/>
                        </a:rPr>
                        <a:t>Lampasas,</a:t>
                      </a:r>
                      <a:r>
                        <a:rPr sz="5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355" dirty="0">
                          <a:latin typeface="Calibri"/>
                          <a:cs typeface="Calibri"/>
                        </a:rPr>
                        <a:t>TX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4765" algn="r">
                        <a:lnSpc>
                          <a:spcPts val="4165"/>
                        </a:lnSpc>
                      </a:pPr>
                      <a:r>
                        <a:rPr sz="5600" spc="280" dirty="0">
                          <a:latin typeface="Calibri"/>
                          <a:cs typeface="Calibri"/>
                        </a:rPr>
                        <a:t>4m</a:t>
                      </a:r>
                      <a:r>
                        <a:rPr sz="5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210" dirty="0">
                          <a:latin typeface="Calibri"/>
                          <a:cs typeface="Calibri"/>
                        </a:rPr>
                        <a:t>24s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4165"/>
                        </a:lnSpc>
                      </a:pPr>
                      <a:r>
                        <a:rPr sz="5600" spc="150" dirty="0">
                          <a:latin typeface="Calibri"/>
                          <a:cs typeface="Calibri"/>
                        </a:rPr>
                        <a:t>Gatesville,</a:t>
                      </a:r>
                      <a:r>
                        <a:rPr sz="5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355" dirty="0">
                          <a:latin typeface="Calibri"/>
                          <a:cs typeface="Calibri"/>
                        </a:rPr>
                        <a:t>TX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4130" algn="r">
                        <a:lnSpc>
                          <a:spcPts val="4165"/>
                        </a:lnSpc>
                      </a:pPr>
                      <a:r>
                        <a:rPr sz="5600" spc="280" dirty="0">
                          <a:latin typeface="Calibri"/>
                          <a:cs typeface="Calibri"/>
                        </a:rPr>
                        <a:t>4m</a:t>
                      </a:r>
                      <a:r>
                        <a:rPr sz="5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210" dirty="0">
                          <a:latin typeface="Calibri"/>
                          <a:cs typeface="Calibri"/>
                        </a:rPr>
                        <a:t>24s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4165"/>
                        </a:lnSpc>
                      </a:pPr>
                      <a:r>
                        <a:rPr sz="5600" spc="170" dirty="0">
                          <a:latin typeface="Calibri"/>
                          <a:cs typeface="Calibri"/>
                        </a:rPr>
                        <a:t>Killeen,</a:t>
                      </a:r>
                      <a:r>
                        <a:rPr sz="5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355" dirty="0">
                          <a:latin typeface="Calibri"/>
                          <a:cs typeface="Calibri"/>
                        </a:rPr>
                        <a:t>TX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4765" algn="r">
                        <a:lnSpc>
                          <a:spcPts val="4165"/>
                        </a:lnSpc>
                      </a:pPr>
                      <a:r>
                        <a:rPr sz="5600" spc="280" dirty="0">
                          <a:latin typeface="Calibri"/>
                          <a:cs typeface="Calibri"/>
                        </a:rPr>
                        <a:t>4m</a:t>
                      </a:r>
                      <a:r>
                        <a:rPr sz="5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spc="210" dirty="0">
                          <a:latin typeface="Calibri"/>
                          <a:cs typeface="Calibri"/>
                        </a:rPr>
                        <a:t>17s</a:t>
                      </a:r>
                      <a:endParaRPr sz="5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4165"/>
                        </a:lnSpc>
                      </a:pPr>
                      <a:r>
                        <a:rPr lang="en-US" sz="5600" b="1" u="sng" spc="180" dirty="0">
                          <a:latin typeface="Calibri"/>
                          <a:cs typeface="Calibri"/>
                        </a:rPr>
                        <a:t>Waco</a:t>
                      </a:r>
                      <a:r>
                        <a:rPr sz="5600" b="1" u="sng" spc="18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5600" b="1" u="sng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600" b="1" u="sng" spc="355" dirty="0">
                          <a:latin typeface="Calibri"/>
                          <a:cs typeface="Calibri"/>
                        </a:rPr>
                        <a:t>TX</a:t>
                      </a:r>
                      <a:endParaRPr sz="5600" b="1" u="sng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4765" algn="r">
                        <a:lnSpc>
                          <a:spcPts val="4165"/>
                        </a:lnSpc>
                      </a:pPr>
                      <a:r>
                        <a:rPr lang="en-US" sz="5600" b="1" u="sng" spc="28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5600" b="1" u="sng" spc="28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5600" b="1" u="sng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5600" b="1" u="sng" spc="21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5600" b="1" u="sng" spc="210" dirty="0">
                          <a:latin typeface="Calibri"/>
                          <a:cs typeface="Calibri"/>
                        </a:rPr>
                        <a:t>s</a:t>
                      </a:r>
                      <a:endParaRPr sz="5600" b="1" u="sng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8" descr="One year until next total solar eclipse to sweep US">
            <a:extLst>
              <a:ext uri="{FF2B5EF4-FFF2-40B4-BE49-F238E27FC236}">
                <a16:creationId xmlns:a16="http://schemas.microsoft.com/office/drawing/2014/main" id="{7181A09C-C6CD-40FC-A65A-8CA947047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0" b="31539"/>
          <a:stretch/>
        </p:blipFill>
        <p:spPr bwMode="auto">
          <a:xfrm>
            <a:off x="0" y="21665"/>
            <a:ext cx="18972540" cy="31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595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67D3D-96D6-484C-12E9-535F5A4F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0E298-2472-F17A-B10C-4C552E4A8882}"/>
              </a:ext>
            </a:extLst>
          </p:cNvPr>
          <p:cNvSpPr txBox="1"/>
          <p:nvPr/>
        </p:nvSpPr>
        <p:spPr>
          <a:xfrm>
            <a:off x="2495038" y="691637"/>
            <a:ext cx="14139051" cy="7199684"/>
          </a:xfrm>
          <a:prstGeom prst="rect">
            <a:avLst/>
          </a:prstGeom>
          <a:noFill/>
        </p:spPr>
        <p:txBody>
          <a:bodyPr wrap="square" lIns="142579" tIns="71289" rIns="142579" bIns="71289" rtlCol="0" anchor="t">
            <a:spAutoFit/>
          </a:bodyPr>
          <a:lstStyle/>
          <a:p>
            <a:endParaRPr lang="en-US" sz="311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ArialM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31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311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5570" indent="-445570">
              <a:buFont typeface="Arial" panose="020B0604020202020204" pitchFamily="34" charset="0"/>
              <a:buChar char="•"/>
            </a:pPr>
            <a:endParaRPr lang="en-US" sz="2807" dirty="0">
              <a:cs typeface="Arial" panose="020B0604020202020204" pitchFamily="34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996E19AF-E5DD-A1B3-0E0F-C78DF2AE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010312" cy="1069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17C902-EF5C-AE83-F71D-94B669678A60}"/>
              </a:ext>
            </a:extLst>
          </p:cNvPr>
          <p:cNvSpPr txBox="1"/>
          <p:nvPr/>
        </p:nvSpPr>
        <p:spPr>
          <a:xfrm>
            <a:off x="5498516" y="6686203"/>
            <a:ext cx="7255268" cy="373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99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Waco, Texas</a:t>
            </a:r>
          </a:p>
          <a:p>
            <a:pPr algn="ctr"/>
            <a:r>
              <a:rPr lang="en-US" sz="3742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Eclipse Begins at 12:20 pm</a:t>
            </a:r>
          </a:p>
          <a:p>
            <a:pPr algn="ctr"/>
            <a:r>
              <a:rPr lang="en-US" sz="3742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Eclipse Beings at 1:38 pm</a:t>
            </a:r>
          </a:p>
          <a:p>
            <a:pPr algn="ctr"/>
            <a:r>
              <a:rPr lang="en-US" sz="3742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Duration of Totality is 4 minutes, 13 seconds</a:t>
            </a:r>
          </a:p>
          <a:p>
            <a:pPr algn="ctr"/>
            <a:r>
              <a:rPr lang="en-US" sz="3742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Eclipse Ends at 3:00 pm</a:t>
            </a:r>
          </a:p>
        </p:txBody>
      </p:sp>
    </p:spTree>
    <p:extLst>
      <p:ext uri="{BB962C8B-B14F-4D97-AF65-F5344CB8AC3E}">
        <p14:creationId xmlns:p14="http://schemas.microsoft.com/office/powerpoint/2010/main" val="25841238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F71F-467A-E5CB-00F4-0530329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olar eclipses guide: when is the next solar eclipse? | Canadian Space  Agency">
            <a:extLst>
              <a:ext uri="{FF2B5EF4-FFF2-40B4-BE49-F238E27FC236}">
                <a16:creationId xmlns:a16="http://schemas.microsoft.com/office/drawing/2014/main" id="{532F59AF-5357-425E-B98F-736928E1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7" y="0"/>
            <a:ext cx="19037905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DBD8323A-B539-3CD1-D1DB-FE4D8E14FAA0}"/>
              </a:ext>
            </a:extLst>
          </p:cNvPr>
          <p:cNvSpPr txBox="1">
            <a:spLocks/>
          </p:cNvSpPr>
          <p:nvPr/>
        </p:nvSpPr>
        <p:spPr>
          <a:xfrm>
            <a:off x="9124156" y="2451100"/>
            <a:ext cx="10744200" cy="944326"/>
          </a:xfrm>
          <a:prstGeom prst="rect">
            <a:avLst/>
          </a:prstGeom>
        </p:spPr>
        <p:txBody>
          <a:bodyPr vert="horz" wrap="square" lIns="0" tIns="20793" rIns="0" bIns="0" rtlCol="0">
            <a:spAutoFit/>
          </a:bodyPr>
          <a:lstStyle>
            <a:lvl1pPr>
              <a:defRPr sz="4400" b="1" i="0">
                <a:solidFill>
                  <a:srgbClr val="E84B2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9803" defTabSz="1425824">
              <a:spcBef>
                <a:spcPts val="164"/>
              </a:spcBef>
              <a:defRPr/>
            </a:pPr>
            <a:r>
              <a:rPr lang="en-US" sz="6000" b="0" kern="0" spc="780" dirty="0">
                <a:solidFill>
                  <a:schemeClr val="tx1"/>
                </a:solidFill>
              </a:rPr>
              <a:t>But What if it is cloudy?</a:t>
            </a:r>
            <a:endParaRPr lang="en-US" sz="6000" b="0" kern="0" spc="632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58444-B6AE-85FE-474F-256C4EDB38DD}"/>
              </a:ext>
            </a:extLst>
          </p:cNvPr>
          <p:cNvSpPr txBox="1"/>
          <p:nvPr/>
        </p:nvSpPr>
        <p:spPr>
          <a:xfrm>
            <a:off x="13805486" y="3901601"/>
            <a:ext cx="4279443" cy="642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2912" indent="-712912">
              <a:buFont typeface="Arial" panose="020B0604020202020204" pitchFamily="34" charset="0"/>
              <a:buChar char="•"/>
            </a:pPr>
            <a:r>
              <a:rPr lang="en-US" sz="3742" dirty="0">
                <a:latin typeface="Calibri" panose="020F0502020204030204" pitchFamily="34" charset="0"/>
                <a:cs typeface="Calibri" panose="020F0502020204030204" pitchFamily="34" charset="0"/>
              </a:rPr>
              <a:t>Eclipse will still happen</a:t>
            </a:r>
          </a:p>
          <a:p>
            <a:endParaRPr lang="en-US" sz="3742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2912" indent="-712912">
              <a:buFont typeface="Arial" panose="020B0604020202020204" pitchFamily="34" charset="0"/>
              <a:buChar char="•"/>
            </a:pPr>
            <a:r>
              <a:rPr lang="en-US" sz="3742" dirty="0">
                <a:latin typeface="Calibri" panose="020F0502020204030204" pitchFamily="34" charset="0"/>
                <a:cs typeface="Calibri" panose="020F0502020204030204" pitchFamily="34" charset="0"/>
              </a:rPr>
              <a:t>It will still get dark</a:t>
            </a:r>
          </a:p>
          <a:p>
            <a:endParaRPr lang="en-US" sz="3742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2912" indent="-712912">
              <a:buFont typeface="Arial" panose="020B0604020202020204" pitchFamily="34" charset="0"/>
              <a:buChar char="•"/>
            </a:pPr>
            <a:r>
              <a:rPr lang="en-US" sz="3742" dirty="0">
                <a:latin typeface="Calibri" panose="020F0502020204030204" pitchFamily="34" charset="0"/>
                <a:cs typeface="Calibri" panose="020F0502020204030204" pitchFamily="34" charset="0"/>
              </a:rPr>
              <a:t>Temperature will still drop</a:t>
            </a:r>
          </a:p>
          <a:p>
            <a:pPr marL="712912" indent="-712912">
              <a:buFont typeface="Arial" panose="020B0604020202020204" pitchFamily="34" charset="0"/>
              <a:buChar char="•"/>
            </a:pPr>
            <a:endParaRPr lang="en-US" sz="3742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2912" indent="-712912">
              <a:buFont typeface="Arial" panose="020B0604020202020204" pitchFamily="34" charset="0"/>
              <a:buChar char="•"/>
            </a:pPr>
            <a:r>
              <a:rPr lang="en-US" sz="3742" dirty="0">
                <a:latin typeface="Calibri" panose="020F0502020204030204" pitchFamily="34" charset="0"/>
                <a:cs typeface="Calibri" panose="020F0502020204030204" pitchFamily="34" charset="0"/>
              </a:rPr>
              <a:t>There is no rain delay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9FAD8-4031-06D7-FCB9-B7FD15F6E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56" y="2721708"/>
            <a:ext cx="8608864" cy="7790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547274-63B6-44A3-BEE3-9F57E8EC0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8954107" cy="22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06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" y="0"/>
            <a:ext cx="19005560" cy="1069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523228" cy="106934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Solar eclipses guide: when is the next solar eclipse? | Canadian Space  Agency">
            <a:extLst>
              <a:ext uri="{FF2B5EF4-FFF2-40B4-BE49-F238E27FC236}">
                <a16:creationId xmlns:a16="http://schemas.microsoft.com/office/drawing/2014/main" id="{7FC05FDE-AC89-1AE8-F8C1-1B8DE279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7" y="0"/>
            <a:ext cx="19037905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14820-755D-477A-B20F-D99E3336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1" y="0"/>
            <a:ext cx="18954107" cy="229839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FA028A-5C74-266D-FE5F-74DAB1F7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555" y="3898900"/>
            <a:ext cx="16961197" cy="4938477"/>
          </a:xfrm>
        </p:spPr>
        <p:txBody>
          <a:bodyPr>
            <a:normAutofit/>
          </a:bodyPr>
          <a:lstStyle/>
          <a:p>
            <a:r>
              <a:rPr lang="en-US" sz="4000" dirty="0"/>
              <a:t>Expect 100,000 population increase over the 4-day period</a:t>
            </a:r>
          </a:p>
          <a:p>
            <a:r>
              <a:rPr lang="en-US" sz="4000" dirty="0"/>
              <a:t>Tickets sales for the event at Baylor have been strong</a:t>
            </a:r>
          </a:p>
          <a:p>
            <a:r>
              <a:rPr lang="en-US" sz="4000" dirty="0"/>
              <a:t>Hotels are booked at over 80%</a:t>
            </a:r>
          </a:p>
          <a:p>
            <a:r>
              <a:rPr lang="en-US" sz="4000" dirty="0"/>
              <a:t>Texas DOT is not permitting any construction or lane closures on the day of the eclipse (no restrictions prior to day of)</a:t>
            </a:r>
          </a:p>
          <a:p>
            <a:pPr lvl="1"/>
            <a:r>
              <a:rPr lang="en-US" sz="3376" dirty="0"/>
              <a:t> TXDOT is requiring all traffic from McLane Stadium to flow towards Hwy 77/LaSalle Ave (no traffic to I-35 from stadium)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759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" y="0"/>
            <a:ext cx="19005560" cy="1069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523228" cy="106934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Solar eclipses guide: when is the next solar eclipse? | Canadian Space  Agency">
            <a:extLst>
              <a:ext uri="{FF2B5EF4-FFF2-40B4-BE49-F238E27FC236}">
                <a16:creationId xmlns:a16="http://schemas.microsoft.com/office/drawing/2014/main" id="{7FC05FDE-AC89-1AE8-F8C1-1B8DE279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7" y="0"/>
            <a:ext cx="19037905" cy="106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14820-755D-477A-B20F-D99E3336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1" y="0"/>
            <a:ext cx="18954107" cy="229839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FA028A-5C74-266D-FE5F-74DAB1F7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555" y="4038284"/>
            <a:ext cx="16961197" cy="549941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HEB- 145 H-E-B locations within the path of totality</a:t>
            </a:r>
          </a:p>
          <a:p>
            <a:pPr lvl="1"/>
            <a:r>
              <a:rPr lang="en-US" sz="3376" dirty="0"/>
              <a:t>Adjusting schedules to account for increased business and traffic congestion.</a:t>
            </a:r>
          </a:p>
          <a:p>
            <a:pPr lvl="1"/>
            <a:r>
              <a:rPr lang="en-US" sz="3376" dirty="0"/>
              <a:t>Plan for “holiday-like” demand</a:t>
            </a:r>
          </a:p>
          <a:p>
            <a:pPr lvl="1"/>
            <a:r>
              <a:rPr lang="en-US" sz="3376" dirty="0"/>
              <a:t>Plan for extra deliveries prior to highest demand times.</a:t>
            </a:r>
          </a:p>
          <a:p>
            <a:pPr lvl="1"/>
            <a:r>
              <a:rPr lang="en-US" sz="3376" dirty="0"/>
              <a:t>Coordinate product deliveries to avoid highest traffic congestion times.</a:t>
            </a:r>
          </a:p>
          <a:p>
            <a:r>
              <a:rPr lang="en-US" sz="4000" dirty="0"/>
              <a:t>Many school districts have closed for the day</a:t>
            </a:r>
          </a:p>
          <a:p>
            <a:r>
              <a:rPr lang="en-US" sz="4000" dirty="0"/>
              <a:t>The county is closed with exception of certain departments  </a:t>
            </a:r>
          </a:p>
          <a:p>
            <a:r>
              <a:rPr lang="en-US" sz="4000" dirty="0"/>
              <a:t>Waco McLennan County Office of Emergency Management will have the </a:t>
            </a:r>
            <a:r>
              <a:rPr lang="en-US" sz="4000" dirty="0" err="1"/>
              <a:t>EOC</a:t>
            </a:r>
            <a:r>
              <a:rPr lang="en-US" sz="4000" dirty="0"/>
              <a:t> (Emergency Operations Center) and a command post established on the day of the event.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9AA0B-8DFA-4558-9269-CD9284361D2F}"/>
              </a:ext>
            </a:extLst>
          </p:cNvPr>
          <p:cNvSpPr txBox="1"/>
          <p:nvPr/>
        </p:nvSpPr>
        <p:spPr>
          <a:xfrm>
            <a:off x="1024555" y="2832100"/>
            <a:ext cx="16961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Community Partners </a:t>
            </a:r>
          </a:p>
        </p:txBody>
      </p:sp>
    </p:spTree>
    <p:extLst>
      <p:ext uri="{BB962C8B-B14F-4D97-AF65-F5344CB8AC3E}">
        <p14:creationId xmlns:p14="http://schemas.microsoft.com/office/powerpoint/2010/main" val="164295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havior of space object - by Lifeliqe.potx" id="{B9C66860-991F-4B9E-BE24-F67EBFE187B1}" vid="{CE56F777-F8E9-4D01-B2D2-2BFB7FC9D4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061e953-577f-44bc-90d4-dd6552c79708}" enabled="1" method="Privileged" siteId="{2f5e7ebc-22b0-4fbe-934c-aabddb4e29b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Behavior of space objects</Template>
  <TotalTime>4880</TotalTime>
  <Words>334</Words>
  <Application>Microsoft Office PowerPoint</Application>
  <PresentationFormat>Custom</PresentationFormat>
  <Paragraphs>72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ArialMT</vt:lpstr>
      <vt:lpstr>Calibri</vt:lpstr>
      <vt:lpstr>Calibri Light</vt:lpstr>
      <vt:lpstr>Garamond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Central Texas Council of Governments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 Martinez</dc:creator>
  <cp:lastModifiedBy>Frank Patterson</cp:lastModifiedBy>
  <cp:revision>40</cp:revision>
  <cp:lastPrinted>2024-01-12T14:30:57Z</cp:lastPrinted>
  <dcterms:created xsi:type="dcterms:W3CDTF">2024-01-04T19:21:27Z</dcterms:created>
  <dcterms:modified xsi:type="dcterms:W3CDTF">2024-03-22T15:03:34Z</dcterms:modified>
</cp:coreProperties>
</file>