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19" r:id="rId2"/>
    <p:sldId id="387" r:id="rId3"/>
    <p:sldId id="392" r:id="rId4"/>
    <p:sldId id="390" r:id="rId5"/>
    <p:sldId id="391" r:id="rId6"/>
    <p:sldId id="386" r:id="rId7"/>
    <p:sldId id="393" r:id="rId8"/>
    <p:sldId id="394" r:id="rId9"/>
    <p:sldId id="377" r:id="rId10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B20"/>
    <a:srgbClr val="629DD1"/>
    <a:srgbClr val="D9D9D9"/>
    <a:srgbClr val="F57920"/>
    <a:srgbClr val="F47920"/>
    <a:srgbClr val="FFFF99"/>
    <a:srgbClr val="FF0000"/>
    <a:srgbClr val="FF5200"/>
    <a:srgbClr val="003C7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88" autoAdjust="0"/>
  </p:normalViewPr>
  <p:slideViewPr>
    <p:cSldViewPr snapToGrid="0">
      <p:cViewPr varScale="1">
        <p:scale>
          <a:sx n="99" d="100"/>
          <a:sy n="99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1D8389-3DA1-449C-A621-A8ECDAB68D4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206275-3017-4603-8E93-D33CCB8F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047E-2F36-4593-88E5-A22409F7595D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C200-2F78-4CE9-AC0B-128EAD6BE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68% were female and 32% were male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45% were White, 38% Hispanic, 12% African American, and 5% from all other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Average Age was 26, youngest graduate was 17 and the oldest graduate was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27 - University</a:t>
            </a:r>
          </a:p>
          <a:p>
            <a:r>
              <a:rPr lang="en-US" dirty="0"/>
              <a:t>22 - La Vega</a:t>
            </a:r>
          </a:p>
          <a:p>
            <a:r>
              <a:rPr lang="en-US" dirty="0"/>
              <a:t>8 - Waco High</a:t>
            </a:r>
          </a:p>
          <a:p>
            <a:r>
              <a:rPr lang="en-US" dirty="0"/>
              <a:t>3 - Harmony</a:t>
            </a:r>
          </a:p>
          <a:p>
            <a:r>
              <a:rPr lang="en-US" dirty="0"/>
              <a:t>2 - Midway</a:t>
            </a:r>
          </a:p>
          <a:p>
            <a:r>
              <a:rPr lang="en-US" dirty="0"/>
              <a:t>2 – Rapoport</a:t>
            </a:r>
          </a:p>
          <a:p>
            <a:r>
              <a:rPr lang="en-US" dirty="0"/>
              <a:t>2 - Homeschool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8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you be working at a full time job after graduation?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26%, yes in a new job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35%, yes continuing in current job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35%, part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15%, no job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7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8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2340F-07CF-47B3-83B7-E7DA14C95AC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DFAC8-5BA5-4533-97E4-B8368CF0D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54" y="311486"/>
            <a:ext cx="10307707" cy="286325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833523" y="4703896"/>
            <a:ext cx="8841767" cy="876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3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2024 Graduates</a:t>
            </a:r>
            <a:endParaRPr lang="en-US" sz="4400" b="1" dirty="0">
              <a:solidFill>
                <a:srgbClr val="003C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488606" y="5429773"/>
            <a:ext cx="5531601" cy="858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May 28, 2024</a:t>
            </a:r>
            <a:endParaRPr lang="en-US" sz="4400" dirty="0">
              <a:solidFill>
                <a:srgbClr val="003C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309" y="4333039"/>
            <a:ext cx="11051177" cy="114412"/>
          </a:xfrm>
          <a:prstGeom prst="rect">
            <a:avLst/>
          </a:prstGeom>
          <a:solidFill>
            <a:srgbClr val="F479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B8B1E-1EB2-4170-81F1-344354AD5497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F93A5-7EE5-4F5D-A484-92669159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0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8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833B-84CA-4306-9DA5-1B9E20044DCB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EF6C2-2259-4508-A620-CF710AA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1D88E28-B4FF-4EF8-9FF4-80D0C37F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2024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6EEA5-B55F-491C-A445-160B620A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2686"/>
            <a:ext cx="4186989" cy="3626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721</a:t>
            </a:r>
            <a:r>
              <a:rPr lang="en-US" sz="3600" dirty="0"/>
              <a:t> Graduates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Awarded </a:t>
            </a:r>
            <a:r>
              <a:rPr lang="en-US" sz="3600" b="1" dirty="0"/>
              <a:t>805</a:t>
            </a:r>
            <a:r>
              <a:rPr lang="en-US" sz="3600" dirty="0"/>
              <a:t> Degrees and Certificates</a:t>
            </a:r>
          </a:p>
        </p:txBody>
      </p:sp>
      <p:pic>
        <p:nvPicPr>
          <p:cNvPr id="1026" name="Picture 2" descr="May be an image of 5 people and text">
            <a:extLst>
              <a:ext uri="{FF2B5EF4-FFF2-40B4-BE49-F238E27FC236}">
                <a16:creationId xmlns:a16="http://schemas.microsoft.com/office/drawing/2014/main" id="{90D9892F-3C71-45B7-90EB-A8CCDF361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16400" r="5808" b="7604"/>
          <a:stretch/>
        </p:blipFill>
        <p:spPr bwMode="auto">
          <a:xfrm>
            <a:off x="5437123" y="2099943"/>
            <a:ext cx="6101164" cy="351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7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6 people and text">
            <a:extLst>
              <a:ext uri="{FF2B5EF4-FFF2-40B4-BE49-F238E27FC236}">
                <a16:creationId xmlns:a16="http://schemas.microsoft.com/office/drawing/2014/main" id="{74C995BB-1073-4736-92DF-D22AECE78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32268" r="7379" b="8210"/>
          <a:stretch/>
        </p:blipFill>
        <p:spPr bwMode="auto">
          <a:xfrm>
            <a:off x="2523852" y="263163"/>
            <a:ext cx="7144295" cy="3685928"/>
          </a:xfrm>
          <a:prstGeom prst="rect">
            <a:avLst/>
          </a:prstGeom>
          <a:ln>
            <a:noFill/>
          </a:ln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8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833B-84CA-4306-9DA5-1B9E20044DCB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EF6C2-2259-4508-A620-CF710AA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Diploma roll">
            <a:extLst>
              <a:ext uri="{FF2B5EF4-FFF2-40B4-BE49-F238E27FC236}">
                <a16:creationId xmlns:a16="http://schemas.microsoft.com/office/drawing/2014/main" id="{F0A7D3A9-C924-44CD-BB44-9A4A6E7BA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3357" y="3892863"/>
            <a:ext cx="1665428" cy="1665428"/>
          </a:xfrm>
          <a:prstGeom prst="rect">
            <a:avLst/>
          </a:prstGeom>
        </p:spPr>
      </p:pic>
      <p:pic>
        <p:nvPicPr>
          <p:cNvPr id="19" name="Graphic 18" descr="Diploma">
            <a:extLst>
              <a:ext uri="{FF2B5EF4-FFF2-40B4-BE49-F238E27FC236}">
                <a16:creationId xmlns:a16="http://schemas.microsoft.com/office/drawing/2014/main" id="{7C3E78BA-33D8-438E-8D40-2AADDD5E2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5748" y="3870800"/>
            <a:ext cx="1632555" cy="16325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3BC05C-172C-4EEC-99E3-4C49526752EE}"/>
              </a:ext>
            </a:extLst>
          </p:cNvPr>
          <p:cNvSpPr txBox="1"/>
          <p:nvPr/>
        </p:nvSpPr>
        <p:spPr>
          <a:xfrm>
            <a:off x="1404266" y="5123215"/>
            <a:ext cx="2883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Associate Degrees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614 - 76%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D06E7A-E2DC-4C2B-AE80-FA3FF3FD44BE}"/>
              </a:ext>
            </a:extLst>
          </p:cNvPr>
          <p:cNvSpPr txBox="1"/>
          <p:nvPr/>
        </p:nvSpPr>
        <p:spPr>
          <a:xfrm>
            <a:off x="6999307" y="5123215"/>
            <a:ext cx="4318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Certificates &amp; Field of Study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191 - 24%</a:t>
            </a:r>
          </a:p>
        </p:txBody>
      </p:sp>
    </p:spTree>
    <p:extLst>
      <p:ext uri="{BB962C8B-B14F-4D97-AF65-F5344CB8AC3E}">
        <p14:creationId xmlns:p14="http://schemas.microsoft.com/office/powerpoint/2010/main" val="384180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8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833B-84CA-4306-9DA5-1B9E20044DCB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EF6C2-2259-4508-A620-CF710AA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C08E47-FD42-4C7D-BCD3-97B4D0248A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46263"/>
            <a:ext cx="7764463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97C6C-81FD-48F8-B4AD-0E7621D20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378" y="353793"/>
            <a:ext cx="311467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A3540-5A3A-4591-A7EF-07F95115F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190" y="3763819"/>
            <a:ext cx="3067050" cy="153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6F961-5241-427B-AF2C-CC720F686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23" y="3759056"/>
            <a:ext cx="3114675" cy="1543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DD3F71-E91D-41D7-8E2C-8AA8EA21B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928" y="363318"/>
            <a:ext cx="3086100" cy="1552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6160EE-2051-4F40-A69B-E32068B5FD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785" y="363318"/>
            <a:ext cx="3105150" cy="1552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8971A0-7C2A-4745-B693-C9A20B2E1C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1166" y="3744769"/>
            <a:ext cx="3095625" cy="15716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E85067-D7D1-4296-B7FB-44E2D49CCB66}"/>
              </a:ext>
            </a:extLst>
          </p:cNvPr>
          <p:cNvSpPr txBox="1"/>
          <p:nvPr/>
        </p:nvSpPr>
        <p:spPr>
          <a:xfrm>
            <a:off x="1941640" y="1965588"/>
            <a:ext cx="811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191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24%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A360FC-0606-4F7D-A46A-4D1FEA3FE71B}"/>
              </a:ext>
            </a:extLst>
          </p:cNvPr>
          <p:cNvSpPr txBox="1"/>
          <p:nvPr/>
        </p:nvSpPr>
        <p:spPr>
          <a:xfrm>
            <a:off x="5913258" y="1965588"/>
            <a:ext cx="811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188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23%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20966F-15B8-41EE-BCDE-F03E042499D6}"/>
              </a:ext>
            </a:extLst>
          </p:cNvPr>
          <p:cNvSpPr txBox="1"/>
          <p:nvPr/>
        </p:nvSpPr>
        <p:spPr>
          <a:xfrm>
            <a:off x="9890995" y="1965588"/>
            <a:ext cx="811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186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23%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B8660F-2CC2-4C1E-AC5D-BCA773179A73}"/>
              </a:ext>
            </a:extLst>
          </p:cNvPr>
          <p:cNvSpPr txBox="1"/>
          <p:nvPr/>
        </p:nvSpPr>
        <p:spPr>
          <a:xfrm>
            <a:off x="1941640" y="5280949"/>
            <a:ext cx="811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149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22081F-41DB-4A27-8B41-15638CD3A747}"/>
              </a:ext>
            </a:extLst>
          </p:cNvPr>
          <p:cNvSpPr txBox="1"/>
          <p:nvPr/>
        </p:nvSpPr>
        <p:spPr>
          <a:xfrm>
            <a:off x="6004629" y="5280949"/>
            <a:ext cx="628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75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9%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5E63A6-61E8-4D7F-AB62-14749FA34A44}"/>
              </a:ext>
            </a:extLst>
          </p:cNvPr>
          <p:cNvSpPr txBox="1"/>
          <p:nvPr/>
        </p:nvSpPr>
        <p:spPr>
          <a:xfrm>
            <a:off x="9982366" y="5280949"/>
            <a:ext cx="628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16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65091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8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833B-84CA-4306-9DA5-1B9E20044DCB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EF6C2-2259-4508-A620-CF710AA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3BC05C-172C-4EEC-99E3-4C49526752EE}"/>
              </a:ext>
            </a:extLst>
          </p:cNvPr>
          <p:cNvSpPr txBox="1"/>
          <p:nvPr/>
        </p:nvSpPr>
        <p:spPr>
          <a:xfrm>
            <a:off x="2241291" y="666717"/>
            <a:ext cx="7709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66 Dual Credit Students</a:t>
            </a:r>
          </a:p>
        </p:txBody>
      </p:sp>
      <p:pic>
        <p:nvPicPr>
          <p:cNvPr id="2052" name="Picture 4" descr="May be an image of 8 people and text">
            <a:extLst>
              <a:ext uri="{FF2B5EF4-FFF2-40B4-BE49-F238E27FC236}">
                <a16:creationId xmlns:a16="http://schemas.microsoft.com/office/drawing/2014/main" id="{AF63A77F-62F0-4B01-978C-FF94B886F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1" b="11860"/>
          <a:stretch/>
        </p:blipFill>
        <p:spPr bwMode="auto">
          <a:xfrm>
            <a:off x="2454023" y="2353284"/>
            <a:ext cx="7366535" cy="3962420"/>
          </a:xfrm>
          <a:prstGeom prst="rect">
            <a:avLst/>
          </a:prstGeom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3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8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833B-84CA-4306-9DA5-1B9E20044DCB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EF6C2-2259-4508-A620-CF710AA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C08E47-FD42-4C7D-BCD3-97B4D024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764565" cy="442031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97% would choose MCC again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95% - had at least one professor who made them excited about learning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92% - felt their professors cared about them as a person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66% - had a mentor who encouraged them to pursue their goals and dreams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1D88E28-B4FF-4EF8-9FF4-80D0C37F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692640" cy="145075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2024 Graduate Engagement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4A9D4B5-67C8-4AE0-AFCE-0842D9EE17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104" y="1646454"/>
            <a:ext cx="2771890" cy="47684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0530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8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833B-84CA-4306-9DA5-1B9E20044DCB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EF6C2-2259-4508-A620-CF710AA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C08E47-FD42-4C7D-BCD3-97B4D024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8121"/>
            <a:ext cx="7764565" cy="39679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61% - working full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24% - working part time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70% - full time employment in Waco/McLennan county area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1D88E28-B4FF-4EF8-9FF4-80D0C37F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692640" cy="145075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2024 Graduate Employment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4A9D4B5-67C8-4AE0-AFCE-0842D9EE17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104" y="1646454"/>
            <a:ext cx="2771890" cy="47684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967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8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833B-84CA-4306-9DA5-1B9E20044DCB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EF6C2-2259-4508-A620-CF710AA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C08E47-FD42-4C7D-BCD3-97B4D024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764565" cy="44203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Two ceremonies for the first 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 56 Employee Volunteers + Campus Police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1D88E28-B4FF-4EF8-9FF4-80D0C37F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692640" cy="145075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Commencement Ceremony Kuddos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4A9D4B5-67C8-4AE0-AFCE-0842D9EE17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104" y="1646454"/>
            <a:ext cx="2771890" cy="47684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8348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8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833B-84CA-4306-9DA5-1B9E20044DCB}"/>
              </a:ext>
            </a:extLst>
          </p:cNvPr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5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EF6C2-2259-4508-A620-CF710AA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344" y="6414934"/>
            <a:ext cx="2195361" cy="4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EB18C-6C54-4698-8FBC-FA4B596AE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57920"/>
            <a:ext cx="10307707" cy="2863252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20111981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10506</TotalTime>
  <Words>268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Times New Roman</vt:lpstr>
      <vt:lpstr>Retrospect</vt:lpstr>
      <vt:lpstr>PowerPoint Presentation</vt:lpstr>
      <vt:lpstr>Spring 2024 Overview</vt:lpstr>
      <vt:lpstr>PowerPoint Presentation</vt:lpstr>
      <vt:lpstr>PowerPoint Presentation</vt:lpstr>
      <vt:lpstr>PowerPoint Presentation</vt:lpstr>
      <vt:lpstr>Spring 2024 Graduate Engagement</vt:lpstr>
      <vt:lpstr>Spring 2024 Graduate Employment</vt:lpstr>
      <vt:lpstr>Commencement Ceremony Kuddos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Benson</dc:creator>
  <cp:lastModifiedBy>Laura Wichman</cp:lastModifiedBy>
  <cp:revision>552</cp:revision>
  <cp:lastPrinted>2018-07-30T16:18:50Z</cp:lastPrinted>
  <dcterms:created xsi:type="dcterms:W3CDTF">2018-07-26T20:10:18Z</dcterms:created>
  <dcterms:modified xsi:type="dcterms:W3CDTF">2024-05-28T18:00:44Z</dcterms:modified>
</cp:coreProperties>
</file>