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7" r:id="rId5"/>
    <p:sldId id="276" r:id="rId6"/>
    <p:sldId id="278" r:id="rId7"/>
    <p:sldId id="264" r:id="rId8"/>
    <p:sldId id="280" r:id="rId9"/>
    <p:sldId id="281" r:id="rId10"/>
    <p:sldId id="282" r:id="rId11"/>
    <p:sldId id="283" r:id="rId12"/>
    <p:sldId id="284" r:id="rId13"/>
    <p:sldId id="279"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C582935-C5E9-AE4D-B690-DFF28AB439C9}">
          <p14:sldIdLst>
            <p14:sldId id="257"/>
            <p14:sldId id="276"/>
            <p14:sldId id="278"/>
            <p14:sldId id="264"/>
            <p14:sldId id="280"/>
            <p14:sldId id="281"/>
            <p14:sldId id="282"/>
            <p14:sldId id="283"/>
            <p14:sldId id="284"/>
            <p14:sldId id="27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6600"/>
    <a:srgbClr val="003366"/>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62" autoAdjust="0"/>
    <p:restoredTop sz="91111" autoAdjust="0"/>
  </p:normalViewPr>
  <p:slideViewPr>
    <p:cSldViewPr snapToGrid="0" snapToObjects="1">
      <p:cViewPr varScale="1">
        <p:scale>
          <a:sx n="75" d="100"/>
          <a:sy n="75" d="100"/>
        </p:scale>
        <p:origin x="624" y="6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39" d="100"/>
          <a:sy n="139" d="100"/>
        </p:scale>
        <p:origin x="4704"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image" Target="../media/image6.JPG"/><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a:t>Completion Rates</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Sheet1!$A$2</c:f>
              <c:strCache>
                <c:ptCount val="1"/>
                <c:pt idx="0">
                  <c:v>Successful Completions</c:v>
                </c:pt>
              </c:strCache>
            </c:strRef>
          </c:tx>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Sheet1!$B$1:$E$1</c:f>
              <c:strCache>
                <c:ptCount val="4"/>
                <c:pt idx="0">
                  <c:v>Fall 2022</c:v>
                </c:pt>
                <c:pt idx="1">
                  <c:v>Fall 2023</c:v>
                </c:pt>
                <c:pt idx="2">
                  <c:v>Spring 2023</c:v>
                </c:pt>
                <c:pt idx="3">
                  <c:v>Spring 2024</c:v>
                </c:pt>
              </c:strCache>
            </c:strRef>
          </c:cat>
          <c:val>
            <c:numRef>
              <c:f>Sheet1!$B$2:$E$2</c:f>
              <c:numCache>
                <c:formatCode>0%</c:formatCode>
                <c:ptCount val="4"/>
                <c:pt idx="0">
                  <c:v>0.73</c:v>
                </c:pt>
                <c:pt idx="1">
                  <c:v>0.75</c:v>
                </c:pt>
              </c:numCache>
            </c:numRef>
          </c:val>
          <c:extLst>
            <c:ext xmlns:c16="http://schemas.microsoft.com/office/drawing/2014/chart" uri="{C3380CC4-5D6E-409C-BE32-E72D297353CC}">
              <c16:uniqueId val="{00000000-39EA-4FB5-843D-9ED2F7064D9A}"/>
            </c:ext>
          </c:extLst>
        </c:ser>
        <c:ser>
          <c:idx val="1"/>
          <c:order val="1"/>
          <c:tx>
            <c:strRef>
              <c:f>Sheet1!$A$3</c:f>
              <c:strCache>
                <c:ptCount val="1"/>
                <c:pt idx="0">
                  <c:v>Successful Completions</c:v>
                </c:pt>
              </c:strCache>
            </c:strRef>
          </c:tx>
          <c:spPr>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Sheet1!$B$1:$E$1</c:f>
              <c:strCache>
                <c:ptCount val="4"/>
                <c:pt idx="0">
                  <c:v>Fall 2022</c:v>
                </c:pt>
                <c:pt idx="1">
                  <c:v>Fall 2023</c:v>
                </c:pt>
                <c:pt idx="2">
                  <c:v>Spring 2023</c:v>
                </c:pt>
                <c:pt idx="3">
                  <c:v>Spring 2024</c:v>
                </c:pt>
              </c:strCache>
            </c:strRef>
          </c:cat>
          <c:val>
            <c:numRef>
              <c:f>Sheet1!$B$3:$E$3</c:f>
              <c:numCache>
                <c:formatCode>General</c:formatCode>
                <c:ptCount val="4"/>
                <c:pt idx="2" formatCode="0%">
                  <c:v>0.77</c:v>
                </c:pt>
                <c:pt idx="3" formatCode="0%">
                  <c:v>0.78</c:v>
                </c:pt>
              </c:numCache>
            </c:numRef>
          </c:val>
          <c:extLst>
            <c:ext xmlns:c16="http://schemas.microsoft.com/office/drawing/2014/chart" uri="{C3380CC4-5D6E-409C-BE32-E72D297353CC}">
              <c16:uniqueId val="{00000001-39EA-4FB5-843D-9ED2F7064D9A}"/>
            </c:ext>
          </c:extLst>
        </c:ser>
        <c:dLbls>
          <c:dLblPos val="outEnd"/>
          <c:showLegendKey val="0"/>
          <c:showVal val="1"/>
          <c:showCatName val="0"/>
          <c:showSerName val="0"/>
          <c:showPercent val="0"/>
          <c:showBubbleSize val="0"/>
        </c:dLbls>
        <c:gapWidth val="100"/>
        <c:overlap val="-24"/>
        <c:axId val="609001487"/>
        <c:axId val="228115551"/>
      </c:barChart>
      <c:catAx>
        <c:axId val="609001487"/>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228115551"/>
        <c:crosses val="autoZero"/>
        <c:auto val="1"/>
        <c:lblAlgn val="ctr"/>
        <c:lblOffset val="100"/>
        <c:noMultiLvlLbl val="0"/>
      </c:catAx>
      <c:valAx>
        <c:axId val="228115551"/>
        <c:scaling>
          <c:orientation val="minMax"/>
          <c:max val="1"/>
          <c:min val="0"/>
        </c:scaling>
        <c:delete val="0"/>
        <c:axPos val="l"/>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609001487"/>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 Awards</c:v>
                </c:pt>
              </c:strCache>
            </c:strRef>
          </c:tx>
          <c:spPr>
            <a:blipFill>
              <a:blip xmlns:r="http://schemas.openxmlformats.org/officeDocument/2006/relationships" r:embed="rId3"/>
              <a:stretch>
                <a:fillRect/>
              </a:stretch>
            </a:blipFill>
            <a:ln>
              <a:noFill/>
            </a:ln>
            <a:effectLst>
              <a:outerShdw blurRad="38100" dist="25400" dir="2700000" algn="br" rotWithShape="0">
                <a:srgbClr val="000000">
                  <a:alpha val="60000"/>
                </a:srgbClr>
              </a:outerShdw>
            </a:effectLst>
          </c:spPr>
          <c:invertIfNegative val="0"/>
          <c:pictureOptions>
            <c:pictureFormat val="stack"/>
          </c:pictureOptions>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Sheet1!$A$2:$A$5</c:f>
              <c:strCache>
                <c:ptCount val="4"/>
                <c:pt idx="0">
                  <c:v>2020-21</c:v>
                </c:pt>
                <c:pt idx="1">
                  <c:v>2021-22</c:v>
                </c:pt>
                <c:pt idx="2">
                  <c:v>2022-23</c:v>
                </c:pt>
                <c:pt idx="3">
                  <c:v>2023-24</c:v>
                </c:pt>
              </c:strCache>
            </c:strRef>
          </c:cat>
          <c:val>
            <c:numRef>
              <c:f>Sheet1!$B$2:$B$5</c:f>
              <c:numCache>
                <c:formatCode>#,##0</c:formatCode>
                <c:ptCount val="4"/>
                <c:pt idx="0">
                  <c:v>1772</c:v>
                </c:pt>
                <c:pt idx="1">
                  <c:v>1812</c:v>
                </c:pt>
                <c:pt idx="2">
                  <c:v>1814</c:v>
                </c:pt>
                <c:pt idx="3">
                  <c:v>1897</c:v>
                </c:pt>
              </c:numCache>
            </c:numRef>
          </c:val>
          <c:extLst>
            <c:ext xmlns:c16="http://schemas.microsoft.com/office/drawing/2014/chart" uri="{C3380CC4-5D6E-409C-BE32-E72D297353CC}">
              <c16:uniqueId val="{00000000-338D-4C2C-A807-67992A4E6BF7}"/>
            </c:ext>
          </c:extLst>
        </c:ser>
        <c:dLbls>
          <c:dLblPos val="outEnd"/>
          <c:showLegendKey val="0"/>
          <c:showVal val="1"/>
          <c:showCatName val="0"/>
          <c:showSerName val="0"/>
          <c:showPercent val="0"/>
          <c:showBubbleSize val="0"/>
        </c:dLbls>
        <c:gapWidth val="150"/>
        <c:overlap val="-24"/>
        <c:axId val="405217663"/>
        <c:axId val="396453103"/>
      </c:barChart>
      <c:catAx>
        <c:axId val="405217663"/>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396453103"/>
        <c:crosses val="autoZero"/>
        <c:auto val="1"/>
        <c:lblAlgn val="ctr"/>
        <c:lblOffset val="100"/>
        <c:noMultiLvlLbl val="0"/>
      </c:catAx>
      <c:valAx>
        <c:axId val="396453103"/>
        <c:scaling>
          <c:orientation val="minMax"/>
          <c:max val="2500"/>
          <c:min val="0"/>
        </c:scaling>
        <c:delete val="0"/>
        <c:axPos val="l"/>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405217663"/>
        <c:crosses val="autoZero"/>
        <c:crossBetween val="between"/>
        <c:minorUnit val="5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6B97AB0-AD68-284E-BC71-D8898F66ED39}" type="datetimeFigureOut">
              <a:rPr lang="en-US" smtClean="0"/>
              <a:t>8/13/2024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918B14-83F3-1C41-A225-B95F52427308}" type="slidenum">
              <a:rPr lang="en-US" smtClean="0"/>
              <a:t>‹#›</a:t>
            </a:fld>
            <a:endParaRPr lang="en-US"/>
          </a:p>
        </p:txBody>
      </p:sp>
    </p:spTree>
    <p:extLst>
      <p:ext uri="{BB962C8B-B14F-4D97-AF65-F5344CB8AC3E}">
        <p14:creationId xmlns:p14="http://schemas.microsoft.com/office/powerpoint/2010/main" val="751810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1</a:t>
            </a:fld>
            <a:endParaRPr lang="en-US"/>
          </a:p>
        </p:txBody>
      </p:sp>
    </p:spTree>
    <p:extLst>
      <p:ext uri="{BB962C8B-B14F-4D97-AF65-F5344CB8AC3E}">
        <p14:creationId xmlns:p14="http://schemas.microsoft.com/office/powerpoint/2010/main" val="3599964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10</a:t>
            </a:fld>
            <a:endParaRPr lang="en-US"/>
          </a:p>
        </p:txBody>
      </p:sp>
    </p:spTree>
    <p:extLst>
      <p:ext uri="{BB962C8B-B14F-4D97-AF65-F5344CB8AC3E}">
        <p14:creationId xmlns:p14="http://schemas.microsoft.com/office/powerpoint/2010/main" val="125985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2</a:t>
            </a:fld>
            <a:endParaRPr lang="en-US"/>
          </a:p>
        </p:txBody>
      </p:sp>
    </p:spTree>
    <p:extLst>
      <p:ext uri="{BB962C8B-B14F-4D97-AF65-F5344CB8AC3E}">
        <p14:creationId xmlns:p14="http://schemas.microsoft.com/office/powerpoint/2010/main" val="2908276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3</a:t>
            </a:fld>
            <a:endParaRPr lang="en-US"/>
          </a:p>
        </p:txBody>
      </p:sp>
    </p:spTree>
    <p:extLst>
      <p:ext uri="{BB962C8B-B14F-4D97-AF65-F5344CB8AC3E}">
        <p14:creationId xmlns:p14="http://schemas.microsoft.com/office/powerpoint/2010/main" val="3863807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4</a:t>
            </a:fld>
            <a:endParaRPr lang="en-US"/>
          </a:p>
        </p:txBody>
      </p:sp>
    </p:spTree>
    <p:extLst>
      <p:ext uri="{BB962C8B-B14F-4D97-AF65-F5344CB8AC3E}">
        <p14:creationId xmlns:p14="http://schemas.microsoft.com/office/powerpoint/2010/main" val="1665737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5</a:t>
            </a:fld>
            <a:endParaRPr lang="en-US"/>
          </a:p>
        </p:txBody>
      </p:sp>
    </p:spTree>
    <p:extLst>
      <p:ext uri="{BB962C8B-B14F-4D97-AF65-F5344CB8AC3E}">
        <p14:creationId xmlns:p14="http://schemas.microsoft.com/office/powerpoint/2010/main" val="695481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6</a:t>
            </a:fld>
            <a:endParaRPr lang="en-US"/>
          </a:p>
        </p:txBody>
      </p:sp>
    </p:spTree>
    <p:extLst>
      <p:ext uri="{BB962C8B-B14F-4D97-AF65-F5344CB8AC3E}">
        <p14:creationId xmlns:p14="http://schemas.microsoft.com/office/powerpoint/2010/main" val="1058742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7</a:t>
            </a:fld>
            <a:endParaRPr lang="en-US"/>
          </a:p>
        </p:txBody>
      </p:sp>
    </p:spTree>
    <p:extLst>
      <p:ext uri="{BB962C8B-B14F-4D97-AF65-F5344CB8AC3E}">
        <p14:creationId xmlns:p14="http://schemas.microsoft.com/office/powerpoint/2010/main" val="4151824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8</a:t>
            </a:fld>
            <a:endParaRPr lang="en-US"/>
          </a:p>
        </p:txBody>
      </p:sp>
    </p:spTree>
    <p:extLst>
      <p:ext uri="{BB962C8B-B14F-4D97-AF65-F5344CB8AC3E}">
        <p14:creationId xmlns:p14="http://schemas.microsoft.com/office/powerpoint/2010/main" val="896297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9</a:t>
            </a:fld>
            <a:endParaRPr lang="en-US"/>
          </a:p>
        </p:txBody>
      </p:sp>
    </p:spTree>
    <p:extLst>
      <p:ext uri="{BB962C8B-B14F-4D97-AF65-F5344CB8AC3E}">
        <p14:creationId xmlns:p14="http://schemas.microsoft.com/office/powerpoint/2010/main" val="4269175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96A23-06C8-E84B-8641-4C5A656AA3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C788B3-137A-AB48-9FAD-7D58DA8665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E6B625-A103-934B-9D21-D48F6633101C}"/>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0E0527B4-F56C-8541-8B68-1EDA76980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E35B5-F8C8-DC4A-BEDB-92C5E475318D}"/>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688013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DF10F-2FF0-CE49-BAA3-1B3983ABA1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BB9CAC-9A86-5045-8556-4AE30DCF15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DE3375-CDA8-874C-89AF-55AEA695CD25}"/>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C2059B42-E2C8-5144-A7EC-43DC0F02A5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8DB5D-4758-E348-8112-714BE3C7636D}"/>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3188182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BC4518-F91F-1A42-8332-7414AA8259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AE8234-0641-B742-B0B0-5A5ECFB2DB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301F71-CD93-3E4E-A144-076C982A38EF}"/>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29F757BD-55A3-9D4A-B0DB-B5C437E92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01C89-1E1B-1442-972C-3DDE73682D03}"/>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26732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18BC-4663-0D4C-AE76-BE9727FA4C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BDAA4A-2A49-0241-B21E-011522672A1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A3BB91B-49EF-CA45-9ED9-E5DDFEE2953A}"/>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89AF9A90-150A-B54F-9A02-D734CB457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5110E0-3D27-9842-A1C9-1EF81687A938}"/>
              </a:ext>
            </a:extLst>
          </p:cNvPr>
          <p:cNvSpPr>
            <a:spLocks noGrp="1"/>
          </p:cNvSpPr>
          <p:nvPr>
            <p:ph type="sldNum" sz="quarter" idx="12"/>
          </p:nvPr>
        </p:nvSpPr>
        <p:spPr/>
        <p:txBody>
          <a:bodyPr/>
          <a:lstStyle/>
          <a:p>
            <a:fld id="{3973F2FF-B334-374C-97A0-22C73DD3521F}" type="slidenum">
              <a:rPr lang="en-US" smtClean="0"/>
              <a:t>‹#›</a:t>
            </a:fld>
            <a:endParaRPr lang="en-US"/>
          </a:p>
        </p:txBody>
      </p:sp>
      <p:sp>
        <p:nvSpPr>
          <p:cNvPr id="8" name="Content Placeholder 7">
            <a:extLst>
              <a:ext uri="{FF2B5EF4-FFF2-40B4-BE49-F238E27FC236}">
                <a16:creationId xmlns:a16="http://schemas.microsoft.com/office/drawing/2014/main" id="{A7277637-C8BF-EC43-B21E-0DA77807489B}"/>
              </a:ext>
            </a:extLst>
          </p:cNvPr>
          <p:cNvSpPr>
            <a:spLocks noGrp="1"/>
          </p:cNvSpPr>
          <p:nvPr>
            <p:ph sz="quarter" idx="13"/>
          </p:nvPr>
        </p:nvSpPr>
        <p:spPr>
          <a:xfrm>
            <a:off x="2420938" y="284163"/>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225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84C50-B5B2-6942-96AA-8C5A82199D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721465-48F0-464D-8AFE-95E6FC5202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B5634F9-544C-C845-9487-01A7EDC02719}"/>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7514A3C1-26DF-CB42-9A68-B39C5098BE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45F1AE-E0F0-7E4F-834F-31BD53E549D7}"/>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1335241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63F8-B489-BC43-91B2-9140ACD88A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E5E9A0-57E6-2A46-9AD8-46D58A84D90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F70FCD-EEB8-C143-AFA0-35AF20F803E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84D564-34AF-924A-8A00-C040CA424917}"/>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6" name="Footer Placeholder 5">
            <a:extLst>
              <a:ext uri="{FF2B5EF4-FFF2-40B4-BE49-F238E27FC236}">
                <a16:creationId xmlns:a16="http://schemas.microsoft.com/office/drawing/2014/main" id="{9C115F80-2FC3-E847-9294-003C82F632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EAD6F-207D-4949-AB8B-EC26A6B39CB1}"/>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318118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79DB5-211B-274D-B9BA-46708FC2AE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F80EEB-1301-5542-B6F9-06918B9BE8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453996-EB29-AA42-BF06-E28DDFD869F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2708B6-8207-C44C-B08E-5B048EBC42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97AE3D4-C638-DE4B-ABB2-30A4A18F213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768839-24D0-9E49-9B27-A516B9FBF8B5}"/>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8" name="Footer Placeholder 7">
            <a:extLst>
              <a:ext uri="{FF2B5EF4-FFF2-40B4-BE49-F238E27FC236}">
                <a16:creationId xmlns:a16="http://schemas.microsoft.com/office/drawing/2014/main" id="{AF75416A-C8DE-3542-8EB2-345BBC9E29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D3EC94-5DC3-4944-BDC3-82CC7AA90452}"/>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196885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9C05-07BA-5342-AF54-200E5F94FC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37D3FD-CD37-104B-BF42-80B6707C5AF9}"/>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4" name="Footer Placeholder 3">
            <a:extLst>
              <a:ext uri="{FF2B5EF4-FFF2-40B4-BE49-F238E27FC236}">
                <a16:creationId xmlns:a16="http://schemas.microsoft.com/office/drawing/2014/main" id="{91DCD75F-68ED-9749-B8D8-5CA2E99FDF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3A2702-1F88-724B-A02F-6C6B1ED1C38E}"/>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311471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B196A8-3C7F-404C-8899-8A072D142259}"/>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3" name="Footer Placeholder 2">
            <a:extLst>
              <a:ext uri="{FF2B5EF4-FFF2-40B4-BE49-F238E27FC236}">
                <a16:creationId xmlns:a16="http://schemas.microsoft.com/office/drawing/2014/main" id="{111D9E6B-9850-114F-97AD-3142917FA1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866799-C14E-8C4D-A357-273B3EB4DF00}"/>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616351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CDD67-3D9A-5047-9E54-9D129CC49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C40E99-9ECF-8745-9E31-FA39B03EC4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AD77AB-7A79-254A-98B8-D0054C5DB1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2E9F9B-E4FB-2048-9BE1-9C4AF8C840FF}"/>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6" name="Footer Placeholder 5">
            <a:extLst>
              <a:ext uri="{FF2B5EF4-FFF2-40B4-BE49-F238E27FC236}">
                <a16:creationId xmlns:a16="http://schemas.microsoft.com/office/drawing/2014/main" id="{4B3A9AA1-FE89-9A49-86F4-0EA27C64DC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9561C-E87D-764E-889E-136FDB7D54DC}"/>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44500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9432-D3E9-1342-9932-AFCBF55FE5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00D6F2-5338-E34C-9DBF-82950BA3A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6FB4837-F7D9-C946-8081-FB87DF59A7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FCF9520-6887-7849-9645-4D1FF391CCAD}"/>
              </a:ext>
            </a:extLst>
          </p:cNvPr>
          <p:cNvSpPr>
            <a:spLocks noGrp="1"/>
          </p:cNvSpPr>
          <p:nvPr>
            <p:ph type="dt" sz="half" idx="10"/>
          </p:nvPr>
        </p:nvSpPr>
        <p:spPr/>
        <p:txBody>
          <a:bodyPr/>
          <a:lstStyle/>
          <a:p>
            <a:fld id="{388D6B25-40D9-CC4B-A48B-D6CC7F9B4E63}" type="datetimeFigureOut">
              <a:rPr lang="en-US" smtClean="0"/>
              <a:t>8/13/2024</a:t>
            </a:fld>
            <a:endParaRPr lang="en-US"/>
          </a:p>
        </p:txBody>
      </p:sp>
      <p:sp>
        <p:nvSpPr>
          <p:cNvPr id="6" name="Footer Placeholder 5">
            <a:extLst>
              <a:ext uri="{FF2B5EF4-FFF2-40B4-BE49-F238E27FC236}">
                <a16:creationId xmlns:a16="http://schemas.microsoft.com/office/drawing/2014/main" id="{62E9B707-F082-BD4E-BD4E-BFDB03AE4A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C67B38-A25B-E441-9DF6-E877D6D7F51E}"/>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70102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D180BD-7C46-C945-BFB8-1DA9C8E04B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FC40F9-79DB-1B4C-B020-6681478B2B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3F9EA3-71C6-D646-ADB6-A2FBB26E8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D6B25-40D9-CC4B-A48B-D6CC7F9B4E63}" type="datetimeFigureOut">
              <a:rPr lang="en-US" smtClean="0"/>
              <a:t>8/13/2024</a:t>
            </a:fld>
            <a:endParaRPr lang="en-US"/>
          </a:p>
        </p:txBody>
      </p:sp>
      <p:sp>
        <p:nvSpPr>
          <p:cNvPr id="5" name="Footer Placeholder 4">
            <a:extLst>
              <a:ext uri="{FF2B5EF4-FFF2-40B4-BE49-F238E27FC236}">
                <a16:creationId xmlns:a16="http://schemas.microsoft.com/office/drawing/2014/main" id="{8732B270-2561-6543-A774-B66867E330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8F3821-4C1F-1D4D-B33B-0F7DFF07A9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3F2FF-B334-374C-97A0-22C73DD3521F}" type="slidenum">
              <a:rPr lang="en-US" smtClean="0"/>
              <a:t>‹#›</a:t>
            </a:fld>
            <a:endParaRPr lang="en-US"/>
          </a:p>
        </p:txBody>
      </p:sp>
    </p:spTree>
    <p:extLst>
      <p:ext uri="{BB962C8B-B14F-4D97-AF65-F5344CB8AC3E}">
        <p14:creationId xmlns:p14="http://schemas.microsoft.com/office/powerpoint/2010/main" val="2805369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069AE12-0CB9-EE40-BE05-D8DBDC5FBAF9}"/>
              </a:ext>
            </a:extLst>
          </p:cNvPr>
          <p:cNvSpPr txBox="1"/>
          <p:nvPr/>
        </p:nvSpPr>
        <p:spPr>
          <a:xfrm>
            <a:off x="0" y="1951673"/>
            <a:ext cx="12192000" cy="2954655"/>
          </a:xfrm>
          <a:prstGeom prst="rect">
            <a:avLst/>
          </a:prstGeom>
          <a:noFill/>
        </p:spPr>
        <p:txBody>
          <a:bodyPr wrap="square" rtlCol="0">
            <a:spAutoFit/>
          </a:bodyPr>
          <a:lstStyle/>
          <a:p>
            <a:pPr algn="ctr"/>
            <a:r>
              <a:rPr lang="en-US" sz="6600" b="1" dirty="0">
                <a:solidFill>
                  <a:schemeClr val="bg1"/>
                </a:solidFill>
                <a:latin typeface="Century Gothic" panose="020B0502020202020204" pitchFamily="34" charset="0"/>
              </a:rPr>
              <a:t>2024-25</a:t>
            </a:r>
          </a:p>
          <a:p>
            <a:pPr algn="ctr"/>
            <a:r>
              <a:rPr lang="en-US" sz="6600" b="1" dirty="0">
                <a:solidFill>
                  <a:schemeClr val="bg1"/>
                </a:solidFill>
                <a:latin typeface="Century Gothic" panose="020B0502020202020204" pitchFamily="34" charset="0"/>
              </a:rPr>
              <a:t>Annual Priorities</a:t>
            </a:r>
          </a:p>
          <a:p>
            <a:pPr algn="ctr"/>
            <a:r>
              <a:rPr lang="en-US" sz="4800" b="1" dirty="0">
                <a:solidFill>
                  <a:schemeClr val="bg1"/>
                </a:solidFill>
                <a:latin typeface="Century Gothic" panose="020B0502020202020204" pitchFamily="34" charset="0"/>
              </a:rPr>
              <a:t>August 13, 2024</a:t>
            </a:r>
          </a:p>
        </p:txBody>
      </p:sp>
    </p:spTree>
    <p:extLst>
      <p:ext uri="{BB962C8B-B14F-4D97-AF65-F5344CB8AC3E}">
        <p14:creationId xmlns:p14="http://schemas.microsoft.com/office/powerpoint/2010/main" val="3273238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6547527" y="2248115"/>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200" b="1" dirty="0">
                <a:solidFill>
                  <a:srgbClr val="003366"/>
                </a:solidFill>
                <a:latin typeface="Century Gothic" panose="020B0502020202020204" pitchFamily="34" charset="0"/>
              </a:rPr>
              <a:t>Questions</a:t>
            </a:r>
          </a:p>
        </p:txBody>
      </p:sp>
      <p:sp>
        <p:nvSpPr>
          <p:cNvPr id="9" name="Rectangle 8">
            <a:extLst>
              <a:ext uri="{FF2B5EF4-FFF2-40B4-BE49-F238E27FC236}">
                <a16:creationId xmlns:a16="http://schemas.microsoft.com/office/drawing/2014/main" id="{A75D3E0F-2B4D-4E2A-9F31-1976D11A472F}"/>
              </a:ext>
            </a:extLst>
          </p:cNvPr>
          <p:cNvSpPr/>
          <p:nvPr/>
        </p:nvSpPr>
        <p:spPr>
          <a:xfrm>
            <a:off x="7428330" y="3246896"/>
            <a:ext cx="457200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603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AA37D56-2B2A-AD48-8757-651EEC2C4962}"/>
              </a:ext>
            </a:extLst>
          </p:cNvPr>
          <p:cNvSpPr txBox="1">
            <a:spLocks/>
          </p:cNvSpPr>
          <p:nvPr/>
        </p:nvSpPr>
        <p:spPr>
          <a:xfrm>
            <a:off x="5031050" y="2094561"/>
            <a:ext cx="6534442" cy="170069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dirty="0">
                <a:solidFill>
                  <a:srgbClr val="003366"/>
                </a:solidFill>
                <a:latin typeface="Century Gothic" panose="020B0502020202020204" pitchFamily="34" charset="0"/>
              </a:rPr>
              <a:t>What are Annual Priorities?</a:t>
            </a:r>
          </a:p>
        </p:txBody>
      </p:sp>
      <p:pic>
        <p:nvPicPr>
          <p:cNvPr id="9" name="Picture 8">
            <a:extLst>
              <a:ext uri="{FF2B5EF4-FFF2-40B4-BE49-F238E27FC236}">
                <a16:creationId xmlns:a16="http://schemas.microsoft.com/office/drawing/2014/main" id="{2FF54544-5D5E-44B3-8C40-53F2E4E71C8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0" y="-30640"/>
            <a:ext cx="3545840" cy="6888640"/>
          </a:xfrm>
          <a:prstGeom prst="rect">
            <a:avLst/>
          </a:prstGeom>
        </p:spPr>
      </p:pic>
      <p:pic>
        <p:nvPicPr>
          <p:cNvPr id="3" name="Picture 2">
            <a:extLst>
              <a:ext uri="{FF2B5EF4-FFF2-40B4-BE49-F238E27FC236}">
                <a16:creationId xmlns:a16="http://schemas.microsoft.com/office/drawing/2014/main" id="{4286B9EA-E17D-4852-8B21-D71FB2914D46}"/>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0" y="-15320"/>
            <a:ext cx="3893731" cy="6858000"/>
          </a:xfrm>
          <a:prstGeom prst="rect">
            <a:avLst/>
          </a:prstGeom>
        </p:spPr>
      </p:pic>
    </p:spTree>
    <p:extLst>
      <p:ext uri="{BB962C8B-B14F-4D97-AF65-F5344CB8AC3E}">
        <p14:creationId xmlns:p14="http://schemas.microsoft.com/office/powerpoint/2010/main" val="2903512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AA37D56-2B2A-AD48-8757-651EEC2C4962}"/>
              </a:ext>
            </a:extLst>
          </p:cNvPr>
          <p:cNvSpPr txBox="1">
            <a:spLocks/>
          </p:cNvSpPr>
          <p:nvPr/>
        </p:nvSpPr>
        <p:spPr>
          <a:xfrm>
            <a:off x="5031050" y="2563335"/>
            <a:ext cx="6534442" cy="170069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dirty="0">
                <a:solidFill>
                  <a:srgbClr val="003366"/>
                </a:solidFill>
                <a:latin typeface="Century Gothic" panose="020B0502020202020204" pitchFamily="34" charset="0"/>
              </a:rPr>
              <a:t>2023-24 Annual Priority Highlights</a:t>
            </a:r>
          </a:p>
        </p:txBody>
      </p:sp>
      <p:pic>
        <p:nvPicPr>
          <p:cNvPr id="9" name="Picture 8">
            <a:extLst>
              <a:ext uri="{FF2B5EF4-FFF2-40B4-BE49-F238E27FC236}">
                <a16:creationId xmlns:a16="http://schemas.microsoft.com/office/drawing/2014/main" id="{2FF54544-5D5E-44B3-8C40-53F2E4E71C8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0" y="-30640"/>
            <a:ext cx="3545840" cy="6888640"/>
          </a:xfrm>
          <a:prstGeom prst="rect">
            <a:avLst/>
          </a:prstGeom>
        </p:spPr>
      </p:pic>
      <p:pic>
        <p:nvPicPr>
          <p:cNvPr id="3" name="Picture 2">
            <a:extLst>
              <a:ext uri="{FF2B5EF4-FFF2-40B4-BE49-F238E27FC236}">
                <a16:creationId xmlns:a16="http://schemas.microsoft.com/office/drawing/2014/main" id="{4286B9EA-E17D-4852-8B21-D71FB2914D46}"/>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0" y="-15320"/>
            <a:ext cx="3893731" cy="6858000"/>
          </a:xfrm>
          <a:prstGeom prst="rect">
            <a:avLst/>
          </a:prstGeom>
        </p:spPr>
      </p:pic>
    </p:spTree>
    <p:extLst>
      <p:ext uri="{BB962C8B-B14F-4D97-AF65-F5344CB8AC3E}">
        <p14:creationId xmlns:p14="http://schemas.microsoft.com/office/powerpoint/2010/main" val="310238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2023-2024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1958681"/>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B434CA89-AE82-4795-98B8-1E9A4C3A964F}"/>
              </a:ext>
            </a:extLst>
          </p:cNvPr>
          <p:cNvSpPr>
            <a:spLocks noGrp="1"/>
          </p:cNvSpPr>
          <p:nvPr>
            <p:ph idx="1"/>
          </p:nvPr>
        </p:nvSpPr>
        <p:spPr>
          <a:xfrm>
            <a:off x="664143" y="843507"/>
            <a:ext cx="10799545" cy="1165124"/>
          </a:xfrm>
        </p:spPr>
        <p:txBody>
          <a:bodyPr>
            <a:normAutofit/>
          </a:bodyPr>
          <a:lstStyle/>
          <a:p>
            <a:pPr marL="0" indent="0" algn="ctr">
              <a:buNone/>
            </a:pPr>
            <a:r>
              <a:rPr lang="en-US" sz="2400" dirty="0"/>
              <a:t>Grow completion and graduation rates through the use of data, metrics, and high impact practices to increase student success and to maximize benefit to the College and the community from the new Community College Formal Funding Model.</a:t>
            </a:r>
            <a:endParaRPr lang="en-US" sz="2200" dirty="0"/>
          </a:p>
        </p:txBody>
      </p:sp>
      <p:graphicFrame>
        <p:nvGraphicFramePr>
          <p:cNvPr id="7" name="Chart 6">
            <a:extLst>
              <a:ext uri="{FF2B5EF4-FFF2-40B4-BE49-F238E27FC236}">
                <a16:creationId xmlns:a16="http://schemas.microsoft.com/office/drawing/2014/main" id="{2B1D060D-D4C1-4D8E-B03F-0AC8AEF91C49}"/>
              </a:ext>
            </a:extLst>
          </p:cNvPr>
          <p:cNvGraphicFramePr/>
          <p:nvPr>
            <p:extLst>
              <p:ext uri="{D42A27DB-BD31-4B8C-83A1-F6EECF244321}">
                <p14:modId xmlns:p14="http://schemas.microsoft.com/office/powerpoint/2010/main" val="3747873786"/>
              </p:ext>
            </p:extLst>
          </p:nvPr>
        </p:nvGraphicFramePr>
        <p:xfrm>
          <a:off x="54578" y="2167556"/>
          <a:ext cx="5936659" cy="364395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15373122-F7BD-4C5B-B2C5-2E8E990D9D3E}"/>
              </a:ext>
            </a:extLst>
          </p:cNvPr>
          <p:cNvGraphicFramePr/>
          <p:nvPr>
            <p:extLst>
              <p:ext uri="{D42A27DB-BD31-4B8C-83A1-F6EECF244321}">
                <p14:modId xmlns:p14="http://schemas.microsoft.com/office/powerpoint/2010/main" val="1981116936"/>
              </p:ext>
            </p:extLst>
          </p:nvPr>
        </p:nvGraphicFramePr>
        <p:xfrm>
          <a:off x="6257182" y="2167557"/>
          <a:ext cx="5936659" cy="364395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5197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2023-2024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1958681"/>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B434CA89-AE82-4795-98B8-1E9A4C3A964F}"/>
              </a:ext>
            </a:extLst>
          </p:cNvPr>
          <p:cNvSpPr>
            <a:spLocks noGrp="1"/>
          </p:cNvSpPr>
          <p:nvPr>
            <p:ph idx="1"/>
          </p:nvPr>
        </p:nvSpPr>
        <p:spPr>
          <a:xfrm>
            <a:off x="664143" y="843507"/>
            <a:ext cx="10799545" cy="1165124"/>
          </a:xfrm>
        </p:spPr>
        <p:txBody>
          <a:bodyPr>
            <a:normAutofit/>
          </a:bodyPr>
          <a:lstStyle/>
          <a:p>
            <a:pPr marL="0" indent="0" algn="ctr">
              <a:buNone/>
            </a:pPr>
            <a:r>
              <a:rPr lang="en-US" sz="2400" dirty="0"/>
              <a:t>Increase collaborations with industry, educational, and community partners to assist with the initiation of beneficial opportunities and projects that meet the needs of the community and the College. </a:t>
            </a:r>
          </a:p>
        </p:txBody>
      </p:sp>
      <p:sp>
        <p:nvSpPr>
          <p:cNvPr id="9" name="TextBox 8">
            <a:extLst>
              <a:ext uri="{FF2B5EF4-FFF2-40B4-BE49-F238E27FC236}">
                <a16:creationId xmlns:a16="http://schemas.microsoft.com/office/drawing/2014/main" id="{08261F25-4FA0-44A5-A567-9C58A0EE06EF}"/>
              </a:ext>
            </a:extLst>
          </p:cNvPr>
          <p:cNvSpPr txBox="1"/>
          <p:nvPr/>
        </p:nvSpPr>
        <p:spPr>
          <a:xfrm>
            <a:off x="385837" y="2074935"/>
            <a:ext cx="11447575"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t>Educational Partnerships &amp; High School Pathways met with all ISD Partners</a:t>
            </a:r>
          </a:p>
          <a:p>
            <a:endParaRPr lang="en-US" sz="2400" dirty="0"/>
          </a:p>
          <a:p>
            <a:pPr marL="285750" indent="-285750">
              <a:buFont typeface="Arial" panose="020B0604020202020204" pitchFamily="34" charset="0"/>
              <a:buChar char="•"/>
            </a:pPr>
            <a:r>
              <a:rPr lang="en-US" sz="2400" dirty="0"/>
              <a:t>All workforce programs met with their Workforce Advisory Committees</a:t>
            </a:r>
          </a:p>
          <a:p>
            <a:endParaRPr lang="en-US" sz="2400" dirty="0"/>
          </a:p>
          <a:p>
            <a:pPr marL="285750" indent="-285750">
              <a:buFont typeface="Arial" panose="020B0604020202020204" pitchFamily="34" charset="0"/>
              <a:buChar char="•"/>
            </a:pPr>
            <a:r>
              <a:rPr lang="en-US" sz="2400" dirty="0"/>
              <a:t>Emergency Services Education Center severed over 150 public agencies</a:t>
            </a:r>
          </a:p>
          <a:p>
            <a:endParaRPr lang="en-US" sz="2400" dirty="0"/>
          </a:p>
          <a:p>
            <a:pPr marL="285750" indent="-285750">
              <a:buFont typeface="Arial" panose="020B0604020202020204" pitchFamily="34" charset="0"/>
              <a:buChar char="•"/>
            </a:pPr>
            <a:r>
              <a:rPr lang="en-US" sz="2400" dirty="0"/>
              <a:t>Business Programs offered access to Google Career Certificate trainings </a:t>
            </a:r>
            <a:r>
              <a:rPr lang="en-US" sz="2400" b="1" dirty="0"/>
              <a:t>free</a:t>
            </a:r>
            <a:r>
              <a:rPr lang="en-US" sz="2400" dirty="0"/>
              <a:t> of charge</a:t>
            </a:r>
          </a:p>
          <a:p>
            <a:endParaRPr lang="en-US" sz="2400" dirty="0"/>
          </a:p>
          <a:p>
            <a:pPr marL="285750" indent="-285750">
              <a:buFont typeface="Arial" panose="020B0604020202020204" pitchFamily="34" charset="0"/>
              <a:buChar char="•"/>
            </a:pPr>
            <a:r>
              <a:rPr lang="en-US" sz="2400" dirty="0"/>
              <a:t>Computer Information Systems, Business Statistics, Health Information Technology added Industry Recognized Credentials embedded in some courses</a:t>
            </a:r>
          </a:p>
        </p:txBody>
      </p:sp>
    </p:spTree>
    <p:extLst>
      <p:ext uri="{BB962C8B-B14F-4D97-AF65-F5344CB8AC3E}">
        <p14:creationId xmlns:p14="http://schemas.microsoft.com/office/powerpoint/2010/main" val="85196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2023-2024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1958681"/>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9451B940-1311-4707-B537-9B37B6897402}"/>
              </a:ext>
            </a:extLst>
          </p:cNvPr>
          <p:cNvPicPr>
            <a:picLocks noChangeAspect="1"/>
          </p:cNvPicPr>
          <p:nvPr/>
        </p:nvPicPr>
        <p:blipFill>
          <a:blip r:embed="rId4"/>
          <a:stretch>
            <a:fillRect/>
          </a:stretch>
        </p:blipFill>
        <p:spPr>
          <a:xfrm>
            <a:off x="760764" y="2461649"/>
            <a:ext cx="8382000" cy="2724150"/>
          </a:xfrm>
          <a:prstGeom prst="rect">
            <a:avLst/>
          </a:prstGeom>
        </p:spPr>
      </p:pic>
      <p:sp>
        <p:nvSpPr>
          <p:cNvPr id="10" name="Content Placeholder 2">
            <a:extLst>
              <a:ext uri="{FF2B5EF4-FFF2-40B4-BE49-F238E27FC236}">
                <a16:creationId xmlns:a16="http://schemas.microsoft.com/office/drawing/2014/main" id="{443F1ECF-240D-4008-8BBD-7DE2377EA1B6}"/>
              </a:ext>
            </a:extLst>
          </p:cNvPr>
          <p:cNvSpPr>
            <a:spLocks noGrp="1"/>
          </p:cNvSpPr>
          <p:nvPr>
            <p:ph idx="1"/>
          </p:nvPr>
        </p:nvSpPr>
        <p:spPr>
          <a:xfrm>
            <a:off x="664143" y="955267"/>
            <a:ext cx="10799545" cy="873529"/>
          </a:xfrm>
        </p:spPr>
        <p:txBody>
          <a:bodyPr>
            <a:normAutofit/>
          </a:bodyPr>
          <a:lstStyle/>
          <a:p>
            <a:pPr marL="0" indent="0" algn="ctr">
              <a:buNone/>
            </a:pPr>
            <a:r>
              <a:rPr lang="en-US" sz="2400" dirty="0"/>
              <a:t>Increase credit and non-credit enrollment through</a:t>
            </a:r>
            <a:br>
              <a:rPr lang="en-US" sz="2400" dirty="0"/>
            </a:br>
            <a:r>
              <a:rPr lang="en-US" sz="2400" dirty="0"/>
              <a:t>Strategic Enrollment Management. </a:t>
            </a:r>
          </a:p>
        </p:txBody>
      </p:sp>
    </p:spTree>
    <p:extLst>
      <p:ext uri="{BB962C8B-B14F-4D97-AF65-F5344CB8AC3E}">
        <p14:creationId xmlns:p14="http://schemas.microsoft.com/office/powerpoint/2010/main" val="468112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2023-2024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1958681"/>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B434CA89-AE82-4795-98B8-1E9A4C3A964F}"/>
              </a:ext>
            </a:extLst>
          </p:cNvPr>
          <p:cNvSpPr>
            <a:spLocks noGrp="1"/>
          </p:cNvSpPr>
          <p:nvPr>
            <p:ph idx="1"/>
          </p:nvPr>
        </p:nvSpPr>
        <p:spPr>
          <a:xfrm>
            <a:off x="664143" y="955267"/>
            <a:ext cx="10799545" cy="873529"/>
          </a:xfrm>
        </p:spPr>
        <p:txBody>
          <a:bodyPr>
            <a:normAutofit/>
          </a:bodyPr>
          <a:lstStyle/>
          <a:p>
            <a:pPr marL="0" indent="0" algn="ctr">
              <a:buNone/>
            </a:pPr>
            <a:r>
              <a:rPr lang="en-US" sz="2400" dirty="0"/>
              <a:t>Increase credit and non-credit enrollment through</a:t>
            </a:r>
            <a:br>
              <a:rPr lang="en-US" sz="2400" dirty="0"/>
            </a:br>
            <a:r>
              <a:rPr lang="en-US" sz="2400" dirty="0"/>
              <a:t>Strategic Enrollment Management. </a:t>
            </a:r>
          </a:p>
        </p:txBody>
      </p:sp>
      <p:graphicFrame>
        <p:nvGraphicFramePr>
          <p:cNvPr id="7" name="Table 6">
            <a:extLst>
              <a:ext uri="{FF2B5EF4-FFF2-40B4-BE49-F238E27FC236}">
                <a16:creationId xmlns:a16="http://schemas.microsoft.com/office/drawing/2014/main" id="{F069A1B0-25BD-4821-8517-82DDBDB67D89}"/>
              </a:ext>
            </a:extLst>
          </p:cNvPr>
          <p:cNvGraphicFramePr>
            <a:graphicFrameLocks noGrp="1"/>
          </p:cNvGraphicFramePr>
          <p:nvPr>
            <p:extLst>
              <p:ext uri="{D42A27DB-BD31-4B8C-83A1-F6EECF244321}">
                <p14:modId xmlns:p14="http://schemas.microsoft.com/office/powerpoint/2010/main" val="2844163389"/>
              </p:ext>
            </p:extLst>
          </p:nvPr>
        </p:nvGraphicFramePr>
        <p:xfrm>
          <a:off x="2849791" y="2655681"/>
          <a:ext cx="6234574" cy="2768600"/>
        </p:xfrm>
        <a:graphic>
          <a:graphicData uri="http://schemas.openxmlformats.org/drawingml/2006/table">
            <a:tbl>
              <a:tblPr firstRow="1" bandRow="1">
                <a:tableStyleId>{5C22544A-7EE6-4342-B048-85BDC9FD1C3A}</a:tableStyleId>
              </a:tblPr>
              <a:tblGrid>
                <a:gridCol w="3846443">
                  <a:extLst>
                    <a:ext uri="{9D8B030D-6E8A-4147-A177-3AD203B41FA5}">
                      <a16:colId xmlns:a16="http://schemas.microsoft.com/office/drawing/2014/main" val="203809231"/>
                    </a:ext>
                  </a:extLst>
                </a:gridCol>
                <a:gridCol w="2388131">
                  <a:extLst>
                    <a:ext uri="{9D8B030D-6E8A-4147-A177-3AD203B41FA5}">
                      <a16:colId xmlns:a16="http://schemas.microsoft.com/office/drawing/2014/main" val="2873446545"/>
                    </a:ext>
                  </a:extLst>
                </a:gridCol>
              </a:tblGrid>
              <a:tr h="370840">
                <a:tc>
                  <a:txBody>
                    <a:bodyPr/>
                    <a:lstStyle/>
                    <a:p>
                      <a:pPr algn="ctr"/>
                      <a:r>
                        <a:rPr lang="en-US" sz="1800" dirty="0"/>
                        <a:t>Institutional Credentials Leading to Licensure or Certification or Occupational Skills Award</a:t>
                      </a:r>
                      <a:endParaRPr lang="en-US" dirty="0"/>
                    </a:p>
                  </a:txBody>
                  <a:tcPr/>
                </a:tc>
                <a:tc>
                  <a:txBody>
                    <a:bodyPr/>
                    <a:lstStyle/>
                    <a:p>
                      <a:pPr algn="ctr"/>
                      <a:r>
                        <a:rPr lang="en-US" dirty="0"/>
                        <a:t>Completions to Date</a:t>
                      </a:r>
                    </a:p>
                  </a:txBody>
                  <a:tcPr anchor="ctr"/>
                </a:tc>
                <a:extLst>
                  <a:ext uri="{0D108BD9-81ED-4DB2-BD59-A6C34878D82A}">
                    <a16:rowId xmlns:a16="http://schemas.microsoft.com/office/drawing/2014/main" val="3189720782"/>
                  </a:ext>
                </a:extLst>
              </a:tr>
              <a:tr h="370840">
                <a:tc>
                  <a:txBody>
                    <a:bodyPr/>
                    <a:lstStyle/>
                    <a:p>
                      <a:r>
                        <a:rPr lang="en-US" dirty="0"/>
                        <a:t>Auctioneer</a:t>
                      </a:r>
                    </a:p>
                  </a:txBody>
                  <a:tcPr/>
                </a:tc>
                <a:tc>
                  <a:txBody>
                    <a:bodyPr/>
                    <a:lstStyle/>
                    <a:p>
                      <a:pPr algn="ctr"/>
                      <a:r>
                        <a:rPr lang="en-US" dirty="0"/>
                        <a:t>6</a:t>
                      </a:r>
                    </a:p>
                  </a:txBody>
                  <a:tcPr/>
                </a:tc>
                <a:extLst>
                  <a:ext uri="{0D108BD9-81ED-4DB2-BD59-A6C34878D82A}">
                    <a16:rowId xmlns:a16="http://schemas.microsoft.com/office/drawing/2014/main" val="22709563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Basic Telecommunicator</a:t>
                      </a:r>
                    </a:p>
                  </a:txBody>
                  <a:tcPr/>
                </a:tc>
                <a:tc>
                  <a:txBody>
                    <a:bodyPr/>
                    <a:lstStyle/>
                    <a:p>
                      <a:pPr algn="ctr"/>
                      <a:r>
                        <a:rPr lang="en-US" dirty="0"/>
                        <a:t>9</a:t>
                      </a:r>
                    </a:p>
                  </a:txBody>
                  <a:tcPr/>
                </a:tc>
                <a:extLst>
                  <a:ext uri="{0D108BD9-81ED-4DB2-BD59-A6C34878D82A}">
                    <a16:rowId xmlns:a16="http://schemas.microsoft.com/office/drawing/2014/main" val="630462083"/>
                  </a:ext>
                </a:extLst>
              </a:tr>
              <a:tr h="370840">
                <a:tc>
                  <a:txBody>
                    <a:bodyPr/>
                    <a:lstStyle/>
                    <a:p>
                      <a:r>
                        <a:rPr lang="en-US" dirty="0"/>
                        <a:t>Certified Medication Aide</a:t>
                      </a:r>
                    </a:p>
                  </a:txBody>
                  <a:tcPr/>
                </a:tc>
                <a:tc>
                  <a:txBody>
                    <a:bodyPr/>
                    <a:lstStyle/>
                    <a:p>
                      <a:pPr algn="ctr"/>
                      <a:r>
                        <a:rPr lang="en-US" dirty="0"/>
                        <a:t>18</a:t>
                      </a:r>
                    </a:p>
                  </a:txBody>
                  <a:tcPr/>
                </a:tc>
                <a:extLst>
                  <a:ext uri="{0D108BD9-81ED-4DB2-BD59-A6C34878D82A}">
                    <a16:rowId xmlns:a16="http://schemas.microsoft.com/office/drawing/2014/main" val="1608562868"/>
                  </a:ext>
                </a:extLst>
              </a:tr>
              <a:tr h="370840">
                <a:tc>
                  <a:txBody>
                    <a:bodyPr/>
                    <a:lstStyle/>
                    <a:p>
                      <a:r>
                        <a:rPr lang="en-US" dirty="0"/>
                        <a:t>Certified Nurse Aide</a:t>
                      </a:r>
                    </a:p>
                  </a:txBody>
                  <a:tcPr/>
                </a:tc>
                <a:tc>
                  <a:txBody>
                    <a:bodyPr/>
                    <a:lstStyle/>
                    <a:p>
                      <a:pPr algn="ctr"/>
                      <a:r>
                        <a:rPr lang="en-US" dirty="0"/>
                        <a:t>142</a:t>
                      </a:r>
                    </a:p>
                  </a:txBody>
                  <a:tcPr/>
                </a:tc>
                <a:extLst>
                  <a:ext uri="{0D108BD9-81ED-4DB2-BD59-A6C34878D82A}">
                    <a16:rowId xmlns:a16="http://schemas.microsoft.com/office/drawing/2014/main" val="1225215206"/>
                  </a:ext>
                </a:extLst>
              </a:tr>
              <a:tr h="370840">
                <a:tc>
                  <a:txBody>
                    <a:bodyPr/>
                    <a:lstStyle/>
                    <a:p>
                      <a:r>
                        <a:rPr lang="en-US" dirty="0"/>
                        <a:t>Certified Patient Care Technician</a:t>
                      </a:r>
                    </a:p>
                  </a:txBody>
                  <a:tcPr/>
                </a:tc>
                <a:tc>
                  <a:txBody>
                    <a:bodyPr/>
                    <a:lstStyle/>
                    <a:p>
                      <a:pPr algn="ctr"/>
                      <a:r>
                        <a:rPr lang="en-US" dirty="0"/>
                        <a:t>13</a:t>
                      </a:r>
                    </a:p>
                  </a:txBody>
                  <a:tcPr/>
                </a:tc>
                <a:extLst>
                  <a:ext uri="{0D108BD9-81ED-4DB2-BD59-A6C34878D82A}">
                    <a16:rowId xmlns:a16="http://schemas.microsoft.com/office/drawing/2014/main" val="1739621262"/>
                  </a:ext>
                </a:extLst>
              </a:tr>
            </a:tbl>
          </a:graphicData>
        </a:graphic>
      </p:graphicFrame>
    </p:spTree>
    <p:extLst>
      <p:ext uri="{BB962C8B-B14F-4D97-AF65-F5344CB8AC3E}">
        <p14:creationId xmlns:p14="http://schemas.microsoft.com/office/powerpoint/2010/main" val="2621965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2023-2024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1958681"/>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B434CA89-AE82-4795-98B8-1E9A4C3A964F}"/>
              </a:ext>
            </a:extLst>
          </p:cNvPr>
          <p:cNvSpPr>
            <a:spLocks noGrp="1"/>
          </p:cNvSpPr>
          <p:nvPr>
            <p:ph idx="1"/>
          </p:nvPr>
        </p:nvSpPr>
        <p:spPr>
          <a:xfrm>
            <a:off x="664143" y="945107"/>
            <a:ext cx="10799545" cy="914166"/>
          </a:xfrm>
        </p:spPr>
        <p:txBody>
          <a:bodyPr>
            <a:normAutofit/>
          </a:bodyPr>
          <a:lstStyle/>
          <a:p>
            <a:pPr marL="0" indent="0" algn="ctr">
              <a:buNone/>
            </a:pPr>
            <a:r>
              <a:rPr lang="en-US" sz="2400" dirty="0"/>
              <a:t>Standardize institutional policies to ensure currency with State and Federal legislation and best practices</a:t>
            </a:r>
          </a:p>
        </p:txBody>
      </p:sp>
      <p:sp>
        <p:nvSpPr>
          <p:cNvPr id="9" name="TextBox 8">
            <a:extLst>
              <a:ext uri="{FF2B5EF4-FFF2-40B4-BE49-F238E27FC236}">
                <a16:creationId xmlns:a16="http://schemas.microsoft.com/office/drawing/2014/main" id="{08261F25-4FA0-44A5-A567-9C58A0EE06EF}"/>
              </a:ext>
            </a:extLst>
          </p:cNvPr>
          <p:cNvSpPr txBox="1"/>
          <p:nvPr/>
        </p:nvSpPr>
        <p:spPr>
          <a:xfrm>
            <a:off x="385837" y="2074935"/>
            <a:ext cx="11447575"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t>Transitioning current policies and procedures to Texas Association of School Boards (TASB) Policy Online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8 months into 18 – 24 month process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Currently in Phase 2 received Phase 3 July 24</a:t>
            </a:r>
          </a:p>
        </p:txBody>
      </p:sp>
    </p:spTree>
    <p:extLst>
      <p:ext uri="{BB962C8B-B14F-4D97-AF65-F5344CB8AC3E}">
        <p14:creationId xmlns:p14="http://schemas.microsoft.com/office/powerpoint/2010/main" val="1768124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457BC2D-9599-4C33-A56D-C8C50CD82D1C}"/>
              </a:ext>
            </a:extLst>
          </p:cNvPr>
          <p:cNvSpPr txBox="1">
            <a:spLocks/>
          </p:cNvSpPr>
          <p:nvPr/>
        </p:nvSpPr>
        <p:spPr>
          <a:xfrm>
            <a:off x="358588" y="150378"/>
            <a:ext cx="11474824"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2024-2025 Annual Priorities</a:t>
            </a:r>
          </a:p>
        </p:txBody>
      </p:sp>
      <p:cxnSp>
        <p:nvCxnSpPr>
          <p:cNvPr id="4" name="Straight Connector 3">
            <a:extLst>
              <a:ext uri="{FF2B5EF4-FFF2-40B4-BE49-F238E27FC236}">
                <a16:creationId xmlns:a16="http://schemas.microsoft.com/office/drawing/2014/main" id="{653FF395-3667-4DA9-ADCD-D4F1192008F2}"/>
              </a:ext>
            </a:extLst>
          </p:cNvPr>
          <p:cNvCxnSpPr>
            <a:cxnSpLocks/>
          </p:cNvCxnSpPr>
          <p:nvPr/>
        </p:nvCxnSpPr>
        <p:spPr>
          <a:xfrm>
            <a:off x="0" y="972568"/>
            <a:ext cx="12192000" cy="0"/>
          </a:xfrm>
          <a:prstGeom prst="line">
            <a:avLst/>
          </a:prstGeom>
          <a:ln w="76200">
            <a:solidFill>
              <a:srgbClr val="FF66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8261F25-4FA0-44A5-A567-9C58A0EE06EF}"/>
              </a:ext>
            </a:extLst>
          </p:cNvPr>
          <p:cNvSpPr txBox="1"/>
          <p:nvPr/>
        </p:nvSpPr>
        <p:spPr>
          <a:xfrm>
            <a:off x="372212" y="1129842"/>
            <a:ext cx="11447575" cy="4755148"/>
          </a:xfrm>
          <a:prstGeom prst="rect">
            <a:avLst/>
          </a:prstGeom>
          <a:noFill/>
        </p:spPr>
        <p:txBody>
          <a:bodyPr wrap="square" rtlCol="0">
            <a:spAutoFit/>
          </a:bodyPr>
          <a:lstStyle/>
          <a:p>
            <a:pPr lvl="0" fontAlgn="base">
              <a:spcAft>
                <a:spcPts val="600"/>
              </a:spcAft>
              <a:buFont typeface="Arial" panose="020B0604020202020204" pitchFamily="34" charset="0"/>
              <a:buChar char="•"/>
            </a:pPr>
            <a:r>
              <a:rPr lang="en-US" sz="2400" dirty="0"/>
              <a:t> Focus on improving student enrollment, fall to spring retention rates, and course completion rates by expanding and implementing targeted marketing, interventions, and communications for students. </a:t>
            </a:r>
          </a:p>
          <a:p>
            <a:pPr lvl="0" fontAlgn="base">
              <a:spcAft>
                <a:spcPts val="600"/>
              </a:spcAft>
              <a:buFont typeface="Arial" panose="020B0604020202020204" pitchFamily="34" charset="0"/>
              <a:buChar char="•"/>
            </a:pPr>
            <a:r>
              <a:rPr lang="en-US" sz="2400" dirty="0"/>
              <a:t> Begin the development of the Caring Campus model to create an environment where students have a strong sense of belonging and connection throughout their educational journey.</a:t>
            </a:r>
          </a:p>
          <a:p>
            <a:pPr lvl="0" fontAlgn="base">
              <a:spcAft>
                <a:spcPts val="600"/>
              </a:spcAft>
              <a:buFont typeface="Arial" panose="020B0604020202020204" pitchFamily="34" charset="0"/>
              <a:buChar char="•"/>
            </a:pPr>
            <a:r>
              <a:rPr lang="en-US" sz="2400" dirty="0"/>
              <a:t> Improve the quality and frequency of interactions between students and instructors in distance education courses to enhance engagement, learning outcomes, and student satisfaction through the implementation of Regular and Substantive Interaction (RSI).</a:t>
            </a:r>
          </a:p>
          <a:p>
            <a:pPr lvl="0" fontAlgn="base">
              <a:spcAft>
                <a:spcPts val="600"/>
              </a:spcAft>
              <a:buFont typeface="Arial" panose="020B0604020202020204" pitchFamily="34" charset="0"/>
              <a:buChar char="•"/>
            </a:pPr>
            <a:r>
              <a:rPr lang="en-US" sz="2400" dirty="0"/>
              <a:t> Update the College's strategic vision and plan to enhance the College's overall focus, innovation, effectiveness, and sustainability by ensuring growth, anticipating challenges, adapting to changes, and measuring progress.</a:t>
            </a:r>
          </a:p>
        </p:txBody>
      </p:sp>
    </p:spTree>
    <p:extLst>
      <p:ext uri="{BB962C8B-B14F-4D97-AF65-F5344CB8AC3E}">
        <p14:creationId xmlns:p14="http://schemas.microsoft.com/office/powerpoint/2010/main" val="1154894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_EnrollmentUpdate.potx" id="{F2B04403-3FB9-4A2B-86E0-E38991D0A881}" vid="{F2AE0CD7-5C6C-4677-A398-5B75F2CA5B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86aa409d-e8d9-40a5-b522-6b45a170d4bd">
      <UserInfo>
        <DisplayName>Michelle Telg-Moore</DisplayName>
        <AccountId>615</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692DD8C9B99B49AFC0C5F7920DDD74" ma:contentTypeVersion="3" ma:contentTypeDescription="Create a new document." ma:contentTypeScope="" ma:versionID="15d0f1e175b146118ae56ab93fe9ca31">
  <xsd:schema xmlns:xsd="http://www.w3.org/2001/XMLSchema" xmlns:xs="http://www.w3.org/2001/XMLSchema" xmlns:p="http://schemas.microsoft.com/office/2006/metadata/properties" xmlns:ns2="86aa409d-e8d9-40a5-b522-6b45a170d4bd" targetNamespace="http://schemas.microsoft.com/office/2006/metadata/properties" ma:root="true" ma:fieldsID="51e5f974ec6c36ab6b1a3fac103d70d4" ns2:_="">
    <xsd:import namespace="86aa409d-e8d9-40a5-b522-6b45a170d4bd"/>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aa409d-e8d9-40a5-b522-6b45a170d4b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268328-A706-4BFB-A8D2-1C741BA7A0B5}">
  <ds:schemaRefs>
    <ds:schemaRef ds:uri="86aa409d-e8d9-40a5-b522-6b45a170d4bd"/>
    <ds:schemaRef ds:uri="http://purl.org/dc/elements/1.1/"/>
    <ds:schemaRef ds:uri="http://schemas.microsoft.com/office/2006/metadata/properties"/>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33D6AD16-8714-4706-AA12-FF8C65827905}">
  <ds:schemaRefs>
    <ds:schemaRef ds:uri="http://schemas.microsoft.com/sharepoint/v3/contenttype/forms"/>
  </ds:schemaRefs>
</ds:datastoreItem>
</file>

<file path=customXml/itemProps3.xml><?xml version="1.0" encoding="utf-8"?>
<ds:datastoreItem xmlns:ds="http://schemas.openxmlformats.org/officeDocument/2006/customXml" ds:itemID="{D34091D9-6BD5-4433-B039-C7F508A369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aa409d-e8d9-40a5-b522-6b45a170d4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341</TotalTime>
  <Words>417</Words>
  <Application>Microsoft Office PowerPoint</Application>
  <PresentationFormat>Widescreen</PresentationFormat>
  <Paragraphs>59</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Laura Wichman</cp:lastModifiedBy>
  <cp:revision>32</cp:revision>
  <cp:lastPrinted>2024-08-12T21:52:24Z</cp:lastPrinted>
  <dcterms:created xsi:type="dcterms:W3CDTF">2023-02-22T20:49:40Z</dcterms:created>
  <dcterms:modified xsi:type="dcterms:W3CDTF">2024-08-13T14:45:37Z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0x010100CC692DD8C9B99B49AFC0C5F7920DDD74</vt:lpwstr>
  </property>
</Properties>
</file>