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76" r:id="rId6"/>
    <p:sldId id="285" r:id="rId7"/>
    <p:sldId id="284" r:id="rId8"/>
    <p:sldId id="283" r:id="rId9"/>
    <p:sldId id="282" r:id="rId10"/>
    <p:sldId id="26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C582935-C5E9-AE4D-B690-DFF28AB439C9}">
          <p14:sldIdLst>
            <p14:sldId id="257"/>
            <p14:sldId id="276"/>
            <p14:sldId id="285"/>
            <p14:sldId id="284"/>
            <p14:sldId id="283"/>
            <p14:sldId id="28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00336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2" autoAdjust="0"/>
    <p:restoredTop sz="91111" autoAdjust="0"/>
  </p:normalViewPr>
  <p:slideViewPr>
    <p:cSldViewPr snapToGrid="0" snapToObjects="1">
      <p:cViewPr varScale="1">
        <p:scale>
          <a:sx n="82" d="100"/>
          <a:sy n="82" d="100"/>
        </p:scale>
        <p:origin x="96" y="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7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Fall 2019</c:v>
                </c:pt>
                <c:pt idx="1">
                  <c:v>Fall 2020</c:v>
                </c:pt>
                <c:pt idx="2">
                  <c:v>Fall 2021</c:v>
                </c:pt>
                <c:pt idx="3">
                  <c:v>Fall 2022</c:v>
                </c:pt>
                <c:pt idx="4">
                  <c:v>Fall 2023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769128</c:v>
                </c:pt>
                <c:pt idx="1">
                  <c:v>687911</c:v>
                </c:pt>
                <c:pt idx="2">
                  <c:v>655076</c:v>
                </c:pt>
                <c:pt idx="3">
                  <c:v>669354</c:v>
                </c:pt>
                <c:pt idx="4">
                  <c:v>695702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D-48A9-8E9B-3A1449C8A5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7169087"/>
        <c:axId val="999642415"/>
      </c:barChart>
      <c:catAx>
        <c:axId val="100716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642415"/>
        <c:crosses val="autoZero"/>
        <c:auto val="1"/>
        <c:lblAlgn val="ctr"/>
        <c:lblOffset val="100"/>
        <c:noMultiLvlLbl val="0"/>
      </c:catAx>
      <c:valAx>
        <c:axId val="999642415"/>
        <c:scaling>
          <c:orientation val="minMax"/>
          <c:max val="8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169087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Fall 2019</c:v>
                </c:pt>
                <c:pt idx="1">
                  <c:v>Fall 2020</c:v>
                </c:pt>
                <c:pt idx="2">
                  <c:v>Fall 2021</c:v>
                </c:pt>
                <c:pt idx="3">
                  <c:v>Fall 2022</c:v>
                </c:pt>
                <c:pt idx="4">
                  <c:v>Fall 2023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46804</c:v>
                </c:pt>
                <c:pt idx="1">
                  <c:v>41891</c:v>
                </c:pt>
                <c:pt idx="2">
                  <c:v>38832</c:v>
                </c:pt>
                <c:pt idx="3">
                  <c:v>39082</c:v>
                </c:pt>
                <c:pt idx="4">
                  <c:v>40257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5-4E30-99FB-F73FBEA718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7169087"/>
        <c:axId val="999642415"/>
      </c:barChart>
      <c:catAx>
        <c:axId val="100716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642415"/>
        <c:crosses val="autoZero"/>
        <c:auto val="1"/>
        <c:lblAlgn val="ctr"/>
        <c:lblOffset val="100"/>
        <c:noMultiLvlLbl val="0"/>
      </c:catAx>
      <c:valAx>
        <c:axId val="99964241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169087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Fall 2020</c:v>
                </c:pt>
                <c:pt idx="1">
                  <c:v>Fall 2021</c:v>
                </c:pt>
                <c:pt idx="2">
                  <c:v>Fall 2022</c:v>
                </c:pt>
                <c:pt idx="3">
                  <c:v>Fall 2023</c:v>
                </c:pt>
                <c:pt idx="4">
                  <c:v>Fall 2024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6455</c:v>
                </c:pt>
                <c:pt idx="1">
                  <c:v>6250</c:v>
                </c:pt>
                <c:pt idx="2">
                  <c:v>6000</c:v>
                </c:pt>
                <c:pt idx="3">
                  <c:v>6213</c:v>
                </c:pt>
                <c:pt idx="4">
                  <c:v>6340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E-4339-9297-877C31EB30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7169087"/>
        <c:axId val="999642415"/>
      </c:barChart>
      <c:catAx>
        <c:axId val="100716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642415"/>
        <c:crosses val="autoZero"/>
        <c:auto val="1"/>
        <c:lblAlgn val="ctr"/>
        <c:lblOffset val="100"/>
        <c:noMultiLvlLbl val="0"/>
      </c:catAx>
      <c:valAx>
        <c:axId val="999642415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169087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Fall 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 Time in College</c:v>
                </c:pt>
                <c:pt idx="1">
                  <c:v>First Time Transfer</c:v>
                </c:pt>
                <c:pt idx="2">
                  <c:v>Dual Credit</c:v>
                </c:pt>
                <c:pt idx="3">
                  <c:v>Continuing/Returning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840</c:v>
                </c:pt>
                <c:pt idx="1">
                  <c:v>320</c:v>
                </c:pt>
                <c:pt idx="2">
                  <c:v>1521</c:v>
                </c:pt>
                <c:pt idx="3">
                  <c:v>3319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1-4FF3-8980-172D24A7EEB2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Fall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 Time in College</c:v>
                </c:pt>
                <c:pt idx="1">
                  <c:v>First Time Transfer</c:v>
                </c:pt>
                <c:pt idx="2">
                  <c:v>Dual Credit</c:v>
                </c:pt>
                <c:pt idx="3">
                  <c:v>Continuing/Returning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942</c:v>
                </c:pt>
                <c:pt idx="1">
                  <c:v>297</c:v>
                </c:pt>
                <c:pt idx="2">
                  <c:v>1667</c:v>
                </c:pt>
                <c:pt idx="3">
                  <c:v>3307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1-4FF3-8980-172D24A7EEB2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Fall 2024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First Time in College</c:v>
                </c:pt>
                <c:pt idx="1">
                  <c:v>First Time Transfer</c:v>
                </c:pt>
                <c:pt idx="2">
                  <c:v>Dual Credit</c:v>
                </c:pt>
                <c:pt idx="3">
                  <c:v>Continuing/Returning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1034</c:v>
                </c:pt>
                <c:pt idx="1">
                  <c:v>307</c:v>
                </c:pt>
                <c:pt idx="2">
                  <c:v>1587</c:v>
                </c:pt>
                <c:pt idx="3">
                  <c:v>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B1-4FF3-8980-172D24A7E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25186607"/>
        <c:axId val="1824522207"/>
      </c:barChart>
      <c:catAx>
        <c:axId val="182518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22207"/>
        <c:crosses val="autoZero"/>
        <c:auto val="1"/>
        <c:lblAlgn val="ctr"/>
        <c:lblOffset val="100"/>
        <c:noMultiLvlLbl val="0"/>
      </c:catAx>
      <c:valAx>
        <c:axId val="1824522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18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Fall 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_(* #,##0_);_(* \(#,##0\);_(* "-"??_);_(@_)</c:formatCode>
                <c:ptCount val="1"/>
                <c:pt idx="0">
                  <c:v>53752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1-4FF3-8980-172D24A7EEB2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Fall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_(* #,##0_);_(* \(#,##0\);_(* "-"??_);_(@_)</c:formatCode>
                <c:ptCount val="1"/>
                <c:pt idx="0">
                  <c:v>55112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1-4FF3-8980-172D24A7EEB2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Fall 2024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_(* #,##0_);_(* \(#,##0\);_(* "-"??_);_(@_)</c:formatCode>
                <c:ptCount val="1"/>
                <c:pt idx="0">
                  <c:v>58057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B1-4FF3-8980-172D24A7E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25186607"/>
        <c:axId val="1824522207"/>
      </c:barChart>
      <c:catAx>
        <c:axId val="182518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522207"/>
        <c:crosses val="autoZero"/>
        <c:auto val="1"/>
        <c:lblAlgn val="ctr"/>
        <c:lblOffset val="100"/>
        <c:noMultiLvlLbl val="0"/>
      </c:catAx>
      <c:valAx>
        <c:axId val="18245222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18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B97AB0-AD68-284E-BC71-D8898F66ED3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918B14-83F3-1C41-A225-B95F52427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6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in this graph includes all public two-year colleges and community colleges in Texas.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7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Two-year community colleges included in this graph includes those in the Central Texas Comptroller Region:</a:t>
            </a:r>
          </a:p>
          <a:p>
            <a:r>
              <a:rPr lang="en-US" dirty="0"/>
              <a:t>Blinn College</a:t>
            </a:r>
          </a:p>
          <a:p>
            <a:r>
              <a:rPr lang="en-US" dirty="0"/>
              <a:t>Central Texas College</a:t>
            </a:r>
          </a:p>
          <a:p>
            <a:r>
              <a:rPr lang="en-US" dirty="0"/>
              <a:t>Hill College</a:t>
            </a:r>
          </a:p>
          <a:p>
            <a:r>
              <a:rPr lang="en-US" dirty="0"/>
              <a:t>McLennan Community College</a:t>
            </a:r>
          </a:p>
          <a:p>
            <a:r>
              <a:rPr lang="en-US" dirty="0"/>
              <a:t>Temple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1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All enrollment data are as of the 128</a:t>
            </a:r>
            <a:r>
              <a:rPr lang="en-US" baseline="30000" dirty="0"/>
              <a:t>th</a:t>
            </a:r>
            <a:r>
              <a:rPr lang="en-US" dirty="0"/>
              <a:t> day of registration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3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18B14-83F3-1C41-A225-B95F524273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6A23-06C8-E84B-8641-4C5A656AA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788B3-137A-AB48-9FAD-7D58DA866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6B625-A103-934B-9D21-D48F6633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27B4-F56C-8541-8B68-1EDA7698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35B5-F8C8-DC4A-BEDB-92C5E475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F10F-2FF0-CE49-BAA3-1B3983AB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B9CAC-9A86-5045-8556-4AE30DCF1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3375-CDA8-874C-89AF-55AEA695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9B42-E2C8-5144-A7EC-43DC0F02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8DB5D-4758-E348-8112-714BE3C7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C4518-F91F-1A42-8332-7414AA825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E8234-0641-B742-B0B0-5A5ECFB2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01F71-CD93-3E4E-A144-076C982A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57BD-55A3-9D4A-B0DB-B5C437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01C89-1E1B-1442-972C-3DDE7368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2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18BC-4663-0D4C-AE76-BE9727FA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AA4A-2A49-0241-B21E-01152267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BB91B-49EF-CA45-9ED9-E5DDFEE2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9A90-150A-B54F-9A02-D734CB45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10E0-3D27-9842-A1C9-1EF8168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277637-C8BF-EC43-B21E-0DA7780748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0938" y="284163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2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4C50-B5B2-6942-96AA-8C5A8219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21465-48F0-464D-8AFE-95E6FC52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634F9-544C-C845-9487-01A7EDC0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4A3C1-26DF-CB42-9A68-B39C5098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5F1AE-E0F0-7E4F-834F-31BD53E5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63F8-B489-BC43-91B2-9140ACD8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E9A0-57E6-2A46-9AD8-46D58A84D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70FCD-EEB8-C143-AFA0-35AF20F8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4D564-34AF-924A-8A00-C040CA42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15F80-2FC3-E847-9294-003C82F6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EAD6F-207D-4949-AB8B-EC26A6B3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1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9DB5-211B-274D-B9BA-46708FC2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80EEB-1301-5542-B6F9-06918B9B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53996-EB29-AA42-BF06-E28DDFD86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708B6-8207-C44C-B08E-5B048EBC4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AE3D4-C638-DE4B-ABB2-30A4A18F2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68839-24D0-9E49-9B27-A516B9FB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5416A-C8DE-3542-8EB2-345BBC9E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3EC94-5DC3-4944-BDC3-82CC7AA9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9C05-07BA-5342-AF54-200E5F94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7D3FD-CD37-104B-BF42-80B6707C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CD75F-68ED-9749-B8D8-5CA2E99F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A2702-1F88-724B-A02F-6C6B1ED1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196A8-3C7F-404C-8899-8A072D14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9E6B-9850-114F-97AD-3142917F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66799-C14E-8C4D-A357-273B3EB4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DD67-3D9A-5047-9E54-9D129CC4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40E99-9ECF-8745-9E31-FA39B03E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77AB-7A79-254A-98B8-D0054C5DB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E9F9B-E4FB-2048-9BE1-9C4AF8C8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A9AA1-FE89-9A49-86F4-0EA27C64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9561C-E87D-764E-889E-136FDB7D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9432-D3E9-1342-9932-AFCBF55F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0D6F2-5338-E34C-9DBF-82950BA3A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B4837-F7D9-C946-8081-FB87DF59A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F9520-6887-7849-9645-4D1FF391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9B707-F082-BD4E-BD4E-BFDB03AE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67B38-A25B-E441-9DF6-E877D6D7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180BD-7C46-C945-BFB8-1DA9C8E0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C40F9-79DB-1B4C-B020-6681478B2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9EA3-71C6-D646-ADB6-A2FBB26E8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6B25-40D9-CC4B-A48B-D6CC7F9B4E63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2B270-2561-6543-A774-B66867E33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F3821-4C1F-1D4D-B33B-0F7DFF07A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F2FF-B334-374C-97A0-22C73DD3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069AE12-0CB9-EE40-BE05-D8DBDC5FBAF9}"/>
              </a:ext>
            </a:extLst>
          </p:cNvPr>
          <p:cNvSpPr txBox="1"/>
          <p:nvPr/>
        </p:nvSpPr>
        <p:spPr>
          <a:xfrm>
            <a:off x="0" y="287500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Enrollment Update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August 13, 2024</a:t>
            </a:r>
          </a:p>
        </p:txBody>
      </p:sp>
    </p:spTree>
    <p:extLst>
      <p:ext uri="{BB962C8B-B14F-4D97-AF65-F5344CB8AC3E}">
        <p14:creationId xmlns:p14="http://schemas.microsoft.com/office/powerpoint/2010/main" val="32732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Texas Trends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EC643E7-C0A9-46DD-9838-7A72BFA14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163410"/>
              </p:ext>
            </p:extLst>
          </p:nvPr>
        </p:nvGraphicFramePr>
        <p:xfrm>
          <a:off x="4087322" y="1407211"/>
          <a:ext cx="7716997" cy="415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7D33EB-7960-4731-8EC1-1697133AEC82}"/>
              </a:ext>
            </a:extLst>
          </p:cNvPr>
          <p:cNvSpPr/>
          <p:nvPr/>
        </p:nvSpPr>
        <p:spPr>
          <a:xfrm>
            <a:off x="7705725" y="1533525"/>
            <a:ext cx="4098594" cy="4257675"/>
          </a:xfrm>
          <a:prstGeom prst="roundRect">
            <a:avLst/>
          </a:prstGeom>
          <a:noFill/>
          <a:ln w="635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Central Texas Trends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3A16A6E-7825-4396-97BB-7B61C44A27E3}"/>
              </a:ext>
            </a:extLst>
          </p:cNvPr>
          <p:cNvGraphicFramePr/>
          <p:nvPr/>
        </p:nvGraphicFramePr>
        <p:xfrm>
          <a:off x="4087322" y="1437356"/>
          <a:ext cx="7716997" cy="427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32565A-CA6D-421E-B157-6E33394A0F9C}"/>
              </a:ext>
            </a:extLst>
          </p:cNvPr>
          <p:cNvSpPr/>
          <p:nvPr/>
        </p:nvSpPr>
        <p:spPr>
          <a:xfrm>
            <a:off x="7705725" y="1533525"/>
            <a:ext cx="4098594" cy="4257675"/>
          </a:xfrm>
          <a:prstGeom prst="roundRect">
            <a:avLst/>
          </a:prstGeom>
          <a:noFill/>
          <a:ln w="635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MCC Trends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94D69EF-4BA3-4568-AE41-D8A2EA765504}"/>
              </a:ext>
            </a:extLst>
          </p:cNvPr>
          <p:cNvGraphicFramePr/>
          <p:nvPr/>
        </p:nvGraphicFramePr>
        <p:xfrm>
          <a:off x="4087323" y="1291151"/>
          <a:ext cx="7716996" cy="427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754D61-5D6F-4994-BDF9-BFB513416EF6}"/>
              </a:ext>
            </a:extLst>
          </p:cNvPr>
          <p:cNvSpPr/>
          <p:nvPr/>
        </p:nvSpPr>
        <p:spPr>
          <a:xfrm>
            <a:off x="6271846" y="1533525"/>
            <a:ext cx="5532473" cy="4257675"/>
          </a:xfrm>
          <a:prstGeom prst="roundRect">
            <a:avLst/>
          </a:prstGeom>
          <a:noFill/>
          <a:ln w="635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Student Enrollment Group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84ACB1-A95B-4C24-85DD-35DA2A84A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619869"/>
              </p:ext>
            </p:extLst>
          </p:nvPr>
        </p:nvGraphicFramePr>
        <p:xfrm>
          <a:off x="4037956" y="1418897"/>
          <a:ext cx="7815728" cy="434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FF54544-5D5E-44B3-8C40-53F2E4E71C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A37D56-2B2A-AD48-8757-651EEC2C4962}"/>
              </a:ext>
            </a:extLst>
          </p:cNvPr>
          <p:cNvSpPr txBox="1">
            <a:spLocks/>
          </p:cNvSpPr>
          <p:nvPr/>
        </p:nvSpPr>
        <p:spPr>
          <a:xfrm>
            <a:off x="4779017" y="379122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Total Semester Credit Hours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7EC0E-97A0-BE4E-B49E-17589865E26B}"/>
              </a:ext>
            </a:extLst>
          </p:cNvPr>
          <p:cNvSpPr/>
          <p:nvPr/>
        </p:nvSpPr>
        <p:spPr>
          <a:xfrm>
            <a:off x="4087322" y="992999"/>
            <a:ext cx="7716997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84ACB1-A95B-4C24-85DD-35DA2A84A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035467"/>
              </p:ext>
            </p:extLst>
          </p:nvPr>
        </p:nvGraphicFramePr>
        <p:xfrm>
          <a:off x="4037956" y="1418897"/>
          <a:ext cx="7815728" cy="434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C4A518C-B72F-49C3-9D9B-F19386B4BF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57BC2D-9599-4C33-A56D-C8C50CD82D1C}"/>
              </a:ext>
            </a:extLst>
          </p:cNvPr>
          <p:cNvSpPr txBox="1">
            <a:spLocks/>
          </p:cNvSpPr>
          <p:nvPr/>
        </p:nvSpPr>
        <p:spPr>
          <a:xfrm>
            <a:off x="6547527" y="2248115"/>
            <a:ext cx="6333607" cy="664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D3E0F-2B4D-4E2A-9F31-1976D11A472F}"/>
              </a:ext>
            </a:extLst>
          </p:cNvPr>
          <p:cNvSpPr/>
          <p:nvPr/>
        </p:nvSpPr>
        <p:spPr>
          <a:xfrm>
            <a:off x="7428330" y="3246896"/>
            <a:ext cx="4572000" cy="901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_EnrollmentUpdate.potx" id="{F2B04403-3FB9-4A2B-86E0-E38991D0A881}" vid="{F2AE0CD7-5C6C-4677-A398-5B75F2CA5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aa409d-e8d9-40a5-b522-6b45a170d4bd">
      <UserInfo>
        <DisplayName>Michelle Telg-Moore</DisplayName>
        <AccountId>615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692DD8C9B99B49AFC0C5F7920DDD74" ma:contentTypeVersion="3" ma:contentTypeDescription="Create a new document." ma:contentTypeScope="" ma:versionID="15d0f1e175b146118ae56ab93fe9ca31">
  <xsd:schema xmlns:xsd="http://www.w3.org/2001/XMLSchema" xmlns:xs="http://www.w3.org/2001/XMLSchema" xmlns:p="http://schemas.microsoft.com/office/2006/metadata/properties" xmlns:ns2="86aa409d-e8d9-40a5-b522-6b45a170d4bd" targetNamespace="http://schemas.microsoft.com/office/2006/metadata/properties" ma:root="true" ma:fieldsID="51e5f974ec6c36ab6b1a3fac103d70d4" ns2:_="">
    <xsd:import namespace="86aa409d-e8d9-40a5-b522-6b45a170d4b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a409d-e8d9-40a5-b522-6b45a170d4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68328-A706-4BFB-A8D2-1C741BA7A0B5}">
  <ds:schemaRefs>
    <ds:schemaRef ds:uri="86aa409d-e8d9-40a5-b522-6b45a170d4bd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D6AD16-8714-4706-AA12-FF8C658279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4091D9-6BD5-4433-B039-C7F508A36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a409d-e8d9-40a5-b522-6b45a170d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82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Wichman</cp:lastModifiedBy>
  <cp:revision>32</cp:revision>
  <cp:lastPrinted>2024-08-12T21:52:24Z</cp:lastPrinted>
  <dcterms:created xsi:type="dcterms:W3CDTF">2023-02-22T20:49:40Z</dcterms:created>
  <dcterms:modified xsi:type="dcterms:W3CDTF">2024-08-13T18:09:57Z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0x010100CC692DD8C9B99B49AFC0C5F7920DDD74</vt:lpwstr>
  </property>
</Properties>
</file>