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24"/>
  </p:notesMasterIdLst>
  <p:handoutMasterIdLst>
    <p:handoutMasterId r:id="rId25"/>
  </p:handoutMasterIdLst>
  <p:sldIdLst>
    <p:sldId id="256" r:id="rId5"/>
    <p:sldId id="299" r:id="rId6"/>
    <p:sldId id="293" r:id="rId7"/>
    <p:sldId id="294" r:id="rId8"/>
    <p:sldId id="295" r:id="rId9"/>
    <p:sldId id="298" r:id="rId10"/>
    <p:sldId id="300" r:id="rId11"/>
    <p:sldId id="288" r:id="rId12"/>
    <p:sldId id="287" r:id="rId13"/>
    <p:sldId id="290" r:id="rId14"/>
    <p:sldId id="289" r:id="rId15"/>
    <p:sldId id="284" r:id="rId16"/>
    <p:sldId id="285" r:id="rId17"/>
    <p:sldId id="302" r:id="rId18"/>
    <p:sldId id="286" r:id="rId19"/>
    <p:sldId id="292" r:id="rId20"/>
    <p:sldId id="296" r:id="rId21"/>
    <p:sldId id="297" r:id="rId22"/>
    <p:sldId id="301"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56"/>
            <p14:sldId id="299"/>
            <p14:sldId id="293"/>
            <p14:sldId id="294"/>
            <p14:sldId id="295"/>
            <p14:sldId id="298"/>
            <p14:sldId id="300"/>
            <p14:sldId id="288"/>
            <p14:sldId id="287"/>
            <p14:sldId id="290"/>
            <p14:sldId id="289"/>
            <p14:sldId id="284"/>
            <p14:sldId id="285"/>
            <p14:sldId id="302"/>
            <p14:sldId id="286"/>
            <p14:sldId id="292"/>
            <p14:sldId id="296"/>
            <p14:sldId id="297"/>
            <p14:sldId id="301"/>
          </p14:sldIdLst>
        </p14:section>
        <p14:section name="Design, Morph, Annotate, Work Together, Tell Me" id="{B9B51309-D148-4332-87C2-07BE32FBCA3B}">
          <p14:sldIdLst/>
        </p14:section>
        <p14:section name="Learn More"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241" autoAdjust="0"/>
  </p:normalViewPr>
  <p:slideViewPr>
    <p:cSldViewPr snapToGrid="0">
      <p:cViewPr varScale="1">
        <p:scale>
          <a:sx n="114" d="100"/>
          <a:sy n="114" d="100"/>
        </p:scale>
        <p:origin x="240" y="1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Female GPA Male GPA </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Female</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Spring 2023</c:v>
                </c:pt>
                <c:pt idx="1">
                  <c:v>Spring 2024</c:v>
                </c:pt>
              </c:strCache>
            </c:strRef>
          </c:cat>
          <c:val>
            <c:numRef>
              <c:f>Sheet1!$B$2:$B$5</c:f>
              <c:numCache>
                <c:formatCode>General</c:formatCode>
                <c:ptCount val="2"/>
                <c:pt idx="0">
                  <c:v>3.43</c:v>
                </c:pt>
                <c:pt idx="1">
                  <c:v>3.23</c:v>
                </c:pt>
              </c:numCache>
            </c:numRef>
          </c:val>
          <c:extLst>
            <c:ext xmlns:c16="http://schemas.microsoft.com/office/drawing/2014/chart" uri="{C3380CC4-5D6E-409C-BE32-E72D297353CC}">
              <c16:uniqueId val="{00000000-446A-4D56-9122-42B10387A4EE}"/>
            </c:ext>
          </c:extLst>
        </c:ser>
        <c:ser>
          <c:idx val="1"/>
          <c:order val="1"/>
          <c:tx>
            <c:strRef>
              <c:f>Sheet1!$C$1</c:f>
              <c:strCache>
                <c:ptCount val="1"/>
                <c:pt idx="0">
                  <c:v>Male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Spring 2023</c:v>
                </c:pt>
                <c:pt idx="1">
                  <c:v>Spring 2024</c:v>
                </c:pt>
              </c:strCache>
            </c:strRef>
          </c:cat>
          <c:val>
            <c:numRef>
              <c:f>Sheet1!$C$2:$C$5</c:f>
              <c:numCache>
                <c:formatCode>General</c:formatCode>
                <c:ptCount val="2"/>
                <c:pt idx="0">
                  <c:v>3.17</c:v>
                </c:pt>
                <c:pt idx="1">
                  <c:v>3.17</c:v>
                </c:pt>
              </c:numCache>
            </c:numRef>
          </c:val>
          <c:extLst>
            <c:ext xmlns:c16="http://schemas.microsoft.com/office/drawing/2014/chart" uri="{C3380CC4-5D6E-409C-BE32-E72D297353CC}">
              <c16:uniqueId val="{00000001-446A-4D56-9122-42B10387A4EE}"/>
            </c:ext>
          </c:extLst>
        </c:ser>
        <c:dLbls>
          <c:showLegendKey val="0"/>
          <c:showVal val="0"/>
          <c:showCatName val="0"/>
          <c:showSerName val="0"/>
          <c:showPercent val="0"/>
          <c:showBubbleSize val="0"/>
        </c:dLbls>
        <c:gapWidth val="100"/>
        <c:overlap val="-24"/>
        <c:axId val="837472864"/>
        <c:axId val="819164096"/>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Series 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extLst>
                      <c:ext uri="{02D57815-91ED-43cb-92C2-25804820EDAC}">
                        <c15:formulaRef>
                          <c15:sqref>Sheet1!$A$2:$A$5</c15:sqref>
                        </c15:formulaRef>
                      </c:ext>
                    </c:extLst>
                    <c:strCache>
                      <c:ptCount val="2"/>
                      <c:pt idx="0">
                        <c:v>Spring 2023</c:v>
                      </c:pt>
                      <c:pt idx="1">
                        <c:v>Spring 2024</c:v>
                      </c:pt>
                    </c:strCache>
                  </c:strRef>
                </c:cat>
                <c:val>
                  <c:numRef>
                    <c:extLst>
                      <c:ext uri="{02D57815-91ED-43cb-92C2-25804820EDAC}">
                        <c15:formulaRef>
                          <c15:sqref>Sheet1!$D$2:$D$5</c15:sqref>
                        </c15:formulaRef>
                      </c:ext>
                    </c:extLst>
                    <c:numCache>
                      <c:formatCode>General</c:formatCode>
                      <c:ptCount val="2"/>
                      <c:pt idx="0">
                        <c:v>2</c:v>
                      </c:pt>
                      <c:pt idx="1">
                        <c:v>2</c:v>
                      </c:pt>
                    </c:numCache>
                  </c:numRef>
                </c:val>
                <c:extLst>
                  <c:ext xmlns:c16="http://schemas.microsoft.com/office/drawing/2014/chart" uri="{C3380CC4-5D6E-409C-BE32-E72D297353CC}">
                    <c16:uniqueId val="{00000002-446A-4D56-9122-42B10387A4EE}"/>
                  </c:ext>
                </c:extLst>
              </c15:ser>
            </c15:filteredBarSeries>
          </c:ext>
        </c:extLst>
      </c:barChart>
      <c:catAx>
        <c:axId val="83747286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819164096"/>
        <c:crosses val="autoZero"/>
        <c:auto val="1"/>
        <c:lblAlgn val="ctr"/>
        <c:lblOffset val="100"/>
        <c:noMultiLvlLbl val="0"/>
      </c:catAx>
      <c:valAx>
        <c:axId val="81916409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837472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GPA Spring 2023-2024</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manualLayout>
          <c:layoutTarget val="inner"/>
          <c:xMode val="edge"/>
          <c:yMode val="edge"/>
          <c:x val="4.5682588043409335E-2"/>
          <c:y val="0.13628915018250407"/>
          <c:w val="0.92934578768515497"/>
          <c:h val="0.62370827038863075"/>
        </c:manualLayout>
      </c:layout>
      <c:barChart>
        <c:barDir val="col"/>
        <c:grouping val="clustered"/>
        <c:varyColors val="0"/>
        <c:ser>
          <c:idx val="0"/>
          <c:order val="0"/>
          <c:tx>
            <c:strRef>
              <c:f>Sheet1!$B$1</c:f>
              <c:strCache>
                <c:ptCount val="1"/>
                <c:pt idx="0">
                  <c:v>SP 2023</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Sheet1!$A$2:$A$8</c:f>
              <c:strCache>
                <c:ptCount val="7"/>
                <c:pt idx="0">
                  <c:v>Baseball</c:v>
                </c:pt>
                <c:pt idx="1">
                  <c:v>Basketball M</c:v>
                </c:pt>
                <c:pt idx="2">
                  <c:v>Basketball W</c:v>
                </c:pt>
                <c:pt idx="3">
                  <c:v>Golf M</c:v>
                </c:pt>
                <c:pt idx="4">
                  <c:v>Golf W</c:v>
                </c:pt>
                <c:pt idx="5">
                  <c:v>Softball</c:v>
                </c:pt>
                <c:pt idx="6">
                  <c:v>Overall Departmental</c:v>
                </c:pt>
              </c:strCache>
            </c:strRef>
          </c:cat>
          <c:val>
            <c:numRef>
              <c:f>Sheet1!$B$2:$B$8</c:f>
              <c:numCache>
                <c:formatCode>General</c:formatCode>
                <c:ptCount val="7"/>
                <c:pt idx="0">
                  <c:v>3.5</c:v>
                </c:pt>
                <c:pt idx="1">
                  <c:v>2.89</c:v>
                </c:pt>
                <c:pt idx="2">
                  <c:v>3.12</c:v>
                </c:pt>
                <c:pt idx="3">
                  <c:v>3.12</c:v>
                </c:pt>
                <c:pt idx="4">
                  <c:v>3.52</c:v>
                </c:pt>
                <c:pt idx="5">
                  <c:v>3.67</c:v>
                </c:pt>
                <c:pt idx="6">
                  <c:v>3.3</c:v>
                </c:pt>
              </c:numCache>
            </c:numRef>
          </c:val>
          <c:extLst>
            <c:ext xmlns:c16="http://schemas.microsoft.com/office/drawing/2014/chart" uri="{C3380CC4-5D6E-409C-BE32-E72D297353CC}">
              <c16:uniqueId val="{00000000-4F3F-4025-9930-CC1BCA26F4EB}"/>
            </c:ext>
          </c:extLst>
        </c:ser>
        <c:ser>
          <c:idx val="1"/>
          <c:order val="1"/>
          <c:tx>
            <c:strRef>
              <c:f>Sheet1!$C$1</c:f>
              <c:strCache>
                <c:ptCount val="1"/>
                <c:pt idx="0">
                  <c:v>Sp 2024</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Sheet1!$A$2:$A$8</c:f>
              <c:strCache>
                <c:ptCount val="7"/>
                <c:pt idx="0">
                  <c:v>Baseball</c:v>
                </c:pt>
                <c:pt idx="1">
                  <c:v>Basketball M</c:v>
                </c:pt>
                <c:pt idx="2">
                  <c:v>Basketball W</c:v>
                </c:pt>
                <c:pt idx="3">
                  <c:v>Golf M</c:v>
                </c:pt>
                <c:pt idx="4">
                  <c:v>Golf W</c:v>
                </c:pt>
                <c:pt idx="5">
                  <c:v>Softball</c:v>
                </c:pt>
                <c:pt idx="6">
                  <c:v>Overall Departmental</c:v>
                </c:pt>
              </c:strCache>
            </c:strRef>
          </c:cat>
          <c:val>
            <c:numRef>
              <c:f>Sheet1!$C$2:$C$8</c:f>
              <c:numCache>
                <c:formatCode>General</c:formatCode>
                <c:ptCount val="7"/>
                <c:pt idx="0">
                  <c:v>3.26</c:v>
                </c:pt>
                <c:pt idx="1">
                  <c:v>3.01</c:v>
                </c:pt>
                <c:pt idx="2">
                  <c:v>2.7</c:v>
                </c:pt>
                <c:pt idx="3">
                  <c:v>3.24</c:v>
                </c:pt>
                <c:pt idx="4">
                  <c:v>3.32</c:v>
                </c:pt>
                <c:pt idx="5">
                  <c:v>3.67</c:v>
                </c:pt>
                <c:pt idx="6">
                  <c:v>3.32</c:v>
                </c:pt>
              </c:numCache>
            </c:numRef>
          </c:val>
          <c:extLst>
            <c:ext xmlns:c16="http://schemas.microsoft.com/office/drawing/2014/chart" uri="{C3380CC4-5D6E-409C-BE32-E72D297353CC}">
              <c16:uniqueId val="{00000001-4F3F-4025-9930-CC1BCA26F4EB}"/>
            </c:ext>
          </c:extLst>
        </c:ser>
        <c:dLbls>
          <c:showLegendKey val="0"/>
          <c:showVal val="0"/>
          <c:showCatName val="0"/>
          <c:showSerName val="0"/>
          <c:showPercent val="0"/>
          <c:showBubbleSize val="0"/>
        </c:dLbls>
        <c:gapWidth val="100"/>
        <c:overlap val="-24"/>
        <c:axId val="742199968"/>
        <c:axId val="831899008"/>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Series 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extLst>
                      <c:ext uri="{02D57815-91ED-43cb-92C2-25804820EDAC}">
                        <c15:formulaRef>
                          <c15:sqref>Sheet1!$A$2:$A$8</c15:sqref>
                        </c15:formulaRef>
                      </c:ext>
                    </c:extLst>
                    <c:strCache>
                      <c:ptCount val="7"/>
                      <c:pt idx="0">
                        <c:v>Baseball</c:v>
                      </c:pt>
                      <c:pt idx="1">
                        <c:v>Basketball M</c:v>
                      </c:pt>
                      <c:pt idx="2">
                        <c:v>Basketball W</c:v>
                      </c:pt>
                      <c:pt idx="3">
                        <c:v>Golf M</c:v>
                      </c:pt>
                      <c:pt idx="4">
                        <c:v>Golf W</c:v>
                      </c:pt>
                      <c:pt idx="5">
                        <c:v>Softball</c:v>
                      </c:pt>
                      <c:pt idx="6">
                        <c:v>Overall Departmental</c:v>
                      </c:pt>
                    </c:strCache>
                  </c:strRef>
                </c:cat>
                <c:val>
                  <c:numRef>
                    <c:extLst>
                      <c:ext uri="{02D57815-91ED-43cb-92C2-25804820EDAC}">
                        <c15:formulaRef>
                          <c15:sqref>Sheet1!$D$2:$D$8</c15:sqref>
                        </c15:formulaRef>
                      </c:ext>
                    </c:extLst>
                    <c:numCache>
                      <c:formatCode>General</c:formatCode>
                      <c:ptCount val="7"/>
                      <c:pt idx="0">
                        <c:v>2</c:v>
                      </c:pt>
                      <c:pt idx="1">
                        <c:v>2</c:v>
                      </c:pt>
                      <c:pt idx="2">
                        <c:v>3</c:v>
                      </c:pt>
                      <c:pt idx="3">
                        <c:v>5</c:v>
                      </c:pt>
                    </c:numCache>
                  </c:numRef>
                </c:val>
                <c:extLst>
                  <c:ext xmlns:c16="http://schemas.microsoft.com/office/drawing/2014/chart" uri="{C3380CC4-5D6E-409C-BE32-E72D297353CC}">
                    <c16:uniqueId val="{00000002-4F3F-4025-9930-CC1BCA26F4EB}"/>
                  </c:ext>
                </c:extLst>
              </c15:ser>
            </c15:filteredBarSeries>
          </c:ext>
        </c:extLst>
      </c:barChart>
      <c:catAx>
        <c:axId val="74219996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0" spcFirstLastPara="1" vertOverflow="ellipsis"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831899008"/>
        <c:crosses val="autoZero"/>
        <c:auto val="0"/>
        <c:lblAlgn val="ctr"/>
        <c:lblOffset val="100"/>
        <c:noMultiLvlLbl val="0"/>
      </c:catAx>
      <c:valAx>
        <c:axId val="831899008"/>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742199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Comparison</a:t>
            </a:r>
            <a:r>
              <a:rPr lang="en-US" baseline="0" dirty="0"/>
              <a:t> Student Athlete - Non Student Athlete Average</a:t>
            </a:r>
            <a:endParaRPr lang="en-US" dirty="0"/>
          </a:p>
        </c:rich>
      </c:tx>
      <c:layout>
        <c:manualLayout>
          <c:xMode val="edge"/>
          <c:yMode val="edge"/>
          <c:x val="0.17654031332896575"/>
          <c:y val="4.1500399042298484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Student Athlete</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Spring 2023</c:v>
                </c:pt>
                <c:pt idx="1">
                  <c:v>Spring 2024</c:v>
                </c:pt>
              </c:strCache>
            </c:strRef>
          </c:cat>
          <c:val>
            <c:numRef>
              <c:f>Sheet1!$B$2:$B$5</c:f>
              <c:numCache>
                <c:formatCode>General</c:formatCode>
                <c:ptCount val="2"/>
                <c:pt idx="0">
                  <c:v>3.3</c:v>
                </c:pt>
                <c:pt idx="1">
                  <c:v>3.2</c:v>
                </c:pt>
              </c:numCache>
            </c:numRef>
          </c:val>
          <c:extLst>
            <c:ext xmlns:c16="http://schemas.microsoft.com/office/drawing/2014/chart" uri="{C3380CC4-5D6E-409C-BE32-E72D297353CC}">
              <c16:uniqueId val="{00000000-32F8-4B19-840D-8B0314B149F6}"/>
            </c:ext>
          </c:extLst>
        </c:ser>
        <c:ser>
          <c:idx val="1"/>
          <c:order val="1"/>
          <c:tx>
            <c:strRef>
              <c:f>Sheet1!$C$1</c:f>
              <c:strCache>
                <c:ptCount val="1"/>
                <c:pt idx="0">
                  <c:v>NSAA</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Spring 2023</c:v>
                </c:pt>
                <c:pt idx="1">
                  <c:v>Spring 2024</c:v>
                </c:pt>
              </c:strCache>
            </c:strRef>
          </c:cat>
          <c:val>
            <c:numRef>
              <c:f>Sheet1!$C$2:$C$5</c:f>
              <c:numCache>
                <c:formatCode>General</c:formatCode>
                <c:ptCount val="2"/>
                <c:pt idx="0">
                  <c:v>2.77</c:v>
                </c:pt>
                <c:pt idx="1">
                  <c:v>2.77</c:v>
                </c:pt>
              </c:numCache>
            </c:numRef>
          </c:val>
          <c:extLst>
            <c:ext xmlns:c16="http://schemas.microsoft.com/office/drawing/2014/chart" uri="{C3380CC4-5D6E-409C-BE32-E72D297353CC}">
              <c16:uniqueId val="{00000001-32F8-4B19-840D-8B0314B149F6}"/>
            </c:ext>
          </c:extLst>
        </c:ser>
        <c:dLbls>
          <c:showLegendKey val="0"/>
          <c:showVal val="0"/>
          <c:showCatName val="0"/>
          <c:showSerName val="0"/>
          <c:showPercent val="0"/>
          <c:showBubbleSize val="0"/>
        </c:dLbls>
        <c:gapWidth val="100"/>
        <c:overlap val="-24"/>
        <c:axId val="839750912"/>
        <c:axId val="360550592"/>
        <c:extLst>
          <c:ext xmlns:c15="http://schemas.microsoft.com/office/drawing/2012/chart" uri="{02D57815-91ED-43cb-92C2-25804820EDAC}">
            <c15:filteredBarSeries>
              <c15:ser>
                <c:idx val="2"/>
                <c:order val="2"/>
                <c:tx>
                  <c:strRef>
                    <c:extLst>
                      <c:ext uri="{02D57815-91ED-43cb-92C2-25804820EDAC}">
                        <c15:formulaRef>
                          <c15:sqref>Sheet1!$D$1</c15:sqref>
                        </c15:formulaRef>
                      </c:ext>
                    </c:extLst>
                    <c:strCache>
                      <c:ptCount val="1"/>
                      <c:pt idx="0">
                        <c:v>Series 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extLst>
                      <c:ext uri="{02D57815-91ED-43cb-92C2-25804820EDAC}">
                        <c15:formulaRef>
                          <c15:sqref>Sheet1!$A$2:$A$5</c15:sqref>
                        </c15:formulaRef>
                      </c:ext>
                    </c:extLst>
                    <c:strCache>
                      <c:ptCount val="2"/>
                      <c:pt idx="0">
                        <c:v>Spring 2023</c:v>
                      </c:pt>
                      <c:pt idx="1">
                        <c:v>Spring 2024</c:v>
                      </c:pt>
                    </c:strCache>
                  </c:strRef>
                </c:cat>
                <c:val>
                  <c:numRef>
                    <c:extLst>
                      <c:ext uri="{02D57815-91ED-43cb-92C2-25804820EDAC}">
                        <c15:formulaRef>
                          <c15:sqref>Sheet1!$D$2:$D$5</c15:sqref>
                        </c15:formulaRef>
                      </c:ext>
                    </c:extLst>
                    <c:numCache>
                      <c:formatCode>General</c:formatCode>
                      <c:ptCount val="2"/>
                      <c:pt idx="0">
                        <c:v>2</c:v>
                      </c:pt>
                      <c:pt idx="1">
                        <c:v>2</c:v>
                      </c:pt>
                    </c:numCache>
                  </c:numRef>
                </c:val>
                <c:extLst>
                  <c:ext xmlns:c16="http://schemas.microsoft.com/office/drawing/2014/chart" uri="{C3380CC4-5D6E-409C-BE32-E72D297353CC}">
                    <c16:uniqueId val="{00000002-32F8-4B19-840D-8B0314B149F6}"/>
                  </c:ext>
                </c:extLst>
              </c15:ser>
            </c15:filteredBarSeries>
          </c:ext>
        </c:extLst>
      </c:barChart>
      <c:catAx>
        <c:axId val="83975091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360550592"/>
        <c:crosses val="autoZero"/>
        <c:auto val="1"/>
        <c:lblAlgn val="ctr"/>
        <c:lblOffset val="100"/>
        <c:noMultiLvlLbl val="0"/>
      </c:catAx>
      <c:valAx>
        <c:axId val="360550592"/>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8397509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Graduation Spring 2024</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Graduated</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Sheet1!$A$2:$A$8</c:f>
              <c:strCache>
                <c:ptCount val="7"/>
                <c:pt idx="0">
                  <c:v>Baseball</c:v>
                </c:pt>
                <c:pt idx="1">
                  <c:v>Basketball M</c:v>
                </c:pt>
                <c:pt idx="2">
                  <c:v>Basketball W</c:v>
                </c:pt>
                <c:pt idx="3">
                  <c:v>Golf M</c:v>
                </c:pt>
                <c:pt idx="4">
                  <c:v>Golf W</c:v>
                </c:pt>
                <c:pt idx="5">
                  <c:v>Softball </c:v>
                </c:pt>
                <c:pt idx="6">
                  <c:v>Total </c:v>
                </c:pt>
              </c:strCache>
            </c:strRef>
          </c:cat>
          <c:val>
            <c:numRef>
              <c:f>Sheet1!$B$2:$B$8</c:f>
              <c:numCache>
                <c:formatCode>General</c:formatCode>
                <c:ptCount val="7"/>
                <c:pt idx="0">
                  <c:v>13</c:v>
                </c:pt>
                <c:pt idx="1">
                  <c:v>3</c:v>
                </c:pt>
                <c:pt idx="2">
                  <c:v>5</c:v>
                </c:pt>
                <c:pt idx="3">
                  <c:v>7</c:v>
                </c:pt>
                <c:pt idx="4">
                  <c:v>4</c:v>
                </c:pt>
                <c:pt idx="5">
                  <c:v>7</c:v>
                </c:pt>
                <c:pt idx="6">
                  <c:v>39</c:v>
                </c:pt>
              </c:numCache>
            </c:numRef>
          </c:val>
          <c:extLst>
            <c:ext xmlns:c16="http://schemas.microsoft.com/office/drawing/2014/chart" uri="{C3380CC4-5D6E-409C-BE32-E72D297353CC}">
              <c16:uniqueId val="{00000000-2DBE-4E9A-9616-E1120B13B07D}"/>
            </c:ext>
          </c:extLst>
        </c:ser>
        <c:ser>
          <c:idx val="1"/>
          <c:order val="1"/>
          <c:tx>
            <c:strRef>
              <c:f>Sheet1!$C$1</c:f>
              <c:strCache>
                <c:ptCount val="1"/>
                <c:pt idx="0">
                  <c:v>Sophomore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Sheet1!$A$2:$A$8</c:f>
              <c:strCache>
                <c:ptCount val="7"/>
                <c:pt idx="0">
                  <c:v>Baseball</c:v>
                </c:pt>
                <c:pt idx="1">
                  <c:v>Basketball M</c:v>
                </c:pt>
                <c:pt idx="2">
                  <c:v>Basketball W</c:v>
                </c:pt>
                <c:pt idx="3">
                  <c:v>Golf M</c:v>
                </c:pt>
                <c:pt idx="4">
                  <c:v>Golf W</c:v>
                </c:pt>
                <c:pt idx="5">
                  <c:v>Softball </c:v>
                </c:pt>
                <c:pt idx="6">
                  <c:v>Total </c:v>
                </c:pt>
              </c:strCache>
            </c:strRef>
          </c:cat>
          <c:val>
            <c:numRef>
              <c:f>Sheet1!$C$2:$C$8</c:f>
              <c:numCache>
                <c:formatCode>General</c:formatCode>
                <c:ptCount val="7"/>
                <c:pt idx="0">
                  <c:v>13</c:v>
                </c:pt>
                <c:pt idx="1">
                  <c:v>3</c:v>
                </c:pt>
                <c:pt idx="2">
                  <c:v>6</c:v>
                </c:pt>
                <c:pt idx="3">
                  <c:v>7</c:v>
                </c:pt>
                <c:pt idx="4">
                  <c:v>5</c:v>
                </c:pt>
                <c:pt idx="5">
                  <c:v>8</c:v>
                </c:pt>
                <c:pt idx="6">
                  <c:v>42</c:v>
                </c:pt>
              </c:numCache>
            </c:numRef>
          </c:val>
          <c:extLst>
            <c:ext xmlns:c16="http://schemas.microsoft.com/office/drawing/2014/chart" uri="{C3380CC4-5D6E-409C-BE32-E72D297353CC}">
              <c16:uniqueId val="{00000001-2DBE-4E9A-9616-E1120B13B07D}"/>
            </c:ext>
          </c:extLst>
        </c:ser>
        <c:ser>
          <c:idx val="2"/>
          <c:order val="2"/>
          <c:tx>
            <c:strRef>
              <c:f>Sheet1!$D$1</c:f>
              <c:strCache>
                <c:ptCount val="1"/>
                <c:pt idx="0">
                  <c:v>Transferred </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Sheet1!$A$2:$A$8</c:f>
              <c:strCache>
                <c:ptCount val="7"/>
                <c:pt idx="0">
                  <c:v>Baseball</c:v>
                </c:pt>
                <c:pt idx="1">
                  <c:v>Basketball M</c:v>
                </c:pt>
                <c:pt idx="2">
                  <c:v>Basketball W</c:v>
                </c:pt>
                <c:pt idx="3">
                  <c:v>Golf M</c:v>
                </c:pt>
                <c:pt idx="4">
                  <c:v>Golf W</c:v>
                </c:pt>
                <c:pt idx="5">
                  <c:v>Softball </c:v>
                </c:pt>
                <c:pt idx="6">
                  <c:v>Total </c:v>
                </c:pt>
              </c:strCache>
            </c:strRef>
          </c:cat>
          <c:val>
            <c:numRef>
              <c:f>Sheet1!$D$2:$D$8</c:f>
              <c:numCache>
                <c:formatCode>General</c:formatCode>
                <c:ptCount val="7"/>
                <c:pt idx="0">
                  <c:v>13</c:v>
                </c:pt>
                <c:pt idx="1">
                  <c:v>3</c:v>
                </c:pt>
                <c:pt idx="2">
                  <c:v>5</c:v>
                </c:pt>
                <c:pt idx="3">
                  <c:v>7</c:v>
                </c:pt>
                <c:pt idx="4">
                  <c:v>5</c:v>
                </c:pt>
                <c:pt idx="5">
                  <c:v>8</c:v>
                </c:pt>
                <c:pt idx="6">
                  <c:v>41</c:v>
                </c:pt>
              </c:numCache>
            </c:numRef>
          </c:val>
          <c:extLst>
            <c:ext xmlns:c16="http://schemas.microsoft.com/office/drawing/2014/chart" uri="{C3380CC4-5D6E-409C-BE32-E72D297353CC}">
              <c16:uniqueId val="{00000002-2DBE-4E9A-9616-E1120B13B07D}"/>
            </c:ext>
          </c:extLst>
        </c:ser>
        <c:dLbls>
          <c:showLegendKey val="0"/>
          <c:showVal val="0"/>
          <c:showCatName val="0"/>
          <c:showSerName val="0"/>
          <c:showPercent val="0"/>
          <c:showBubbleSize val="0"/>
        </c:dLbls>
        <c:gapWidth val="115"/>
        <c:overlap val="-20"/>
        <c:axId val="391534016"/>
        <c:axId val="360597664"/>
      </c:barChart>
      <c:catAx>
        <c:axId val="391534016"/>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360597664"/>
        <c:crosses val="autoZero"/>
        <c:auto val="1"/>
        <c:lblAlgn val="ctr"/>
        <c:lblOffset val="100"/>
        <c:noMultiLvlLbl val="0"/>
      </c:catAx>
      <c:valAx>
        <c:axId val="360597664"/>
        <c:scaling>
          <c:orientation val="minMax"/>
        </c:scaling>
        <c:delete val="0"/>
        <c:axPos val="b"/>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391534016"/>
        <c:crosses val="autoZero"/>
        <c:crossBetween val="between"/>
      </c:valAx>
      <c:dTable>
        <c:showHorzBorder val="1"/>
        <c:showVertBorder val="1"/>
        <c:showOutline val="1"/>
        <c:showKeys val="1"/>
        <c:spPr>
          <a:noFill/>
          <a:ln w="9525">
            <a:solidFill>
              <a:schemeClr val="lt1">
                <a:lumMod val="95000"/>
                <a:alpha val="54000"/>
              </a:schemeClr>
            </a:solidFill>
          </a:ln>
          <a:effectLst/>
        </c:spPr>
        <c:txPr>
          <a:bodyPr rot="0" spcFirstLastPara="1" vertOverflow="ellipsis" vert="horz" wrap="square" anchor="ctr" anchorCtr="1"/>
          <a:lstStyle/>
          <a:p>
            <a:pPr rtl="0">
              <a:defRPr sz="1197" b="0" i="0" u="none" strike="noStrike" kern="1200" baseline="0">
                <a:solidFill>
                  <a:schemeClr val="lt1">
                    <a:lumMod val="8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pieChart>
        <c:varyColors val="1"/>
        <c:ser>
          <c:idx val="0"/>
          <c:order val="0"/>
          <c:tx>
            <c:strRef>
              <c:f>Sheet1!$B$1</c:f>
              <c:strCache>
                <c:ptCount val="1"/>
                <c:pt idx="0">
                  <c:v>Origin</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EAE7-4E68-994D-32A48FB7F466}"/>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0C17-4A3B-A277-28B60908E42B}"/>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EAE7-4E68-994D-32A48FB7F466}"/>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EAE7-4E68-994D-32A48FB7F466}"/>
              </c:ext>
            </c:extLst>
          </c:dPt>
          <c:dLbls>
            <c:dLbl>
              <c:idx val="1"/>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C17-4A3B-A277-28B60908E42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Sheet1!$A$2:$A$5</c:f>
              <c:strCache>
                <c:ptCount val="4"/>
                <c:pt idx="0">
                  <c:v>District</c:v>
                </c:pt>
                <c:pt idx="1">
                  <c:v>In State</c:v>
                </c:pt>
                <c:pt idx="2">
                  <c:v>Out State</c:v>
                </c:pt>
                <c:pt idx="3">
                  <c:v>International </c:v>
                </c:pt>
              </c:strCache>
            </c:strRef>
          </c:cat>
          <c:val>
            <c:numRef>
              <c:f>Sheet1!$B$2:$B$5</c:f>
              <c:numCache>
                <c:formatCode>General</c:formatCode>
                <c:ptCount val="4"/>
                <c:pt idx="0">
                  <c:v>6</c:v>
                </c:pt>
                <c:pt idx="1">
                  <c:v>73</c:v>
                </c:pt>
                <c:pt idx="2">
                  <c:v>35</c:v>
                </c:pt>
                <c:pt idx="3">
                  <c:v>12</c:v>
                </c:pt>
              </c:numCache>
            </c:numRef>
          </c:val>
          <c:extLst>
            <c:ext xmlns:c16="http://schemas.microsoft.com/office/drawing/2014/chart" uri="{C3380CC4-5D6E-409C-BE32-E72D297353CC}">
              <c16:uniqueId val="{00000000-0C17-4A3B-A277-28B60908E42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835-4B6C-A681-B6A5A8052D77}"/>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835-4B6C-A681-B6A5A8052D77}"/>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2"/>
                <c:pt idx="0">
                  <c:v>Scholarship</c:v>
                </c:pt>
                <c:pt idx="1">
                  <c:v>Walk On</c:v>
                </c:pt>
              </c:strCache>
            </c:strRef>
          </c:cat>
          <c:val>
            <c:numRef>
              <c:f>Sheet1!$B$2:$B$5</c:f>
              <c:numCache>
                <c:formatCode>General</c:formatCode>
                <c:ptCount val="2"/>
                <c:pt idx="0">
                  <c:v>93</c:v>
                </c:pt>
                <c:pt idx="1">
                  <c:v>28</c:v>
                </c:pt>
              </c:numCache>
            </c:numRef>
          </c:val>
          <c:extLst>
            <c:ext xmlns:c16="http://schemas.microsoft.com/office/drawing/2014/chart" uri="{C3380CC4-5D6E-409C-BE32-E72D297353CC}">
              <c16:uniqueId val="{00000000-B502-47BA-AE36-A13A93EF5A1D}"/>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a:t>Freshman – Sophomore By Year</a:t>
            </a:r>
          </a:p>
        </c:rich>
      </c:tx>
      <c:layout>
        <c:manualLayout>
          <c:xMode val="edge"/>
          <c:yMode val="edge"/>
          <c:x val="0.11843266895735803"/>
          <c:y val="0"/>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manualLayout>
          <c:layoutTarget val="inner"/>
          <c:xMode val="edge"/>
          <c:yMode val="edge"/>
          <c:x val="0.14127988135199851"/>
          <c:y val="9.2063212512104919E-2"/>
          <c:w val="0.85872011864800146"/>
          <c:h val="0.66186624869488953"/>
        </c:manualLayout>
      </c:layout>
      <c:barChart>
        <c:barDir val="col"/>
        <c:grouping val="clustered"/>
        <c:varyColors val="0"/>
        <c:ser>
          <c:idx val="0"/>
          <c:order val="0"/>
          <c:tx>
            <c:strRef>
              <c:f>Sheet1!$B$1</c:f>
              <c:strCache>
                <c:ptCount val="1"/>
                <c:pt idx="0">
                  <c:v>Freshman</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2023-2024</c:v>
                </c:pt>
                <c:pt idx="1">
                  <c:v>2024-2025</c:v>
                </c:pt>
              </c:strCache>
            </c:strRef>
          </c:cat>
          <c:val>
            <c:numRef>
              <c:f>Sheet1!$B$2:$B$5</c:f>
              <c:numCache>
                <c:formatCode>General</c:formatCode>
                <c:ptCount val="2"/>
                <c:pt idx="0">
                  <c:v>54</c:v>
                </c:pt>
                <c:pt idx="1">
                  <c:v>82</c:v>
                </c:pt>
              </c:numCache>
            </c:numRef>
          </c:val>
          <c:extLst>
            <c:ext xmlns:c16="http://schemas.microsoft.com/office/drawing/2014/chart" uri="{C3380CC4-5D6E-409C-BE32-E72D297353CC}">
              <c16:uniqueId val="{00000000-AD02-4FC3-9213-F9086F458F57}"/>
            </c:ext>
          </c:extLst>
        </c:ser>
        <c:ser>
          <c:idx val="1"/>
          <c:order val="1"/>
          <c:tx>
            <c:strRef>
              <c:f>Sheet1!$C$1</c:f>
              <c:strCache>
                <c:ptCount val="1"/>
                <c:pt idx="0">
                  <c:v>Sophomore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2023-2024</c:v>
                </c:pt>
                <c:pt idx="1">
                  <c:v>2024-2025</c:v>
                </c:pt>
              </c:strCache>
            </c:strRef>
          </c:cat>
          <c:val>
            <c:numRef>
              <c:f>Sheet1!$C$2:$C$5</c:f>
              <c:numCache>
                <c:formatCode>General</c:formatCode>
                <c:ptCount val="2"/>
                <c:pt idx="0">
                  <c:v>42</c:v>
                </c:pt>
                <c:pt idx="1">
                  <c:v>38</c:v>
                </c:pt>
              </c:numCache>
            </c:numRef>
          </c:val>
          <c:extLst>
            <c:ext xmlns:c16="http://schemas.microsoft.com/office/drawing/2014/chart" uri="{C3380CC4-5D6E-409C-BE32-E72D297353CC}">
              <c16:uniqueId val="{00000001-AD02-4FC3-9213-F9086F458F57}"/>
            </c:ext>
          </c:extLst>
        </c:ser>
        <c:ser>
          <c:idx val="2"/>
          <c:order val="2"/>
          <c:tx>
            <c:strRef>
              <c:f>Sheet1!$D$1</c:f>
              <c:strCache>
                <c:ptCount val="1"/>
                <c:pt idx="0">
                  <c:v>Total by year</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D02-4FC3-9213-F9086F458F57}"/>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D02-4FC3-9213-F9086F458F5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2"/>
                <c:pt idx="0">
                  <c:v>2023-2024</c:v>
                </c:pt>
                <c:pt idx="1">
                  <c:v>2024-2025</c:v>
                </c:pt>
              </c:strCache>
            </c:strRef>
          </c:cat>
          <c:val>
            <c:numRef>
              <c:f>Sheet1!$D$2:$D$5</c:f>
              <c:numCache>
                <c:formatCode>General</c:formatCode>
                <c:ptCount val="2"/>
                <c:pt idx="0">
                  <c:v>95</c:v>
                </c:pt>
                <c:pt idx="1">
                  <c:v>120</c:v>
                </c:pt>
              </c:numCache>
            </c:numRef>
          </c:val>
          <c:extLst>
            <c:ext xmlns:c16="http://schemas.microsoft.com/office/drawing/2014/chart" uri="{C3380CC4-5D6E-409C-BE32-E72D297353CC}">
              <c16:uniqueId val="{00000002-AD02-4FC3-9213-F9086F458F57}"/>
            </c:ext>
          </c:extLst>
        </c:ser>
        <c:dLbls>
          <c:showLegendKey val="0"/>
          <c:showVal val="0"/>
          <c:showCatName val="0"/>
          <c:showSerName val="0"/>
          <c:showPercent val="0"/>
          <c:showBubbleSize val="0"/>
        </c:dLbls>
        <c:gapWidth val="100"/>
        <c:overlap val="-24"/>
        <c:axId val="657047232"/>
        <c:axId val="647764272"/>
      </c:barChart>
      <c:catAx>
        <c:axId val="65704723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647764272"/>
        <c:crosses val="autoZero"/>
        <c:auto val="1"/>
        <c:lblAlgn val="ctr"/>
        <c:lblOffset val="100"/>
        <c:noMultiLvlLbl val="0"/>
      </c:catAx>
      <c:valAx>
        <c:axId val="647764272"/>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657047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24-09-09T13:24:49.879" idx="1">
    <p:pos x="10" y="10"/>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0680FBE-A8DF-4758-9AC4-3A9E1039168F}" type="datetimeFigureOut">
              <a:rPr lang="en-US" smtClean="0"/>
              <a:t>9/24/2024</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13577B-6902-467D-A26C-08A0DD5E4E03}" type="datetimeFigureOut">
              <a:rPr lang="en-US" smtClean="0"/>
              <a:t>9/24/2024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CA72FC40-F3F0-4E6A-94AD-8216BADC791C}" type="datetime1">
              <a:rPr lang="en-US" smtClean="0"/>
              <a:t>9/24/2024</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E5048361-D36B-4A81-A26C-206DC0F1DA62}" type="datetime1">
              <a:rPr lang="en-US" smtClean="0"/>
              <a:t>9/24/2024</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dt="0"/>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10515600" cy="2387600"/>
          </a:xfrm>
        </p:spPr>
        <p:txBody>
          <a:bodyPr anchor="ctr" anchorCtr="0">
            <a:normAutofit/>
          </a:bodyPr>
          <a:lstStyle/>
          <a:p>
            <a:r>
              <a:rPr lang="en-US" sz="4800" dirty="0">
                <a:ln>
                  <a:solidFill>
                    <a:schemeClr val="accent1">
                      <a:lumMod val="50000"/>
                    </a:schemeClr>
                  </a:solidFill>
                </a:ln>
                <a:solidFill>
                  <a:schemeClr val="bg1"/>
                </a:solidFill>
                <a:latin typeface="Arial" panose="020B0604020202020204" pitchFamily="34" charset="0"/>
                <a:cs typeface="Arial" panose="020B0604020202020204" pitchFamily="34" charset="0"/>
              </a:rPr>
              <a:t>McLennan Community College Intercollegiate Sports Expansion</a:t>
            </a:r>
            <a:br>
              <a:rPr lang="en-US" sz="4800" dirty="0">
                <a:ln>
                  <a:solidFill>
                    <a:schemeClr val="accent1">
                      <a:lumMod val="50000"/>
                    </a:schemeClr>
                  </a:solidFill>
                </a:ln>
                <a:solidFill>
                  <a:schemeClr val="bg1"/>
                </a:solidFill>
                <a:latin typeface="Arial" panose="020B0604020202020204" pitchFamily="34" charset="0"/>
                <a:cs typeface="Arial" panose="020B0604020202020204" pitchFamily="34" charset="0"/>
              </a:rPr>
            </a:br>
            <a:r>
              <a:rPr lang="en-US" sz="3600" dirty="0">
                <a:ln>
                  <a:solidFill>
                    <a:schemeClr val="accent1">
                      <a:lumMod val="50000"/>
                    </a:schemeClr>
                  </a:solidFill>
                </a:ln>
                <a:solidFill>
                  <a:schemeClr val="bg1"/>
                </a:solidFill>
                <a:latin typeface="Arial" panose="020B0604020202020204" pitchFamily="34" charset="0"/>
                <a:cs typeface="Arial" panose="020B0604020202020204" pitchFamily="34" charset="0"/>
              </a:rPr>
              <a:t>Volleyball 2025</a:t>
            </a:r>
          </a:p>
        </p:txBody>
      </p:sp>
      <p:sp>
        <p:nvSpPr>
          <p:cNvPr id="3" name="Subtitle 2"/>
          <p:cNvSpPr>
            <a:spLocks noGrp="1"/>
          </p:cNvSpPr>
          <p:nvPr>
            <p:ph type="subTitle" idx="4294967295"/>
          </p:nvPr>
        </p:nvSpPr>
        <p:spPr>
          <a:xfrm>
            <a:off x="838200" y="4808400"/>
            <a:ext cx="9582736" cy="1137793"/>
          </a:xfrm>
        </p:spPr>
        <p:txBody>
          <a:bodyPr>
            <a:normAutofit fontScale="62500" lnSpcReduction="20000"/>
          </a:bodyPr>
          <a:lstStyle/>
          <a:p>
            <a:r>
              <a:rPr lang="en-US" sz="2400" dirty="0">
                <a:solidFill>
                  <a:schemeClr val="bg1"/>
                </a:solidFill>
                <a:latin typeface="Arial" panose="020B0604020202020204" pitchFamily="34" charset="0"/>
                <a:cs typeface="Arial" panose="020B0604020202020204" pitchFamily="34" charset="0"/>
              </a:rPr>
              <a:t> “</a:t>
            </a:r>
            <a:r>
              <a:rPr lang="en-US" sz="2900" i="1" dirty="0">
                <a:solidFill>
                  <a:schemeClr val="bg1"/>
                </a:solidFill>
                <a:latin typeface="Arial" panose="020B0604020202020204" pitchFamily="34" charset="0"/>
                <a:cs typeface="Arial" panose="020B0604020202020204" pitchFamily="34" charset="0"/>
              </a:rPr>
              <a:t>We want to be wholly compliant with Title IX because we believe in our female student-athletes and what they bring to our campus. Their academic performance is very high and they graduate at high rates as well.” </a:t>
            </a: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F6F3-5F1F-4A40-93BF-E6B6DD6FF9E4}"/>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Comparison Student Athlete - NSAA</a:t>
            </a:r>
          </a:p>
        </p:txBody>
      </p:sp>
      <p:sp>
        <p:nvSpPr>
          <p:cNvPr id="4" name="Footer Placeholder 3">
            <a:extLst>
              <a:ext uri="{FF2B5EF4-FFF2-40B4-BE49-F238E27FC236}">
                <a16:creationId xmlns:a16="http://schemas.microsoft.com/office/drawing/2014/main" id="{5383775A-A6CF-4944-9124-57BF64A83313}"/>
              </a:ext>
            </a:extLst>
          </p:cNvPr>
          <p:cNvSpPr>
            <a:spLocks noGrp="1"/>
          </p:cNvSpPr>
          <p:nvPr>
            <p:ph type="ftr" sz="quarter" idx="3"/>
          </p:nvPr>
        </p:nvSpPr>
        <p:spPr>
          <a:xfrm>
            <a:off x="521207" y="6203952"/>
            <a:ext cx="7022593" cy="365125"/>
          </a:xfrm>
        </p:spPr>
        <p:txBody>
          <a:bodyPr/>
          <a:lstStyle/>
          <a:p>
            <a:endParaRPr lang="en-US" dirty="0"/>
          </a:p>
        </p:txBody>
      </p:sp>
      <p:graphicFrame>
        <p:nvGraphicFramePr>
          <p:cNvPr id="11" name="Content Placeholder 10">
            <a:extLst>
              <a:ext uri="{FF2B5EF4-FFF2-40B4-BE49-F238E27FC236}">
                <a16:creationId xmlns:a16="http://schemas.microsoft.com/office/drawing/2014/main" id="{FEE1DB0A-6B62-4DCC-8253-1A40481BAF09}"/>
              </a:ext>
            </a:extLst>
          </p:cNvPr>
          <p:cNvGraphicFramePr>
            <a:graphicFrameLocks noGrp="1"/>
          </p:cNvGraphicFramePr>
          <p:nvPr>
            <p:ph sz="quarter" idx="10"/>
            <p:extLst>
              <p:ext uri="{D42A27DB-BD31-4B8C-83A1-F6EECF244321}">
                <p14:modId xmlns:p14="http://schemas.microsoft.com/office/powerpoint/2010/main" val="2435431791"/>
              </p:ext>
            </p:extLst>
          </p:nvPr>
        </p:nvGraphicFramePr>
        <p:xfrm>
          <a:off x="644365" y="1440874"/>
          <a:ext cx="10388698" cy="42714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9471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4437C-40DC-444D-B1C3-25E1074AE0AA}"/>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Graduation Spring 2024</a:t>
            </a:r>
          </a:p>
        </p:txBody>
      </p:sp>
      <p:graphicFrame>
        <p:nvGraphicFramePr>
          <p:cNvPr id="7" name="Content Placeholder 6">
            <a:extLst>
              <a:ext uri="{FF2B5EF4-FFF2-40B4-BE49-F238E27FC236}">
                <a16:creationId xmlns:a16="http://schemas.microsoft.com/office/drawing/2014/main" id="{C723AF64-B190-470C-AA88-C940CA129AB1}"/>
              </a:ext>
            </a:extLst>
          </p:cNvPr>
          <p:cNvGraphicFramePr>
            <a:graphicFrameLocks noGrp="1"/>
          </p:cNvGraphicFramePr>
          <p:nvPr>
            <p:ph sz="quarter" idx="10"/>
            <p:extLst>
              <p:ext uri="{D42A27DB-BD31-4B8C-83A1-F6EECF244321}">
                <p14:modId xmlns:p14="http://schemas.microsoft.com/office/powerpoint/2010/main" val="2750144429"/>
              </p:ext>
            </p:extLst>
          </p:nvPr>
        </p:nvGraphicFramePr>
        <p:xfrm>
          <a:off x="964552" y="1402883"/>
          <a:ext cx="9797252" cy="4509750"/>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a:extLst>
              <a:ext uri="{FF2B5EF4-FFF2-40B4-BE49-F238E27FC236}">
                <a16:creationId xmlns:a16="http://schemas.microsoft.com/office/drawing/2014/main" id="{4ADE0101-3A29-48CF-AA3B-3BBED01E9654}"/>
              </a:ext>
            </a:extLst>
          </p:cNvPr>
          <p:cNvSpPr>
            <a:spLocks noGrp="1"/>
          </p:cNvSpPr>
          <p:nvPr>
            <p:ph type="ftr" sz="quarter" idx="3"/>
          </p:nvPr>
        </p:nvSpPr>
        <p:spPr>
          <a:xfrm>
            <a:off x="539496" y="6227381"/>
            <a:ext cx="7191340" cy="365125"/>
          </a:xfrm>
        </p:spPr>
        <p:txBody>
          <a:bodyPr/>
          <a:lstStyle/>
          <a:p>
            <a:endParaRPr lang="en-US" dirty="0"/>
          </a:p>
        </p:txBody>
      </p:sp>
      <p:sp>
        <p:nvSpPr>
          <p:cNvPr id="9" name="TextBox 8">
            <a:extLst>
              <a:ext uri="{FF2B5EF4-FFF2-40B4-BE49-F238E27FC236}">
                <a16:creationId xmlns:a16="http://schemas.microsoft.com/office/drawing/2014/main" id="{3A47E242-8032-448F-858B-F7BEABA15FA3}"/>
              </a:ext>
            </a:extLst>
          </p:cNvPr>
          <p:cNvSpPr txBox="1"/>
          <p:nvPr/>
        </p:nvSpPr>
        <p:spPr>
          <a:xfrm>
            <a:off x="8858774" y="2994870"/>
            <a:ext cx="1124125" cy="553998"/>
          </a:xfrm>
          <a:prstGeom prst="rect">
            <a:avLst/>
          </a:prstGeom>
          <a:noFill/>
        </p:spPr>
        <p:txBody>
          <a:bodyPr wrap="square" rtlCol="0">
            <a:spAutoFit/>
          </a:bodyPr>
          <a:lstStyle/>
          <a:p>
            <a:r>
              <a:rPr lang="en-US" sz="1000" dirty="0">
                <a:solidFill>
                  <a:schemeClr val="bg1"/>
                </a:solidFill>
              </a:rPr>
              <a:t>95% Graduation Rate Spring 2024</a:t>
            </a:r>
          </a:p>
        </p:txBody>
      </p:sp>
    </p:spTree>
    <p:extLst>
      <p:ext uri="{BB962C8B-B14F-4D97-AF65-F5344CB8AC3E}">
        <p14:creationId xmlns:p14="http://schemas.microsoft.com/office/powerpoint/2010/main" val="2199321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7C75-D563-45FB-BA81-581D8F206634}"/>
              </a:ext>
            </a:extLst>
          </p:cNvPr>
          <p:cNvSpPr>
            <a:spLocks noGrp="1"/>
          </p:cNvSpPr>
          <p:nvPr>
            <p:ph type="title"/>
          </p:nvPr>
        </p:nvSpPr>
        <p:spPr>
          <a:xfrm>
            <a:off x="521207" y="416253"/>
            <a:ext cx="11001783" cy="796036"/>
          </a:xfrm>
        </p:spPr>
        <p:txBody>
          <a:bodyPr>
            <a:noAutofit/>
          </a:bodyPr>
          <a:lstStyle/>
          <a:p>
            <a:r>
              <a:rPr lang="en-US" dirty="0">
                <a:latin typeface="Arial" panose="020B0604020202020204" pitchFamily="34" charset="0"/>
                <a:cs typeface="Arial" panose="020B0604020202020204" pitchFamily="34" charset="0"/>
              </a:rPr>
              <a:t>Origin of McLennan Community College Student Athletes 2024-2025</a:t>
            </a:r>
          </a:p>
        </p:txBody>
      </p:sp>
      <p:graphicFrame>
        <p:nvGraphicFramePr>
          <p:cNvPr id="6" name="Content Placeholder 5">
            <a:extLst>
              <a:ext uri="{FF2B5EF4-FFF2-40B4-BE49-F238E27FC236}">
                <a16:creationId xmlns:a16="http://schemas.microsoft.com/office/drawing/2014/main" id="{24D1755A-8334-4109-9DC7-379A288AEF80}"/>
              </a:ext>
            </a:extLst>
          </p:cNvPr>
          <p:cNvGraphicFramePr>
            <a:graphicFrameLocks noGrp="1"/>
          </p:cNvGraphicFramePr>
          <p:nvPr>
            <p:ph sz="quarter" idx="10"/>
            <p:extLst>
              <p:ext uri="{D42A27DB-BD31-4B8C-83A1-F6EECF244321}">
                <p14:modId xmlns:p14="http://schemas.microsoft.com/office/powerpoint/2010/main" val="2439916722"/>
              </p:ext>
            </p:extLst>
          </p:nvPr>
        </p:nvGraphicFramePr>
        <p:xfrm>
          <a:off x="521207" y="1397000"/>
          <a:ext cx="10386939" cy="4772907"/>
        </p:xfrm>
        <a:graphic>
          <a:graphicData uri="http://schemas.openxmlformats.org/drawingml/2006/table">
            <a:tbl>
              <a:tblPr firstRow="1" bandRow="1">
                <a:tableStyleId>{5C22544A-7EE6-4342-B048-85BDC9FD1C3A}</a:tableStyleId>
              </a:tblPr>
              <a:tblGrid>
                <a:gridCol w="1856239">
                  <a:extLst>
                    <a:ext uri="{9D8B030D-6E8A-4147-A177-3AD203B41FA5}">
                      <a16:colId xmlns:a16="http://schemas.microsoft.com/office/drawing/2014/main" val="153571127"/>
                    </a:ext>
                  </a:extLst>
                </a:gridCol>
                <a:gridCol w="1632792">
                  <a:extLst>
                    <a:ext uri="{9D8B030D-6E8A-4147-A177-3AD203B41FA5}">
                      <a16:colId xmlns:a16="http://schemas.microsoft.com/office/drawing/2014/main" val="3643745210"/>
                    </a:ext>
                  </a:extLst>
                </a:gridCol>
                <a:gridCol w="1376826">
                  <a:extLst>
                    <a:ext uri="{9D8B030D-6E8A-4147-A177-3AD203B41FA5}">
                      <a16:colId xmlns:a16="http://schemas.microsoft.com/office/drawing/2014/main" val="2379448102"/>
                    </a:ext>
                  </a:extLst>
                </a:gridCol>
                <a:gridCol w="2267278">
                  <a:extLst>
                    <a:ext uri="{9D8B030D-6E8A-4147-A177-3AD203B41FA5}">
                      <a16:colId xmlns:a16="http://schemas.microsoft.com/office/drawing/2014/main" val="423036344"/>
                    </a:ext>
                  </a:extLst>
                </a:gridCol>
                <a:gridCol w="1655913">
                  <a:extLst>
                    <a:ext uri="{9D8B030D-6E8A-4147-A177-3AD203B41FA5}">
                      <a16:colId xmlns:a16="http://schemas.microsoft.com/office/drawing/2014/main" val="53708479"/>
                    </a:ext>
                  </a:extLst>
                </a:gridCol>
                <a:gridCol w="1597891">
                  <a:extLst>
                    <a:ext uri="{9D8B030D-6E8A-4147-A177-3AD203B41FA5}">
                      <a16:colId xmlns:a16="http://schemas.microsoft.com/office/drawing/2014/main" val="1685266603"/>
                    </a:ext>
                  </a:extLst>
                </a:gridCol>
              </a:tblGrid>
              <a:tr h="1180989">
                <a:tc>
                  <a:txBody>
                    <a:bodyPr/>
                    <a:lstStyle/>
                    <a:p>
                      <a:r>
                        <a:rPr lang="en-US" dirty="0"/>
                        <a:t>Sport</a:t>
                      </a:r>
                    </a:p>
                  </a:txBody>
                  <a:tcPr/>
                </a:tc>
                <a:tc>
                  <a:txBody>
                    <a:bodyPr/>
                    <a:lstStyle/>
                    <a:p>
                      <a:r>
                        <a:rPr lang="en-US" dirty="0"/>
                        <a:t>District</a:t>
                      </a:r>
                    </a:p>
                  </a:txBody>
                  <a:tcPr/>
                </a:tc>
                <a:tc>
                  <a:txBody>
                    <a:bodyPr/>
                    <a:lstStyle/>
                    <a:p>
                      <a:r>
                        <a:rPr lang="en-US" dirty="0"/>
                        <a:t>In State</a:t>
                      </a:r>
                    </a:p>
                  </a:txBody>
                  <a:tcPr/>
                </a:tc>
                <a:tc>
                  <a:txBody>
                    <a:bodyPr/>
                    <a:lstStyle/>
                    <a:p>
                      <a:r>
                        <a:rPr lang="en-US" dirty="0"/>
                        <a:t>Out of State</a:t>
                      </a:r>
                    </a:p>
                  </a:txBody>
                  <a:tcPr/>
                </a:tc>
                <a:tc>
                  <a:txBody>
                    <a:bodyPr/>
                    <a:lstStyle/>
                    <a:p>
                      <a:r>
                        <a:rPr lang="en-US" dirty="0"/>
                        <a:t>International</a:t>
                      </a:r>
                    </a:p>
                  </a:txBody>
                  <a:tcPr/>
                </a:tc>
                <a:tc>
                  <a:txBody>
                    <a:bodyPr/>
                    <a:lstStyle/>
                    <a:p>
                      <a:r>
                        <a:rPr lang="en-US" dirty="0"/>
                        <a:t>Total</a:t>
                      </a:r>
                    </a:p>
                  </a:txBody>
                  <a:tcPr/>
                </a:tc>
                <a:extLst>
                  <a:ext uri="{0D108BD9-81ED-4DB2-BD59-A6C34878D82A}">
                    <a16:rowId xmlns:a16="http://schemas.microsoft.com/office/drawing/2014/main" val="1959702821"/>
                  </a:ext>
                </a:extLst>
              </a:tr>
              <a:tr h="383576">
                <a:tc>
                  <a:txBody>
                    <a:bodyPr/>
                    <a:lstStyle/>
                    <a:p>
                      <a:r>
                        <a:rPr lang="en-US" dirty="0"/>
                        <a:t>Baseball</a:t>
                      </a:r>
                    </a:p>
                  </a:txBody>
                  <a:tcPr/>
                </a:tc>
                <a:tc>
                  <a:txBody>
                    <a:bodyPr/>
                    <a:lstStyle/>
                    <a:p>
                      <a:r>
                        <a:rPr lang="en-US" dirty="0"/>
                        <a:t>2</a:t>
                      </a:r>
                    </a:p>
                  </a:txBody>
                  <a:tcPr/>
                </a:tc>
                <a:tc>
                  <a:txBody>
                    <a:bodyPr/>
                    <a:lstStyle/>
                    <a:p>
                      <a:r>
                        <a:rPr lang="en-US" dirty="0"/>
                        <a:t>31</a:t>
                      </a:r>
                    </a:p>
                  </a:txBody>
                  <a:tcPr/>
                </a:tc>
                <a:tc>
                  <a:txBody>
                    <a:bodyPr/>
                    <a:lstStyle/>
                    <a:p>
                      <a:r>
                        <a:rPr lang="en-US" dirty="0"/>
                        <a:t>15</a:t>
                      </a:r>
                    </a:p>
                  </a:txBody>
                  <a:tcPr/>
                </a:tc>
                <a:tc>
                  <a:txBody>
                    <a:bodyPr/>
                    <a:lstStyle/>
                    <a:p>
                      <a:r>
                        <a:rPr lang="en-US" dirty="0"/>
                        <a:t>2</a:t>
                      </a:r>
                    </a:p>
                  </a:txBody>
                  <a:tcPr/>
                </a:tc>
                <a:tc>
                  <a:txBody>
                    <a:bodyPr/>
                    <a:lstStyle/>
                    <a:p>
                      <a:r>
                        <a:rPr lang="en-US" dirty="0"/>
                        <a:t>48</a:t>
                      </a:r>
                    </a:p>
                  </a:txBody>
                  <a:tcPr/>
                </a:tc>
                <a:extLst>
                  <a:ext uri="{0D108BD9-81ED-4DB2-BD59-A6C34878D82A}">
                    <a16:rowId xmlns:a16="http://schemas.microsoft.com/office/drawing/2014/main" val="1965674675"/>
                  </a:ext>
                </a:extLst>
              </a:tr>
              <a:tr h="645231">
                <a:tc>
                  <a:txBody>
                    <a:bodyPr/>
                    <a:lstStyle/>
                    <a:p>
                      <a:r>
                        <a:rPr lang="en-US" dirty="0"/>
                        <a:t>Basketball M</a:t>
                      </a:r>
                    </a:p>
                  </a:txBody>
                  <a:tcPr/>
                </a:tc>
                <a:tc>
                  <a:txBody>
                    <a:bodyPr/>
                    <a:lstStyle/>
                    <a:p>
                      <a:r>
                        <a:rPr lang="en-US" dirty="0"/>
                        <a:t>2</a:t>
                      </a:r>
                    </a:p>
                  </a:txBody>
                  <a:tcPr/>
                </a:tc>
                <a:tc>
                  <a:txBody>
                    <a:bodyPr/>
                    <a:lstStyle/>
                    <a:p>
                      <a:r>
                        <a:rPr lang="en-US" dirty="0"/>
                        <a:t>7</a:t>
                      </a:r>
                    </a:p>
                  </a:txBody>
                  <a:tcPr/>
                </a:tc>
                <a:tc>
                  <a:txBody>
                    <a:bodyPr/>
                    <a:lstStyle/>
                    <a:p>
                      <a:r>
                        <a:rPr lang="en-US" dirty="0"/>
                        <a:t>7</a:t>
                      </a:r>
                    </a:p>
                  </a:txBody>
                  <a:tcPr/>
                </a:tc>
                <a:tc>
                  <a:txBody>
                    <a:bodyPr/>
                    <a:lstStyle/>
                    <a:p>
                      <a:r>
                        <a:rPr lang="en-US" dirty="0"/>
                        <a:t>2</a:t>
                      </a:r>
                    </a:p>
                  </a:txBody>
                  <a:tcPr/>
                </a:tc>
                <a:tc>
                  <a:txBody>
                    <a:bodyPr/>
                    <a:lstStyle/>
                    <a:p>
                      <a:r>
                        <a:rPr lang="en-US" dirty="0"/>
                        <a:t>16</a:t>
                      </a:r>
                    </a:p>
                  </a:txBody>
                  <a:tcPr/>
                </a:tc>
                <a:extLst>
                  <a:ext uri="{0D108BD9-81ED-4DB2-BD59-A6C34878D82A}">
                    <a16:rowId xmlns:a16="http://schemas.microsoft.com/office/drawing/2014/main" val="2667522632"/>
                  </a:ext>
                </a:extLst>
              </a:tr>
              <a:tr h="645231">
                <a:tc>
                  <a:txBody>
                    <a:bodyPr/>
                    <a:lstStyle/>
                    <a:p>
                      <a:r>
                        <a:rPr lang="en-US" dirty="0"/>
                        <a:t>Basketball W</a:t>
                      </a:r>
                    </a:p>
                  </a:txBody>
                  <a:tcPr/>
                </a:tc>
                <a:tc>
                  <a:txBody>
                    <a:bodyPr/>
                    <a:lstStyle/>
                    <a:p>
                      <a:r>
                        <a:rPr lang="en-US" dirty="0"/>
                        <a:t>0</a:t>
                      </a:r>
                    </a:p>
                  </a:txBody>
                  <a:tcPr/>
                </a:tc>
                <a:tc>
                  <a:txBody>
                    <a:bodyPr/>
                    <a:lstStyle/>
                    <a:p>
                      <a:r>
                        <a:rPr lang="en-US" dirty="0"/>
                        <a:t>6</a:t>
                      </a:r>
                    </a:p>
                  </a:txBody>
                  <a:tcPr/>
                </a:tc>
                <a:tc>
                  <a:txBody>
                    <a:bodyPr/>
                    <a:lstStyle/>
                    <a:p>
                      <a:r>
                        <a:rPr lang="en-US" dirty="0"/>
                        <a:t>8</a:t>
                      </a:r>
                    </a:p>
                  </a:txBody>
                  <a:tcPr/>
                </a:tc>
                <a:tc>
                  <a:txBody>
                    <a:bodyPr/>
                    <a:lstStyle/>
                    <a:p>
                      <a:r>
                        <a:rPr lang="en-US" dirty="0"/>
                        <a:t>0</a:t>
                      </a:r>
                    </a:p>
                  </a:txBody>
                  <a:tcPr/>
                </a:tc>
                <a:tc>
                  <a:txBody>
                    <a:bodyPr/>
                    <a:lstStyle/>
                    <a:p>
                      <a:r>
                        <a:rPr lang="en-US" dirty="0"/>
                        <a:t>14</a:t>
                      </a:r>
                    </a:p>
                  </a:txBody>
                  <a:tcPr/>
                </a:tc>
                <a:extLst>
                  <a:ext uri="{0D108BD9-81ED-4DB2-BD59-A6C34878D82A}">
                    <a16:rowId xmlns:a16="http://schemas.microsoft.com/office/drawing/2014/main" val="3455908710"/>
                  </a:ext>
                </a:extLst>
              </a:tr>
              <a:tr h="383576">
                <a:tc>
                  <a:txBody>
                    <a:bodyPr/>
                    <a:lstStyle/>
                    <a:p>
                      <a:r>
                        <a:rPr lang="en-US" dirty="0"/>
                        <a:t>Dance </a:t>
                      </a:r>
                    </a:p>
                  </a:txBody>
                  <a:tcPr>
                    <a:solidFill>
                      <a:srgbClr val="FFFF00"/>
                    </a:solidFill>
                  </a:tcPr>
                </a:tc>
                <a:tc>
                  <a:txBody>
                    <a:bodyPr/>
                    <a:lstStyle/>
                    <a:p>
                      <a:r>
                        <a:rPr lang="en-US" dirty="0"/>
                        <a:t>0</a:t>
                      </a:r>
                    </a:p>
                  </a:txBody>
                  <a:tcPr>
                    <a:solidFill>
                      <a:srgbClr val="FFFF00"/>
                    </a:solidFill>
                  </a:tcPr>
                </a:tc>
                <a:tc>
                  <a:txBody>
                    <a:bodyPr/>
                    <a:lstStyle/>
                    <a:p>
                      <a:r>
                        <a:rPr lang="en-US" dirty="0"/>
                        <a:t>18</a:t>
                      </a:r>
                    </a:p>
                  </a:txBody>
                  <a:tcPr>
                    <a:solidFill>
                      <a:srgbClr val="FFFF00"/>
                    </a:solidFill>
                  </a:tcPr>
                </a:tc>
                <a:tc>
                  <a:txBody>
                    <a:bodyPr/>
                    <a:lstStyle/>
                    <a:p>
                      <a:r>
                        <a:rPr lang="en-US" dirty="0"/>
                        <a:t>1</a:t>
                      </a:r>
                    </a:p>
                  </a:txBody>
                  <a:tcPr>
                    <a:solidFill>
                      <a:srgbClr val="FFFF00"/>
                    </a:solidFill>
                  </a:tcPr>
                </a:tc>
                <a:tc>
                  <a:txBody>
                    <a:bodyPr/>
                    <a:lstStyle/>
                    <a:p>
                      <a:r>
                        <a:rPr lang="en-US" dirty="0"/>
                        <a:t>0</a:t>
                      </a:r>
                    </a:p>
                  </a:txBody>
                  <a:tcPr>
                    <a:solidFill>
                      <a:srgbClr val="FFFF00"/>
                    </a:solidFill>
                  </a:tcPr>
                </a:tc>
                <a:tc>
                  <a:txBody>
                    <a:bodyPr/>
                    <a:lstStyle/>
                    <a:p>
                      <a:r>
                        <a:rPr lang="en-US" dirty="0"/>
                        <a:t>19</a:t>
                      </a:r>
                    </a:p>
                  </a:txBody>
                  <a:tcPr>
                    <a:solidFill>
                      <a:srgbClr val="FFFF00"/>
                    </a:solidFill>
                  </a:tcPr>
                </a:tc>
                <a:extLst>
                  <a:ext uri="{0D108BD9-81ED-4DB2-BD59-A6C34878D82A}">
                    <a16:rowId xmlns:a16="http://schemas.microsoft.com/office/drawing/2014/main" val="1192449550"/>
                  </a:ext>
                </a:extLst>
              </a:tr>
              <a:tr h="383576">
                <a:tc>
                  <a:txBody>
                    <a:bodyPr/>
                    <a:lstStyle/>
                    <a:p>
                      <a:r>
                        <a:rPr lang="en-US" dirty="0"/>
                        <a:t>Golf M</a:t>
                      </a:r>
                    </a:p>
                  </a:txBody>
                  <a:tcPr/>
                </a:tc>
                <a:tc>
                  <a:txBody>
                    <a:bodyPr/>
                    <a:lstStyle/>
                    <a:p>
                      <a:r>
                        <a:rPr lang="en-US" dirty="0"/>
                        <a:t>0</a:t>
                      </a:r>
                    </a:p>
                  </a:txBody>
                  <a:tcPr/>
                </a:tc>
                <a:tc>
                  <a:txBody>
                    <a:bodyPr/>
                    <a:lstStyle/>
                    <a:p>
                      <a:r>
                        <a:rPr lang="en-US" dirty="0"/>
                        <a:t>7</a:t>
                      </a:r>
                    </a:p>
                  </a:txBody>
                  <a:tcPr/>
                </a:tc>
                <a:tc>
                  <a:txBody>
                    <a:bodyPr/>
                    <a:lstStyle/>
                    <a:p>
                      <a:r>
                        <a:rPr lang="en-US" dirty="0"/>
                        <a:t>0</a:t>
                      </a:r>
                    </a:p>
                  </a:txBody>
                  <a:tcPr/>
                </a:tc>
                <a:tc>
                  <a:txBody>
                    <a:bodyPr/>
                    <a:lstStyle/>
                    <a:p>
                      <a:r>
                        <a:rPr lang="en-US" dirty="0"/>
                        <a:t>4</a:t>
                      </a:r>
                    </a:p>
                  </a:txBody>
                  <a:tcPr/>
                </a:tc>
                <a:tc>
                  <a:txBody>
                    <a:bodyPr/>
                    <a:lstStyle/>
                    <a:p>
                      <a:r>
                        <a:rPr lang="en-US" dirty="0"/>
                        <a:t>11</a:t>
                      </a:r>
                    </a:p>
                  </a:txBody>
                  <a:tcPr/>
                </a:tc>
                <a:extLst>
                  <a:ext uri="{0D108BD9-81ED-4DB2-BD59-A6C34878D82A}">
                    <a16:rowId xmlns:a16="http://schemas.microsoft.com/office/drawing/2014/main" val="3882238983"/>
                  </a:ext>
                </a:extLst>
              </a:tr>
              <a:tr h="383576">
                <a:tc>
                  <a:txBody>
                    <a:bodyPr/>
                    <a:lstStyle/>
                    <a:p>
                      <a:r>
                        <a:rPr lang="en-US" dirty="0"/>
                        <a:t>Golf W</a:t>
                      </a:r>
                    </a:p>
                  </a:txBody>
                  <a:tcPr/>
                </a:tc>
                <a:tc>
                  <a:txBody>
                    <a:bodyPr/>
                    <a:lstStyle/>
                    <a:p>
                      <a:r>
                        <a:rPr lang="en-US" dirty="0"/>
                        <a:t>2</a:t>
                      </a:r>
                    </a:p>
                  </a:txBody>
                  <a:tcPr/>
                </a:tc>
                <a:tc>
                  <a:txBody>
                    <a:bodyPr/>
                    <a:lstStyle/>
                    <a:p>
                      <a:r>
                        <a:rPr lang="en-US" dirty="0"/>
                        <a:t>5</a:t>
                      </a:r>
                    </a:p>
                  </a:txBody>
                  <a:tcPr/>
                </a:tc>
                <a:tc>
                  <a:txBody>
                    <a:bodyPr/>
                    <a:lstStyle/>
                    <a:p>
                      <a:r>
                        <a:rPr lang="en-US" dirty="0"/>
                        <a:t>0</a:t>
                      </a:r>
                    </a:p>
                  </a:txBody>
                  <a:tcPr/>
                </a:tc>
                <a:tc>
                  <a:txBody>
                    <a:bodyPr/>
                    <a:lstStyle/>
                    <a:p>
                      <a:r>
                        <a:rPr lang="en-US" dirty="0"/>
                        <a:t>3</a:t>
                      </a:r>
                    </a:p>
                  </a:txBody>
                  <a:tcPr/>
                </a:tc>
                <a:tc>
                  <a:txBody>
                    <a:bodyPr/>
                    <a:lstStyle/>
                    <a:p>
                      <a:r>
                        <a:rPr lang="en-US" dirty="0"/>
                        <a:t>8</a:t>
                      </a:r>
                    </a:p>
                  </a:txBody>
                  <a:tcPr/>
                </a:tc>
                <a:extLst>
                  <a:ext uri="{0D108BD9-81ED-4DB2-BD59-A6C34878D82A}">
                    <a16:rowId xmlns:a16="http://schemas.microsoft.com/office/drawing/2014/main" val="3656166214"/>
                  </a:ext>
                </a:extLst>
              </a:tr>
              <a:tr h="383576">
                <a:tc>
                  <a:txBody>
                    <a:bodyPr/>
                    <a:lstStyle/>
                    <a:p>
                      <a:r>
                        <a:rPr lang="en-US" dirty="0"/>
                        <a:t>Softball</a:t>
                      </a:r>
                    </a:p>
                  </a:txBody>
                  <a:tcPr/>
                </a:tc>
                <a:tc>
                  <a:txBody>
                    <a:bodyPr/>
                    <a:lstStyle/>
                    <a:p>
                      <a:r>
                        <a:rPr lang="en-US" dirty="0"/>
                        <a:t>0</a:t>
                      </a:r>
                    </a:p>
                  </a:txBody>
                  <a:tcPr/>
                </a:tc>
                <a:tc>
                  <a:txBody>
                    <a:bodyPr/>
                    <a:lstStyle/>
                    <a:p>
                      <a:r>
                        <a:rPr lang="en-US" dirty="0"/>
                        <a:t>17</a:t>
                      </a:r>
                    </a:p>
                  </a:txBody>
                  <a:tcPr/>
                </a:tc>
                <a:tc>
                  <a:txBody>
                    <a:bodyPr/>
                    <a:lstStyle/>
                    <a:p>
                      <a:r>
                        <a:rPr lang="en-US" dirty="0"/>
                        <a:t>5</a:t>
                      </a:r>
                    </a:p>
                  </a:txBody>
                  <a:tcPr/>
                </a:tc>
                <a:tc>
                  <a:txBody>
                    <a:bodyPr/>
                    <a:lstStyle/>
                    <a:p>
                      <a:r>
                        <a:rPr lang="en-US" dirty="0"/>
                        <a:t>1</a:t>
                      </a:r>
                    </a:p>
                  </a:txBody>
                  <a:tcPr/>
                </a:tc>
                <a:tc>
                  <a:txBody>
                    <a:bodyPr/>
                    <a:lstStyle/>
                    <a:p>
                      <a:r>
                        <a:rPr lang="en-US" dirty="0"/>
                        <a:t>23</a:t>
                      </a:r>
                    </a:p>
                  </a:txBody>
                  <a:tcPr/>
                </a:tc>
                <a:extLst>
                  <a:ext uri="{0D108BD9-81ED-4DB2-BD59-A6C34878D82A}">
                    <a16:rowId xmlns:a16="http://schemas.microsoft.com/office/drawing/2014/main" val="2238059239"/>
                  </a:ext>
                </a:extLst>
              </a:tr>
              <a:tr h="383576">
                <a:tc>
                  <a:txBody>
                    <a:bodyPr/>
                    <a:lstStyle/>
                    <a:p>
                      <a:r>
                        <a:rPr lang="en-US" dirty="0"/>
                        <a:t>Total </a:t>
                      </a:r>
                    </a:p>
                  </a:txBody>
                  <a:tcPr/>
                </a:tc>
                <a:tc>
                  <a:txBody>
                    <a:bodyPr/>
                    <a:lstStyle/>
                    <a:p>
                      <a:r>
                        <a:rPr lang="en-US" dirty="0"/>
                        <a:t>6</a:t>
                      </a:r>
                    </a:p>
                  </a:txBody>
                  <a:tcPr/>
                </a:tc>
                <a:tc>
                  <a:txBody>
                    <a:bodyPr/>
                    <a:lstStyle/>
                    <a:p>
                      <a:r>
                        <a:rPr lang="en-US" dirty="0"/>
                        <a:t>73</a:t>
                      </a:r>
                    </a:p>
                  </a:txBody>
                  <a:tcPr/>
                </a:tc>
                <a:tc>
                  <a:txBody>
                    <a:bodyPr/>
                    <a:lstStyle/>
                    <a:p>
                      <a:r>
                        <a:rPr lang="en-US" dirty="0"/>
                        <a:t>35</a:t>
                      </a:r>
                    </a:p>
                  </a:txBody>
                  <a:tcPr/>
                </a:tc>
                <a:tc>
                  <a:txBody>
                    <a:bodyPr/>
                    <a:lstStyle/>
                    <a:p>
                      <a:r>
                        <a:rPr lang="en-US" dirty="0"/>
                        <a:t>12</a:t>
                      </a:r>
                    </a:p>
                  </a:txBody>
                  <a:tcPr/>
                </a:tc>
                <a:tc>
                  <a:txBody>
                    <a:bodyPr/>
                    <a:lstStyle/>
                    <a:p>
                      <a:r>
                        <a:rPr lang="en-US" dirty="0"/>
                        <a:t>120</a:t>
                      </a:r>
                    </a:p>
                  </a:txBody>
                  <a:tcPr/>
                </a:tc>
                <a:extLst>
                  <a:ext uri="{0D108BD9-81ED-4DB2-BD59-A6C34878D82A}">
                    <a16:rowId xmlns:a16="http://schemas.microsoft.com/office/drawing/2014/main" val="347634477"/>
                  </a:ext>
                </a:extLst>
              </a:tr>
            </a:tbl>
          </a:graphicData>
        </a:graphic>
      </p:graphicFrame>
      <p:sp>
        <p:nvSpPr>
          <p:cNvPr id="7" name="Footer Placeholder 6">
            <a:extLst>
              <a:ext uri="{FF2B5EF4-FFF2-40B4-BE49-F238E27FC236}">
                <a16:creationId xmlns:a16="http://schemas.microsoft.com/office/drawing/2014/main" id="{DDF4305F-0680-449E-8DC4-3E82C9CC565D}"/>
              </a:ext>
            </a:extLst>
          </p:cNvPr>
          <p:cNvSpPr>
            <a:spLocks noGrp="1"/>
          </p:cNvSpPr>
          <p:nvPr>
            <p:ph type="ftr" sz="quarter" idx="3"/>
          </p:nvPr>
        </p:nvSpPr>
        <p:spPr>
          <a:xfrm>
            <a:off x="244116" y="6354618"/>
            <a:ext cx="7782283" cy="344815"/>
          </a:xfrm>
        </p:spPr>
        <p:txBody>
          <a:bodyPr/>
          <a:lstStyle/>
          <a:p>
            <a:endParaRPr lang="en-US" dirty="0"/>
          </a:p>
        </p:txBody>
      </p:sp>
    </p:spTree>
    <p:extLst>
      <p:ext uri="{BB962C8B-B14F-4D97-AF65-F5344CB8AC3E}">
        <p14:creationId xmlns:p14="http://schemas.microsoft.com/office/powerpoint/2010/main" val="2570541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B477A-829B-43BB-9C3C-7E2DCD19C9C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Origin of MCC Student Athletes</a:t>
            </a:r>
          </a:p>
        </p:txBody>
      </p:sp>
      <p:graphicFrame>
        <p:nvGraphicFramePr>
          <p:cNvPr id="6" name="Content Placeholder 5">
            <a:extLst>
              <a:ext uri="{FF2B5EF4-FFF2-40B4-BE49-F238E27FC236}">
                <a16:creationId xmlns:a16="http://schemas.microsoft.com/office/drawing/2014/main" id="{A0D7FE6B-648C-43CB-B2F9-17700D7461D0}"/>
              </a:ext>
            </a:extLst>
          </p:cNvPr>
          <p:cNvGraphicFramePr>
            <a:graphicFrameLocks noGrp="1"/>
          </p:cNvGraphicFramePr>
          <p:nvPr>
            <p:ph sz="quarter" idx="10"/>
            <p:extLst>
              <p:ext uri="{D42A27DB-BD31-4B8C-83A1-F6EECF244321}">
                <p14:modId xmlns:p14="http://schemas.microsoft.com/office/powerpoint/2010/main" val="1208791684"/>
              </p:ext>
            </p:extLst>
          </p:nvPr>
        </p:nvGraphicFramePr>
        <p:xfrm>
          <a:off x="3982027" y="1599882"/>
          <a:ext cx="4416425" cy="3978275"/>
        </p:xfrm>
        <a:graphic>
          <a:graphicData uri="http://schemas.openxmlformats.org/drawingml/2006/chart">
            <c:chart xmlns:c="http://schemas.openxmlformats.org/drawingml/2006/chart" xmlns:r="http://schemas.openxmlformats.org/officeDocument/2006/relationships" r:id="rId2"/>
          </a:graphicData>
        </a:graphic>
      </p:graphicFrame>
      <p:sp>
        <p:nvSpPr>
          <p:cNvPr id="7" name="Footer Placeholder 6">
            <a:extLst>
              <a:ext uri="{FF2B5EF4-FFF2-40B4-BE49-F238E27FC236}">
                <a16:creationId xmlns:a16="http://schemas.microsoft.com/office/drawing/2014/main" id="{2FEBA2DD-7797-4F06-88FA-D399FFAD37A5}"/>
              </a:ext>
            </a:extLst>
          </p:cNvPr>
          <p:cNvSpPr>
            <a:spLocks noGrp="1"/>
          </p:cNvSpPr>
          <p:nvPr>
            <p:ph type="ftr" sz="quarter" idx="3"/>
          </p:nvPr>
        </p:nvSpPr>
        <p:spPr>
          <a:xfrm>
            <a:off x="205510" y="6089904"/>
            <a:ext cx="7553035" cy="640079"/>
          </a:xfrm>
        </p:spPr>
        <p:txBody>
          <a:bodyPr/>
          <a:lstStyle/>
          <a:p>
            <a:endParaRPr lang="en-US" b="1" dirty="0"/>
          </a:p>
        </p:txBody>
      </p:sp>
    </p:spTree>
    <p:extLst>
      <p:ext uri="{BB962C8B-B14F-4D97-AF65-F5344CB8AC3E}">
        <p14:creationId xmlns:p14="http://schemas.microsoft.com/office/powerpoint/2010/main" val="284468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B892E-364C-4CAA-B427-A2B873476A9E}"/>
              </a:ext>
            </a:extLst>
          </p:cNvPr>
          <p:cNvSpPr>
            <a:spLocks noGrp="1"/>
          </p:cNvSpPr>
          <p:nvPr>
            <p:ph type="title"/>
          </p:nvPr>
        </p:nvSpPr>
        <p:spPr>
          <a:xfrm>
            <a:off x="521207" y="448056"/>
            <a:ext cx="9067410" cy="640080"/>
          </a:xfrm>
        </p:spPr>
        <p:txBody>
          <a:bodyPr>
            <a:normAutofit/>
          </a:bodyPr>
          <a:lstStyle/>
          <a:p>
            <a:r>
              <a:rPr lang="en-US" dirty="0"/>
              <a:t>Scholarship Student Athletes – Walk on Athletes </a:t>
            </a:r>
          </a:p>
        </p:txBody>
      </p:sp>
      <p:graphicFrame>
        <p:nvGraphicFramePr>
          <p:cNvPr id="7" name="Content Placeholder 6">
            <a:extLst>
              <a:ext uri="{FF2B5EF4-FFF2-40B4-BE49-F238E27FC236}">
                <a16:creationId xmlns:a16="http://schemas.microsoft.com/office/drawing/2014/main" id="{178CFC76-17D4-4617-9B53-9E570E96BF2D}"/>
              </a:ext>
            </a:extLst>
          </p:cNvPr>
          <p:cNvGraphicFramePr>
            <a:graphicFrameLocks noGrp="1"/>
          </p:cNvGraphicFramePr>
          <p:nvPr>
            <p:ph sz="quarter" idx="10"/>
            <p:extLst>
              <p:ext uri="{D42A27DB-BD31-4B8C-83A1-F6EECF244321}">
                <p14:modId xmlns:p14="http://schemas.microsoft.com/office/powerpoint/2010/main" val="1765215079"/>
              </p:ext>
            </p:extLst>
          </p:nvPr>
        </p:nvGraphicFramePr>
        <p:xfrm>
          <a:off x="3668843" y="1656906"/>
          <a:ext cx="4416425" cy="3978275"/>
        </p:xfrm>
        <a:graphic>
          <a:graphicData uri="http://schemas.openxmlformats.org/drawingml/2006/chart">
            <c:chart xmlns:c="http://schemas.openxmlformats.org/drawingml/2006/chart" xmlns:r="http://schemas.openxmlformats.org/officeDocument/2006/relationships" r:id="rId2"/>
          </a:graphicData>
        </a:graphic>
      </p:graphicFrame>
      <p:sp>
        <p:nvSpPr>
          <p:cNvPr id="8" name="Footer Placeholder 7">
            <a:extLst>
              <a:ext uri="{FF2B5EF4-FFF2-40B4-BE49-F238E27FC236}">
                <a16:creationId xmlns:a16="http://schemas.microsoft.com/office/drawing/2014/main" id="{8087B653-4F11-4112-B9D3-9D519100371C}"/>
              </a:ext>
            </a:extLst>
          </p:cNvPr>
          <p:cNvSpPr>
            <a:spLocks noGrp="1"/>
          </p:cNvSpPr>
          <p:nvPr>
            <p:ph type="ftr" sz="quarter" idx="3"/>
          </p:nvPr>
        </p:nvSpPr>
        <p:spPr>
          <a:xfrm>
            <a:off x="-193967" y="5970925"/>
            <a:ext cx="8279235" cy="466051"/>
          </a:xfrm>
        </p:spPr>
        <p:txBody>
          <a:bodyPr/>
          <a:lstStyle/>
          <a:p>
            <a:r>
              <a:rPr lang="en-US" dirty="0"/>
              <a:t>Source: NJCAA Spring Eligibility Certified MCC Registrar 2023-2024 – Office of Institutional Research </a:t>
            </a:r>
          </a:p>
          <a:p>
            <a:endParaRPr lang="en-US" dirty="0"/>
          </a:p>
        </p:txBody>
      </p:sp>
    </p:spTree>
    <p:extLst>
      <p:ext uri="{BB962C8B-B14F-4D97-AF65-F5344CB8AC3E}">
        <p14:creationId xmlns:p14="http://schemas.microsoft.com/office/powerpoint/2010/main" val="1842233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4BB89-DD3E-403D-9630-0969D07C2931}"/>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Number of Freshman &amp; Sophomore by Year</a:t>
            </a:r>
          </a:p>
        </p:txBody>
      </p:sp>
      <p:graphicFrame>
        <p:nvGraphicFramePr>
          <p:cNvPr id="6" name="Content Placeholder 5">
            <a:extLst>
              <a:ext uri="{FF2B5EF4-FFF2-40B4-BE49-F238E27FC236}">
                <a16:creationId xmlns:a16="http://schemas.microsoft.com/office/drawing/2014/main" id="{D1E237B6-5445-43D8-BDBF-FA30CA0FBCC1}"/>
              </a:ext>
            </a:extLst>
          </p:cNvPr>
          <p:cNvGraphicFramePr>
            <a:graphicFrameLocks noGrp="1"/>
          </p:cNvGraphicFramePr>
          <p:nvPr>
            <p:ph sz="quarter" idx="10"/>
            <p:extLst>
              <p:ext uri="{D42A27DB-BD31-4B8C-83A1-F6EECF244321}">
                <p14:modId xmlns:p14="http://schemas.microsoft.com/office/powerpoint/2010/main" val="1452692820"/>
              </p:ext>
            </p:extLst>
          </p:nvPr>
        </p:nvGraphicFramePr>
        <p:xfrm>
          <a:off x="628073" y="1270771"/>
          <a:ext cx="8793018" cy="4095556"/>
        </p:xfrm>
        <a:graphic>
          <a:graphicData uri="http://schemas.openxmlformats.org/drawingml/2006/chart">
            <c:chart xmlns:c="http://schemas.openxmlformats.org/drawingml/2006/chart" xmlns:r="http://schemas.openxmlformats.org/officeDocument/2006/relationships" r:id="rId2"/>
          </a:graphicData>
        </a:graphic>
      </p:graphicFrame>
      <p:sp>
        <p:nvSpPr>
          <p:cNvPr id="8" name="Footer Placeholder 7">
            <a:extLst>
              <a:ext uri="{FF2B5EF4-FFF2-40B4-BE49-F238E27FC236}">
                <a16:creationId xmlns:a16="http://schemas.microsoft.com/office/drawing/2014/main" id="{207BA41E-7B09-4EEA-913F-A1571374688D}"/>
              </a:ext>
            </a:extLst>
          </p:cNvPr>
          <p:cNvSpPr>
            <a:spLocks noGrp="1"/>
          </p:cNvSpPr>
          <p:nvPr>
            <p:ph type="ftr" sz="quarter" idx="3"/>
          </p:nvPr>
        </p:nvSpPr>
        <p:spPr>
          <a:xfrm>
            <a:off x="249383" y="6131842"/>
            <a:ext cx="7496174" cy="353004"/>
          </a:xfrm>
        </p:spPr>
        <p:txBody>
          <a:bodyPr/>
          <a:lstStyle/>
          <a:p>
            <a:endParaRPr lang="en-US" dirty="0"/>
          </a:p>
        </p:txBody>
      </p:sp>
    </p:spTree>
    <p:extLst>
      <p:ext uri="{BB962C8B-B14F-4D97-AF65-F5344CB8AC3E}">
        <p14:creationId xmlns:p14="http://schemas.microsoft.com/office/powerpoint/2010/main" val="3024891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D2E69-CAED-484A-93BE-1D89C1685AE2}"/>
              </a:ext>
            </a:extLst>
          </p:cNvPr>
          <p:cNvSpPr>
            <a:spLocks noGrp="1"/>
          </p:cNvSpPr>
          <p:nvPr>
            <p:ph type="title"/>
          </p:nvPr>
        </p:nvSpPr>
        <p:spPr/>
        <p:txBody>
          <a:bodyPr>
            <a:noAutofit/>
          </a:bodyPr>
          <a:lstStyle/>
          <a:p>
            <a:r>
              <a:rPr lang="en-US" sz="4400" dirty="0">
                <a:solidFill>
                  <a:schemeClr val="bg1"/>
                </a:solidFill>
                <a:latin typeface="Arial" panose="020B0604020202020204" pitchFamily="34" charset="0"/>
                <a:cs typeface="Arial" panose="020B0604020202020204" pitchFamily="34" charset="0"/>
              </a:rPr>
              <a:t>Where &amp; Who?</a:t>
            </a:r>
          </a:p>
        </p:txBody>
      </p:sp>
      <p:sp>
        <p:nvSpPr>
          <p:cNvPr id="3" name="TextBox 2">
            <a:extLst>
              <a:ext uri="{FF2B5EF4-FFF2-40B4-BE49-F238E27FC236}">
                <a16:creationId xmlns:a16="http://schemas.microsoft.com/office/drawing/2014/main" id="{21E977EA-5BFE-42DC-9DE4-1818AD5612AE}"/>
              </a:ext>
            </a:extLst>
          </p:cNvPr>
          <p:cNvSpPr txBox="1"/>
          <p:nvPr/>
        </p:nvSpPr>
        <p:spPr>
          <a:xfrm>
            <a:off x="673415" y="1136938"/>
            <a:ext cx="10438645" cy="5232202"/>
          </a:xfrm>
          <a:prstGeom prst="rect">
            <a:avLst/>
          </a:prstGeom>
          <a:noFill/>
        </p:spPr>
        <p:txBody>
          <a:bodyPr wrap="square" rtlCol="0">
            <a:spAutoFit/>
          </a:bodyPr>
          <a:lstStyle/>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24 Colleges in the State of Texas / New Mexico </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8 Colleges in Region 14 – South East Texas</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15 Colleges in Region 5 – which is the Region McLennan Community College would compete.</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NTJCAC – 8 of 11 play now </a:t>
            </a:r>
          </a:p>
          <a:p>
            <a:pPr marL="742950" lvl="1"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Collin College and McLennan would make it 10 of 11 2025 </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7 Schools inside of 150 Miles of McLennan County </a:t>
            </a:r>
          </a:p>
          <a:p>
            <a:pPr marL="1657350" lvl="3"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Trinity Valley CC		89 Miles East</a:t>
            </a:r>
          </a:p>
          <a:p>
            <a:pPr marL="1828800" lvl="3" indent="-45720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Navarro 			45 Miles East</a:t>
            </a:r>
          </a:p>
          <a:p>
            <a:pPr marL="1657350" lvl="3"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Hill College 			35 Miles North</a:t>
            </a:r>
          </a:p>
          <a:p>
            <a:pPr marL="1657350" lvl="3"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Temple College 		35 Miles South</a:t>
            </a:r>
          </a:p>
          <a:p>
            <a:pPr marL="1657350" lvl="3"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Blinn College		109 Miles Southeast</a:t>
            </a:r>
          </a:p>
          <a:p>
            <a:pPr lvl="3"/>
            <a:endParaRPr lang="en-US" dirty="0">
              <a:solidFill>
                <a:schemeClr val="bg1"/>
              </a:solidFill>
            </a:endParaRPr>
          </a:p>
        </p:txBody>
      </p:sp>
    </p:spTree>
    <p:extLst>
      <p:ext uri="{BB962C8B-B14F-4D97-AF65-F5344CB8AC3E}">
        <p14:creationId xmlns:p14="http://schemas.microsoft.com/office/powerpoint/2010/main" val="2227104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748DE-4BC4-4651-9DB5-1213DE94DB69}"/>
              </a:ext>
            </a:extLst>
          </p:cNvPr>
          <p:cNvSpPr>
            <a:spLocks noGrp="1"/>
          </p:cNvSpPr>
          <p:nvPr>
            <p:ph type="title"/>
          </p:nvPr>
        </p:nvSpPr>
        <p:spPr>
          <a:xfrm>
            <a:off x="528956" y="913005"/>
            <a:ext cx="11006664" cy="640080"/>
          </a:xfrm>
        </p:spPr>
        <p:txBody>
          <a:bodyPr>
            <a:noAutofit/>
          </a:bodyPr>
          <a:lstStyle/>
          <a:p>
            <a:r>
              <a:rPr lang="en-US" dirty="0">
                <a:solidFill>
                  <a:schemeClr val="bg1"/>
                </a:solidFill>
                <a:latin typeface="Arial" panose="020B0604020202020204" pitchFamily="34" charset="0"/>
                <a:cs typeface="Arial" panose="020B0604020202020204" pitchFamily="34" charset="0"/>
              </a:rPr>
              <a:t>McLennan Community College Athletic Accomplishments and Special Recognitions </a:t>
            </a:r>
          </a:p>
        </p:txBody>
      </p:sp>
      <p:sp>
        <p:nvSpPr>
          <p:cNvPr id="9" name="TextBox 8">
            <a:extLst>
              <a:ext uri="{FF2B5EF4-FFF2-40B4-BE49-F238E27FC236}">
                <a16:creationId xmlns:a16="http://schemas.microsoft.com/office/drawing/2014/main" id="{97AB12BF-1250-421B-BCF3-9AFB7FF703FB}"/>
              </a:ext>
            </a:extLst>
          </p:cNvPr>
          <p:cNvSpPr txBox="1"/>
          <p:nvPr/>
        </p:nvSpPr>
        <p:spPr>
          <a:xfrm>
            <a:off x="764867" y="2354802"/>
            <a:ext cx="10863743" cy="2677656"/>
          </a:xfrm>
          <a:prstGeom prst="rect">
            <a:avLst/>
          </a:prstGeom>
          <a:noFill/>
        </p:spPr>
        <p:txBody>
          <a:bodyPr wrap="square" rtlCol="0">
            <a:spAutoFit/>
          </a:bodyPr>
          <a:lstStyle/>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2005-2024</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24 National Titles</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18 Conference Championships</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12 Regional Championships</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120 All-Americans </a:t>
            </a:r>
          </a:p>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248 NJCAA Academic Team honorees</a:t>
            </a:r>
          </a:p>
        </p:txBody>
      </p:sp>
    </p:spTree>
    <p:extLst>
      <p:ext uri="{BB962C8B-B14F-4D97-AF65-F5344CB8AC3E}">
        <p14:creationId xmlns:p14="http://schemas.microsoft.com/office/powerpoint/2010/main" val="4091529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9490D-0B30-46CC-B5C8-AC85292FCCEE}"/>
              </a:ext>
            </a:extLst>
          </p:cNvPr>
          <p:cNvSpPr>
            <a:spLocks noGrp="1"/>
          </p:cNvSpPr>
          <p:nvPr>
            <p:ph type="title"/>
          </p:nvPr>
        </p:nvSpPr>
        <p:spPr>
          <a:xfrm>
            <a:off x="505367" y="773521"/>
            <a:ext cx="11181266" cy="521762"/>
          </a:xfrm>
        </p:spPr>
        <p:txBody>
          <a:bodyPr>
            <a:normAutofit/>
          </a:bodyPr>
          <a:lstStyle/>
          <a:p>
            <a:r>
              <a:rPr lang="en-US" dirty="0">
                <a:solidFill>
                  <a:schemeClr val="bg1"/>
                </a:solidFill>
                <a:latin typeface="Arial" panose="020B0604020202020204" pitchFamily="34" charset="0"/>
                <a:cs typeface="Arial" panose="020B0604020202020204" pitchFamily="34" charset="0"/>
              </a:rPr>
              <a:t>McLennan Community College 2023-2024 Special Accomplishments </a:t>
            </a:r>
          </a:p>
        </p:txBody>
      </p:sp>
      <p:sp>
        <p:nvSpPr>
          <p:cNvPr id="4" name="TextBox 3">
            <a:extLst>
              <a:ext uri="{FF2B5EF4-FFF2-40B4-BE49-F238E27FC236}">
                <a16:creationId xmlns:a16="http://schemas.microsoft.com/office/drawing/2014/main" id="{0AF4327D-7D02-4D59-A26E-52E61D8361E3}"/>
              </a:ext>
            </a:extLst>
          </p:cNvPr>
          <p:cNvSpPr txBox="1"/>
          <p:nvPr/>
        </p:nvSpPr>
        <p:spPr>
          <a:xfrm>
            <a:off x="689204" y="2107640"/>
            <a:ext cx="10224655" cy="2277547"/>
          </a:xfrm>
          <a:prstGeom prst="rect">
            <a:avLst/>
          </a:prstGeom>
          <a:noFill/>
        </p:spPr>
        <p:txBody>
          <a:bodyPr wrap="square" rtlCol="0">
            <a:spAutoFit/>
          </a:bodyPr>
          <a:lstStyle/>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2023-2024</a:t>
            </a:r>
          </a:p>
          <a:p>
            <a:pPr marL="742950" lvl="1"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Women’s Golf NJCAA 4</a:t>
            </a:r>
            <a:r>
              <a:rPr lang="en-US" sz="2400" baseline="30000" dirty="0">
                <a:solidFill>
                  <a:schemeClr val="bg1"/>
                </a:solidFill>
                <a:latin typeface="Arial" panose="020B0604020202020204" pitchFamily="34" charset="0"/>
                <a:cs typeface="Arial" panose="020B0604020202020204" pitchFamily="34" charset="0"/>
              </a:rPr>
              <a:t>th</a:t>
            </a:r>
            <a:r>
              <a:rPr lang="en-US" sz="2400" dirty="0">
                <a:solidFill>
                  <a:schemeClr val="bg1"/>
                </a:solidFill>
                <a:latin typeface="Arial" panose="020B0604020202020204" pitchFamily="34" charset="0"/>
                <a:cs typeface="Arial" panose="020B0604020202020204" pitchFamily="34" charset="0"/>
              </a:rPr>
              <a:t> place finish Spring GPA 3.32</a:t>
            </a:r>
          </a:p>
          <a:p>
            <a:pPr marL="742950" lvl="1"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Women’s Basketball Co-Champions NTJCAC</a:t>
            </a:r>
          </a:p>
          <a:p>
            <a:pPr marL="742950" lvl="1"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Softball NTJCAC Conference Champions Region 5 Champions</a:t>
            </a:r>
          </a:p>
          <a:p>
            <a:pPr marL="1200150" lvl="2"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NJCAA National Runner-Up Team Spring GPA 3.67</a:t>
            </a:r>
          </a:p>
          <a:p>
            <a:endParaRPr lang="en-US" dirty="0"/>
          </a:p>
        </p:txBody>
      </p:sp>
    </p:spTree>
    <p:extLst>
      <p:ext uri="{BB962C8B-B14F-4D97-AF65-F5344CB8AC3E}">
        <p14:creationId xmlns:p14="http://schemas.microsoft.com/office/powerpoint/2010/main" val="2005610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52789-9371-4378-ACFD-616FAC4A8B00}"/>
              </a:ext>
            </a:extLst>
          </p:cNvPr>
          <p:cNvSpPr>
            <a:spLocks noGrp="1"/>
          </p:cNvSpPr>
          <p:nvPr>
            <p:ph type="title"/>
          </p:nvPr>
        </p:nvSpPr>
        <p:spPr/>
        <p:txBody>
          <a:bodyPr>
            <a:noAutofit/>
          </a:bodyPr>
          <a:lstStyle/>
          <a:p>
            <a:r>
              <a:rPr lang="en-US" sz="4400" dirty="0">
                <a:solidFill>
                  <a:schemeClr val="bg1"/>
                </a:solidFill>
                <a:latin typeface="Arial" panose="020B0604020202020204" pitchFamily="34" charset="0"/>
                <a:cs typeface="Arial" panose="020B0604020202020204" pitchFamily="34" charset="0"/>
              </a:rPr>
              <a:t>SUMMARY </a:t>
            </a:r>
          </a:p>
        </p:txBody>
      </p:sp>
      <p:sp>
        <p:nvSpPr>
          <p:cNvPr id="6" name="TextBox 5">
            <a:extLst>
              <a:ext uri="{FF2B5EF4-FFF2-40B4-BE49-F238E27FC236}">
                <a16:creationId xmlns:a16="http://schemas.microsoft.com/office/drawing/2014/main" id="{9933519E-C9F3-40D5-AD51-780B2348A33C}"/>
              </a:ext>
            </a:extLst>
          </p:cNvPr>
          <p:cNvSpPr txBox="1"/>
          <p:nvPr/>
        </p:nvSpPr>
        <p:spPr>
          <a:xfrm>
            <a:off x="521207" y="1266736"/>
            <a:ext cx="11206601" cy="6463308"/>
          </a:xfrm>
          <a:prstGeom prst="rect">
            <a:avLst/>
          </a:prstGeom>
          <a:noFill/>
        </p:spPr>
        <p:txBody>
          <a:bodyPr wrap="square" rtlCol="0">
            <a:spAutoFit/>
          </a:bodyPr>
          <a:lstStyle/>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Adding a women’s sports moves us closer to compliance with Title IX and equity for females.</a:t>
            </a:r>
          </a:p>
          <a:p>
            <a:pPr marL="285750" indent="-285750">
              <a:buFont typeface="Wingdings" panose="05000000000000000000" pitchFamily="2" charset="2"/>
              <a:buChar char="q"/>
            </a:pPr>
            <a:endParaRPr lang="en-US" sz="2400"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Athletic programs prove to be a valuable and inherent part of the total educational experience for student athletes and the student body.</a:t>
            </a:r>
          </a:p>
          <a:p>
            <a:pPr marL="285750" indent="-285750">
              <a:buFont typeface="Wingdings" panose="05000000000000000000" pitchFamily="2" charset="2"/>
              <a:buChar char="q"/>
            </a:pPr>
            <a:endParaRPr lang="en-US" sz="2400"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Volleyball players typically have high GPAs and bring excellence to classrooms and will a positive impact to HB8 metrics which translates to funding.</a:t>
            </a:r>
          </a:p>
          <a:p>
            <a:pPr marL="285750" indent="-285750">
              <a:buFont typeface="Wingdings" panose="05000000000000000000" pitchFamily="2" charset="2"/>
              <a:buChar char="q"/>
            </a:pPr>
            <a:endParaRPr lang="en-US" sz="2400"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There will be increased promotion of women sports and the College.</a:t>
            </a:r>
          </a:p>
          <a:p>
            <a:pPr marL="285750" indent="-285750">
              <a:buFont typeface="Wingdings" panose="05000000000000000000" pitchFamily="2" charset="2"/>
              <a:buChar char="q"/>
            </a:pPr>
            <a:endParaRPr lang="en-US" sz="2400"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Student athletes demonstrate a higher level of self-confidence than non-athletes. Studies show that nearly 92% of student athletes do not use drugs. </a:t>
            </a:r>
          </a:p>
          <a:p>
            <a:pPr marL="285750" indent="-285750">
              <a:buFont typeface="Wingdings" panose="05000000000000000000" pitchFamily="2" charset="2"/>
              <a:buChar char="q"/>
            </a:pPr>
            <a:endParaRPr lang="en-US" sz="2400" dirty="0">
              <a:solidFill>
                <a:schemeClr val="bg1"/>
              </a:solidFill>
              <a:latin typeface="Arial" panose="020B0604020202020204" pitchFamily="34" charset="0"/>
              <a:cs typeface="Arial" panose="020B0604020202020204" pitchFamily="34" charset="0"/>
            </a:endParaRPr>
          </a:p>
          <a:p>
            <a:endParaRPr lang="en-US" sz="2400"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endParaRPr lang="en-US" dirty="0">
              <a:solidFill>
                <a:schemeClr val="bg1"/>
              </a:solidFill>
            </a:endParaRPr>
          </a:p>
          <a:p>
            <a:endParaRPr lang="en-US" dirty="0">
              <a:solidFill>
                <a:schemeClr val="bg1"/>
              </a:solidFill>
            </a:endParaRPr>
          </a:p>
          <a:p>
            <a:pPr marL="285750" indent="-285750">
              <a:buFont typeface="Wingdings" panose="05000000000000000000" pitchFamily="2" charset="2"/>
              <a:buChar char="q"/>
            </a:pPr>
            <a:endParaRPr lang="en-US" dirty="0">
              <a:solidFill>
                <a:schemeClr val="bg1"/>
              </a:solidFill>
            </a:endParaRPr>
          </a:p>
        </p:txBody>
      </p:sp>
    </p:spTree>
    <p:extLst>
      <p:ext uri="{BB962C8B-B14F-4D97-AF65-F5344CB8AC3E}">
        <p14:creationId xmlns:p14="http://schemas.microsoft.com/office/powerpoint/2010/main" val="2755477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CBA83-A8C2-45A7-9603-27AD603261D8}"/>
              </a:ext>
            </a:extLst>
          </p:cNvPr>
          <p:cNvSpPr>
            <a:spLocks noGrp="1"/>
          </p:cNvSpPr>
          <p:nvPr>
            <p:ph type="title"/>
          </p:nvPr>
        </p:nvSpPr>
        <p:spPr>
          <a:xfrm>
            <a:off x="1241572" y="2707864"/>
            <a:ext cx="10595294" cy="1028942"/>
          </a:xfrm>
          <a:ln>
            <a:solidFill>
              <a:schemeClr val="accent1"/>
            </a:solidFill>
          </a:ln>
        </p:spPr>
        <p:txBody>
          <a:bodyPr>
            <a:noAutofit/>
          </a:bodyPr>
          <a:lstStyle/>
          <a:p>
            <a:r>
              <a:rPr lang="en-US" sz="4400" dirty="0">
                <a:solidFill>
                  <a:schemeClr val="bg1"/>
                </a:solidFill>
                <a:latin typeface="Arial" panose="020B0604020202020204" pitchFamily="34" charset="0"/>
                <a:cs typeface="Arial" panose="020B0604020202020204" pitchFamily="34" charset="0"/>
              </a:rPr>
              <a:t>Title IX Compliance </a:t>
            </a:r>
            <a:br>
              <a:rPr lang="en-US" sz="4400" dirty="0">
                <a:solidFill>
                  <a:schemeClr val="bg1"/>
                </a:solidFill>
                <a:latin typeface="Arial" panose="020B0604020202020204" pitchFamily="34" charset="0"/>
                <a:cs typeface="Arial" panose="020B0604020202020204" pitchFamily="34" charset="0"/>
              </a:rPr>
            </a:br>
            <a:br>
              <a:rPr lang="en-US" sz="4400" dirty="0">
                <a:solidFill>
                  <a:schemeClr val="bg1"/>
                </a:solidFill>
                <a:latin typeface="Arial" panose="020B0604020202020204" pitchFamily="34" charset="0"/>
                <a:cs typeface="Arial" panose="020B0604020202020204" pitchFamily="34" charset="0"/>
              </a:rPr>
            </a:br>
            <a:br>
              <a:rPr lang="en-US" sz="4400" dirty="0">
                <a:solidFill>
                  <a:schemeClr val="bg1"/>
                </a:solidFill>
                <a:latin typeface="Arial" panose="020B0604020202020204" pitchFamily="34" charset="0"/>
                <a:cs typeface="Arial" panose="020B0604020202020204" pitchFamily="34" charset="0"/>
              </a:rPr>
            </a:br>
            <a:r>
              <a:rPr lang="en-US" sz="3600" dirty="0">
                <a:solidFill>
                  <a:schemeClr val="bg1"/>
                </a:solidFill>
                <a:latin typeface="Arial" panose="020B0604020202020204" pitchFamily="34" charset="0"/>
                <a:cs typeface="Arial" panose="020B0604020202020204" pitchFamily="34" charset="0"/>
              </a:rPr>
              <a:t>Part 1:  The Three Prong Test—</a:t>
            </a:r>
            <a:r>
              <a:rPr lang="en-US" dirty="0">
                <a:solidFill>
                  <a:srgbClr val="002060"/>
                </a:solidFill>
                <a:latin typeface="Arial" panose="020B0604020202020204" pitchFamily="34" charset="0"/>
                <a:cs typeface="Arial" panose="020B0604020202020204" pitchFamily="34" charset="0"/>
              </a:rPr>
              <a:t>Don’t meet </a:t>
            </a:r>
            <a:r>
              <a:rPr lang="en-US">
                <a:solidFill>
                  <a:srgbClr val="002060"/>
                </a:solidFill>
                <a:latin typeface="Arial" panose="020B0604020202020204" pitchFamily="34" charset="0"/>
                <a:cs typeface="Arial" panose="020B0604020202020204" pitchFamily="34" charset="0"/>
              </a:rPr>
              <a:t>any test</a:t>
            </a:r>
            <a:endParaRPr lang="en-US" dirty="0">
              <a:solidFill>
                <a:srgbClr val="002060"/>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0EC29ED-9E47-450A-B63A-B902A5969F59}"/>
              </a:ext>
            </a:extLst>
          </p:cNvPr>
          <p:cNvSpPr txBox="1"/>
          <p:nvPr/>
        </p:nvSpPr>
        <p:spPr>
          <a:xfrm>
            <a:off x="2777524" y="4063907"/>
            <a:ext cx="10284903" cy="1631216"/>
          </a:xfrm>
          <a:prstGeom prst="rect">
            <a:avLst/>
          </a:prstGeom>
          <a:noFill/>
        </p:spPr>
        <p:txBody>
          <a:bodyPr wrap="square" rtlCol="0">
            <a:spAutoFit/>
          </a:bodyPr>
          <a:lstStyle/>
          <a:p>
            <a:pPr marL="571500" indent="-571500">
              <a:buFont typeface="Wingdings" panose="05000000000000000000" pitchFamily="2" charset="2"/>
              <a:buChar char="q"/>
            </a:pPr>
            <a:r>
              <a:rPr lang="en-US" sz="3600" dirty="0">
                <a:solidFill>
                  <a:schemeClr val="bg1"/>
                </a:solidFill>
                <a:latin typeface="Arial" panose="020B0604020202020204" pitchFamily="34" charset="0"/>
                <a:cs typeface="Arial" panose="020B0604020202020204" pitchFamily="34" charset="0"/>
              </a:rPr>
              <a:t> </a:t>
            </a:r>
            <a:r>
              <a:rPr lang="en-US" sz="3200" dirty="0">
                <a:solidFill>
                  <a:schemeClr val="bg1"/>
                </a:solidFill>
                <a:latin typeface="Arial" panose="020B0604020202020204" pitchFamily="34" charset="0"/>
                <a:cs typeface="Arial" panose="020B0604020202020204" pitchFamily="34" charset="0"/>
              </a:rPr>
              <a:t>Proportionality</a:t>
            </a:r>
          </a:p>
          <a:p>
            <a:pPr marL="742950" indent="-742950">
              <a:buFont typeface="Wingdings" panose="05000000000000000000" pitchFamily="2" charset="2"/>
              <a:buChar char="q"/>
            </a:pPr>
            <a:r>
              <a:rPr lang="en-US" sz="3200" dirty="0">
                <a:solidFill>
                  <a:schemeClr val="bg1"/>
                </a:solidFill>
                <a:latin typeface="Arial" panose="020B0604020202020204" pitchFamily="34" charset="0"/>
                <a:cs typeface="Arial" panose="020B0604020202020204" pitchFamily="34" charset="0"/>
              </a:rPr>
              <a:t>Expansion</a:t>
            </a:r>
          </a:p>
          <a:p>
            <a:pPr marL="571500" indent="-571500">
              <a:buFont typeface="Wingdings" panose="05000000000000000000" pitchFamily="2" charset="2"/>
              <a:buChar char="q"/>
            </a:pPr>
            <a:r>
              <a:rPr lang="en-US" sz="3200" dirty="0">
                <a:solidFill>
                  <a:schemeClr val="bg1"/>
                </a:solidFill>
                <a:latin typeface="Arial" panose="020B0604020202020204" pitchFamily="34" charset="0"/>
                <a:cs typeface="Arial" panose="020B0604020202020204" pitchFamily="34" charset="0"/>
              </a:rPr>
              <a:t> Accommodating Interest</a:t>
            </a:r>
          </a:p>
        </p:txBody>
      </p:sp>
      <p:sp>
        <p:nvSpPr>
          <p:cNvPr id="4" name="Rectangle 3">
            <a:extLst>
              <a:ext uri="{FF2B5EF4-FFF2-40B4-BE49-F238E27FC236}">
                <a16:creationId xmlns:a16="http://schemas.microsoft.com/office/drawing/2014/main" id="{41D0BB1C-7ED6-4EE5-BE67-EEC276D4937F}"/>
              </a:ext>
            </a:extLst>
          </p:cNvPr>
          <p:cNvSpPr/>
          <p:nvPr/>
        </p:nvSpPr>
        <p:spPr>
          <a:xfrm>
            <a:off x="2505559" y="4479405"/>
            <a:ext cx="6096000" cy="400110"/>
          </a:xfrm>
          <a:prstGeom prst="rect">
            <a:avLst/>
          </a:prstGeom>
        </p:spPr>
        <p:txBody>
          <a:bodyPr>
            <a:spAutoFit/>
          </a:bodyPr>
          <a:lstStyle/>
          <a:p>
            <a:r>
              <a:rPr lang="en-US" sz="2000" i="1" dirty="0">
                <a:solidFill>
                  <a:schemeClr val="bg1"/>
                </a:solidFill>
              </a:rPr>
              <a:t> </a:t>
            </a:r>
            <a:endParaRPr lang="en-US" dirty="0"/>
          </a:p>
        </p:txBody>
      </p:sp>
      <p:sp>
        <p:nvSpPr>
          <p:cNvPr id="5" name="Rectangle 4">
            <a:extLst>
              <a:ext uri="{FF2B5EF4-FFF2-40B4-BE49-F238E27FC236}">
                <a16:creationId xmlns:a16="http://schemas.microsoft.com/office/drawing/2014/main" id="{ED8FD7E5-F711-488C-8DF0-8C9442D75803}"/>
              </a:ext>
            </a:extLst>
          </p:cNvPr>
          <p:cNvSpPr/>
          <p:nvPr/>
        </p:nvSpPr>
        <p:spPr>
          <a:xfrm>
            <a:off x="1424269" y="947670"/>
            <a:ext cx="9095490" cy="1938992"/>
          </a:xfrm>
          <a:prstGeom prst="rect">
            <a:avLst/>
          </a:prstGeom>
        </p:spPr>
        <p:txBody>
          <a:bodyPr wrap="square">
            <a:spAutoFit/>
          </a:bodyPr>
          <a:lstStyle/>
          <a:p>
            <a:endParaRPr lang="en-US" sz="2000" i="1" dirty="0">
              <a:solidFill>
                <a:schemeClr val="bg1"/>
              </a:solidFill>
              <a:latin typeface="Arial" panose="020B0604020202020204" pitchFamily="34" charset="0"/>
              <a:cs typeface="Arial" panose="020B0604020202020204" pitchFamily="34" charset="0"/>
            </a:endParaRPr>
          </a:p>
          <a:p>
            <a:endParaRPr lang="en-US" sz="2000" i="1" dirty="0">
              <a:solidFill>
                <a:schemeClr val="bg1"/>
              </a:solidFill>
              <a:latin typeface="Arial" panose="020B0604020202020204" pitchFamily="34" charset="0"/>
              <a:cs typeface="Arial" panose="020B0604020202020204" pitchFamily="34" charset="0"/>
            </a:endParaRPr>
          </a:p>
          <a:p>
            <a:endParaRPr lang="en-US" sz="2000" i="1" dirty="0">
              <a:solidFill>
                <a:schemeClr val="bg1"/>
              </a:solidFill>
              <a:latin typeface="Arial" panose="020B0604020202020204" pitchFamily="34" charset="0"/>
              <a:cs typeface="Arial" panose="020B0604020202020204" pitchFamily="34" charset="0"/>
            </a:endParaRPr>
          </a:p>
          <a:p>
            <a:r>
              <a:rPr lang="en-US" sz="2000" i="1" dirty="0">
                <a:solidFill>
                  <a:schemeClr val="bg1"/>
                </a:solidFill>
                <a:latin typeface="Arial" panose="020B0604020202020204" pitchFamily="34" charset="0"/>
                <a:cs typeface="Arial" panose="020B0604020202020204" pitchFamily="34" charset="0"/>
              </a:rPr>
              <a:t>“</a:t>
            </a:r>
            <a:r>
              <a:rPr lang="en-US" i="1" dirty="0">
                <a:solidFill>
                  <a:schemeClr val="bg1"/>
                </a:solidFill>
                <a:latin typeface="Arial" panose="020B0604020202020204" pitchFamily="34" charset="0"/>
                <a:cs typeface="Arial" panose="020B0604020202020204" pitchFamily="34" charset="0"/>
              </a:rPr>
              <a:t>We want to be wholly compliant with Title IX because we believe in our female student-athletes and what they bring to our campus. Their academic performance is very high and they graduate at high rates as well</a:t>
            </a:r>
            <a:r>
              <a:rPr lang="en-US" sz="2000" i="1" dirty="0">
                <a:solidFill>
                  <a:schemeClr val="bg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4297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D96CB-A712-4A7F-A3D5-9C1828A0B45C}"/>
              </a:ext>
            </a:extLst>
          </p:cNvPr>
          <p:cNvSpPr>
            <a:spLocks noGrp="1"/>
          </p:cNvSpPr>
          <p:nvPr>
            <p:ph type="title"/>
          </p:nvPr>
        </p:nvSpPr>
        <p:spPr>
          <a:xfrm>
            <a:off x="638497" y="949358"/>
            <a:ext cx="7065596" cy="457291"/>
          </a:xfrm>
        </p:spPr>
        <p:txBody>
          <a:bodyPr>
            <a:noAutofit/>
          </a:bodyPr>
          <a:lstStyle/>
          <a:p>
            <a:r>
              <a:rPr lang="en-US" sz="4400" dirty="0">
                <a:solidFill>
                  <a:schemeClr val="bg1"/>
                </a:solidFill>
                <a:latin typeface="Arial" panose="020B0604020202020204" pitchFamily="34" charset="0"/>
                <a:cs typeface="Arial" panose="020B0604020202020204" pitchFamily="34" charset="0"/>
              </a:rPr>
              <a:t> Title IX Compliance </a:t>
            </a:r>
          </a:p>
        </p:txBody>
      </p:sp>
      <p:sp>
        <p:nvSpPr>
          <p:cNvPr id="3" name="TextBox 2">
            <a:extLst>
              <a:ext uri="{FF2B5EF4-FFF2-40B4-BE49-F238E27FC236}">
                <a16:creationId xmlns:a16="http://schemas.microsoft.com/office/drawing/2014/main" id="{C503CAEF-1E53-4BFB-A4DB-99BDC7884ED1}"/>
              </a:ext>
            </a:extLst>
          </p:cNvPr>
          <p:cNvSpPr txBox="1"/>
          <p:nvPr/>
        </p:nvSpPr>
        <p:spPr>
          <a:xfrm>
            <a:off x="437019" y="1639173"/>
            <a:ext cx="11193976" cy="4401205"/>
          </a:xfrm>
          <a:prstGeom prst="rect">
            <a:avLst/>
          </a:prstGeom>
          <a:noFill/>
        </p:spPr>
        <p:txBody>
          <a:bodyPr wrap="square" rtlCol="0">
            <a:spAutoFit/>
          </a:bodyPr>
          <a:lstStyle/>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Proportionality </a:t>
            </a:r>
          </a:p>
          <a:p>
            <a:r>
              <a:rPr lang="en-US" sz="2800" dirty="0">
                <a:solidFill>
                  <a:schemeClr val="bg1"/>
                </a:solidFill>
                <a:latin typeface="Arial" panose="020B0604020202020204" pitchFamily="34" charset="0"/>
                <a:cs typeface="Arial" panose="020B0604020202020204" pitchFamily="34" charset="0"/>
              </a:rPr>
              <a:t>	The first test is to review is whether the number of male and 	female students enrolled in the schools programs is 	proportional to the number of male and female students in the 	entire student body.</a:t>
            </a:r>
          </a:p>
          <a:p>
            <a:endParaRPr lang="en-US" sz="28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McLennan Community College student body is 68% female and 	32% male</a:t>
            </a:r>
          </a:p>
          <a:p>
            <a:endParaRPr lang="en-US" sz="28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The ratio in the athletic department is 38% female and 62% male</a:t>
            </a:r>
          </a:p>
        </p:txBody>
      </p:sp>
    </p:spTree>
    <p:extLst>
      <p:ext uri="{BB962C8B-B14F-4D97-AF65-F5344CB8AC3E}">
        <p14:creationId xmlns:p14="http://schemas.microsoft.com/office/powerpoint/2010/main" val="186530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6B6AF-C574-419C-BA47-1DB010E17CEE}"/>
              </a:ext>
            </a:extLst>
          </p:cNvPr>
          <p:cNvSpPr>
            <a:spLocks noGrp="1"/>
          </p:cNvSpPr>
          <p:nvPr>
            <p:ph type="title"/>
          </p:nvPr>
        </p:nvSpPr>
        <p:spPr>
          <a:xfrm>
            <a:off x="521208" y="618537"/>
            <a:ext cx="6876288" cy="640080"/>
          </a:xfrm>
        </p:spPr>
        <p:txBody>
          <a:bodyPr>
            <a:noAutofit/>
          </a:bodyPr>
          <a:lstStyle/>
          <a:p>
            <a:r>
              <a:rPr lang="en-US" sz="4400" dirty="0">
                <a:solidFill>
                  <a:schemeClr val="bg1"/>
                </a:solidFill>
                <a:latin typeface="Arial" panose="020B0604020202020204" pitchFamily="34" charset="0"/>
                <a:cs typeface="Arial" panose="020B0604020202020204" pitchFamily="34" charset="0"/>
              </a:rPr>
              <a:t> Title IX Compliance</a:t>
            </a:r>
          </a:p>
        </p:txBody>
      </p:sp>
      <p:sp>
        <p:nvSpPr>
          <p:cNvPr id="3" name="TextBox 2">
            <a:extLst>
              <a:ext uri="{FF2B5EF4-FFF2-40B4-BE49-F238E27FC236}">
                <a16:creationId xmlns:a16="http://schemas.microsoft.com/office/drawing/2014/main" id="{8DC8D943-AAB4-4D04-8508-D825AAE81D8D}"/>
              </a:ext>
            </a:extLst>
          </p:cNvPr>
          <p:cNvSpPr txBox="1"/>
          <p:nvPr/>
        </p:nvSpPr>
        <p:spPr>
          <a:xfrm>
            <a:off x="521208" y="1487398"/>
            <a:ext cx="10447699" cy="5078313"/>
          </a:xfrm>
          <a:prstGeom prst="rect">
            <a:avLst/>
          </a:prstGeom>
          <a:noFill/>
        </p:spPr>
        <p:txBody>
          <a:bodyPr wrap="square" rtlCol="0">
            <a:spAutoFit/>
          </a:bodyPr>
          <a:lstStyle/>
          <a:p>
            <a:pPr marL="285750" indent="-285750">
              <a:buFont typeface="Wingdings" panose="05000000000000000000" pitchFamily="2" charset="2"/>
              <a:buChar char="q"/>
            </a:pPr>
            <a:r>
              <a:rPr lang="en-US" sz="2800" dirty="0">
                <a:solidFill>
                  <a:schemeClr val="bg1"/>
                </a:solidFill>
                <a:latin typeface="Arial" panose="020B0604020202020204" pitchFamily="34" charset="0"/>
                <a:cs typeface="Arial" panose="020B0604020202020204" pitchFamily="34" charset="0"/>
              </a:rPr>
              <a:t>Expansion </a:t>
            </a:r>
          </a:p>
          <a:p>
            <a:pPr lvl="1"/>
            <a:r>
              <a:rPr lang="en-US" sz="2400" dirty="0">
                <a:solidFill>
                  <a:schemeClr val="bg1"/>
                </a:solidFill>
                <a:latin typeface="Arial" panose="020B0604020202020204" pitchFamily="34" charset="0"/>
                <a:cs typeface="Arial" panose="020B0604020202020204" pitchFamily="34" charset="0"/>
              </a:rPr>
              <a:t>If a school fails to satisfy the first test, it may still comply with Title IX by meeting the requirements of Title IX compliance, which focuses on program expansion.  The school </a:t>
            </a:r>
          </a:p>
          <a:p>
            <a:pPr lvl="1"/>
            <a:r>
              <a:rPr lang="en-US" sz="2400" dirty="0">
                <a:solidFill>
                  <a:schemeClr val="bg1"/>
                </a:solidFill>
                <a:latin typeface="Arial" panose="020B0604020202020204" pitchFamily="34" charset="0"/>
                <a:cs typeface="Arial" panose="020B0604020202020204" pitchFamily="34" charset="0"/>
              </a:rPr>
              <a:t>must demonstrate a history and continuing practice of expanding athletic opportunities for female students to align with their interest. </a:t>
            </a:r>
          </a:p>
          <a:p>
            <a:pPr lvl="1"/>
            <a:endParaRPr lang="en-US" dirty="0">
              <a:solidFill>
                <a:schemeClr val="bg1"/>
              </a:solidFill>
              <a:latin typeface="Arial" panose="020B0604020202020204" pitchFamily="34" charset="0"/>
              <a:cs typeface="Arial" panose="020B0604020202020204" pitchFamily="34" charset="0"/>
            </a:endParaRPr>
          </a:p>
          <a:p>
            <a:pPr marL="800100" lvl="1" indent="-342900">
              <a:buFont typeface="Wingdings" panose="05000000000000000000" pitchFamily="2" charset="2"/>
              <a:buChar char="q"/>
            </a:pPr>
            <a:r>
              <a:rPr lang="en-US" sz="2000" dirty="0">
                <a:solidFill>
                  <a:schemeClr val="bg1"/>
                </a:solidFill>
                <a:latin typeface="Arial" panose="020B0604020202020204" pitchFamily="34" charset="0"/>
                <a:cs typeface="Arial" panose="020B0604020202020204" pitchFamily="34" charset="0"/>
              </a:rPr>
              <a:t>1997 Men’s Tennis was discontinued at McLennan Community College</a:t>
            </a:r>
          </a:p>
          <a:p>
            <a:pPr marL="800100" lvl="1" indent="-342900">
              <a:buFont typeface="Wingdings" panose="05000000000000000000" pitchFamily="2" charset="2"/>
              <a:buChar char="q"/>
            </a:pPr>
            <a:r>
              <a:rPr lang="en-US" sz="2000" dirty="0">
                <a:solidFill>
                  <a:schemeClr val="bg1"/>
                </a:solidFill>
                <a:latin typeface="Arial" panose="020B0604020202020204" pitchFamily="34" charset="0"/>
                <a:cs typeface="Arial" panose="020B0604020202020204" pitchFamily="34" charset="0"/>
              </a:rPr>
              <a:t>1998 Women’s Tennis was discontinued at McLennan Community College</a:t>
            </a:r>
          </a:p>
          <a:p>
            <a:pPr marL="800100" lvl="1" indent="-342900">
              <a:buFont typeface="Wingdings" panose="05000000000000000000" pitchFamily="2" charset="2"/>
              <a:buChar char="q"/>
            </a:pPr>
            <a:r>
              <a:rPr lang="en-US" sz="2000" dirty="0">
                <a:solidFill>
                  <a:schemeClr val="bg1"/>
                </a:solidFill>
                <a:latin typeface="Arial" panose="020B0604020202020204" pitchFamily="34" charset="0"/>
                <a:cs typeface="Arial" panose="020B0604020202020204" pitchFamily="34" charset="0"/>
              </a:rPr>
              <a:t>As many as 16 additional opportunities lost for female student athletes</a:t>
            </a:r>
          </a:p>
          <a:p>
            <a:pPr marL="800100" lvl="1" indent="-342900">
              <a:buFont typeface="Wingdings" panose="05000000000000000000" pitchFamily="2" charset="2"/>
              <a:buChar char="q"/>
            </a:pPr>
            <a:r>
              <a:rPr lang="en-US" sz="2000" dirty="0">
                <a:solidFill>
                  <a:schemeClr val="bg1"/>
                </a:solidFill>
                <a:latin typeface="Arial" panose="020B0604020202020204" pitchFamily="34" charset="0"/>
                <a:cs typeface="Arial" panose="020B0604020202020204" pitchFamily="34" charset="0"/>
              </a:rPr>
              <a:t>1999 – 2000 Intercollegiate Softball was approved – which created those 16 opportunities lost when women's tennis was discontinued </a:t>
            </a:r>
          </a:p>
          <a:p>
            <a:pPr marL="800100" lvl="1" indent="-342900">
              <a:buFont typeface="Wingdings" panose="05000000000000000000" pitchFamily="2" charset="2"/>
              <a:buChar char="q"/>
            </a:pPr>
            <a:r>
              <a:rPr lang="en-US" sz="2000" dirty="0">
                <a:solidFill>
                  <a:schemeClr val="bg1"/>
                </a:solidFill>
                <a:latin typeface="Arial" panose="020B0604020202020204" pitchFamily="34" charset="0"/>
                <a:cs typeface="Arial" panose="020B0604020202020204" pitchFamily="34" charset="0"/>
              </a:rPr>
              <a:t>Softball program has grown with an additional 8 more opportunities for female athletes – through expansion of additional housing in the fall of 2019</a:t>
            </a:r>
          </a:p>
          <a:p>
            <a:pPr lvl="2"/>
            <a:endParaRPr lang="en-US" dirty="0">
              <a:solidFill>
                <a:schemeClr val="bg1"/>
              </a:solidFill>
            </a:endParaRPr>
          </a:p>
        </p:txBody>
      </p:sp>
    </p:spTree>
    <p:extLst>
      <p:ext uri="{BB962C8B-B14F-4D97-AF65-F5344CB8AC3E}">
        <p14:creationId xmlns:p14="http://schemas.microsoft.com/office/powerpoint/2010/main" val="1092522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7918C-6054-4317-99CB-C971DB50D532}"/>
              </a:ext>
            </a:extLst>
          </p:cNvPr>
          <p:cNvSpPr>
            <a:spLocks noGrp="1"/>
          </p:cNvSpPr>
          <p:nvPr>
            <p:ph type="title"/>
          </p:nvPr>
        </p:nvSpPr>
        <p:spPr>
          <a:xfrm>
            <a:off x="521208" y="489153"/>
            <a:ext cx="6876288" cy="640080"/>
          </a:xfrm>
        </p:spPr>
        <p:txBody>
          <a:bodyPr>
            <a:noAutofit/>
          </a:bodyPr>
          <a:lstStyle/>
          <a:p>
            <a:r>
              <a:rPr lang="en-US" sz="4000" dirty="0">
                <a:solidFill>
                  <a:schemeClr val="bg1"/>
                </a:solidFill>
                <a:latin typeface="Arial" panose="020B0604020202020204" pitchFamily="34" charset="0"/>
                <a:cs typeface="Arial" panose="020B0604020202020204" pitchFamily="34" charset="0"/>
              </a:rPr>
              <a:t>Title IX Compliance </a:t>
            </a:r>
          </a:p>
        </p:txBody>
      </p:sp>
      <p:sp>
        <p:nvSpPr>
          <p:cNvPr id="5" name="TextBox 4">
            <a:extLst>
              <a:ext uri="{FF2B5EF4-FFF2-40B4-BE49-F238E27FC236}">
                <a16:creationId xmlns:a16="http://schemas.microsoft.com/office/drawing/2014/main" id="{DFBFC3B9-93F0-4EBF-A768-D1B6EE64DC52}"/>
              </a:ext>
            </a:extLst>
          </p:cNvPr>
          <p:cNvSpPr txBox="1"/>
          <p:nvPr/>
        </p:nvSpPr>
        <p:spPr>
          <a:xfrm>
            <a:off x="597276" y="1749165"/>
            <a:ext cx="10997447" cy="4401205"/>
          </a:xfrm>
          <a:prstGeom prst="rect">
            <a:avLst/>
          </a:prstGeom>
          <a:noFill/>
        </p:spPr>
        <p:txBody>
          <a:bodyPr wrap="square" rtlCol="0">
            <a:spAutoFit/>
          </a:bodyPr>
          <a:lstStyle/>
          <a:p>
            <a:pPr marL="285750" indent="-285750">
              <a:buFont typeface="Wingdings" panose="05000000000000000000" pitchFamily="2" charset="2"/>
              <a:buChar char="q"/>
            </a:pPr>
            <a:r>
              <a:rPr lang="en-US" sz="2800" dirty="0">
                <a:solidFill>
                  <a:schemeClr val="bg1"/>
                </a:solidFill>
              </a:rPr>
              <a:t>Accommodating Interest</a:t>
            </a:r>
          </a:p>
          <a:p>
            <a:pPr marL="742950" lvl="1" indent="-285750">
              <a:buFont typeface="Wingdings" panose="05000000000000000000" pitchFamily="2" charset="2"/>
              <a:buChar char="q"/>
            </a:pPr>
            <a:r>
              <a:rPr lang="en-US" sz="2800" dirty="0">
                <a:solidFill>
                  <a:schemeClr val="bg1"/>
                </a:solidFill>
              </a:rPr>
              <a:t>This allows schools with disproportionate athletic programs, which are not currently expanding, to comply with Title IX by demonstrating that their existing programs adequately accommodates the interest of female students.</a:t>
            </a:r>
          </a:p>
          <a:p>
            <a:pPr marL="742950" lvl="1" indent="-285750">
              <a:buFont typeface="Wingdings" panose="05000000000000000000" pitchFamily="2" charset="2"/>
              <a:buChar char="q"/>
            </a:pPr>
            <a:endParaRPr lang="en-US" sz="2800" dirty="0">
              <a:solidFill>
                <a:schemeClr val="bg1"/>
              </a:solidFill>
            </a:endParaRPr>
          </a:p>
          <a:p>
            <a:pPr marL="742950" lvl="1" indent="-285750">
              <a:buFont typeface="Wingdings" panose="05000000000000000000" pitchFamily="2" charset="2"/>
              <a:buChar char="q"/>
            </a:pPr>
            <a:r>
              <a:rPr lang="en-US" sz="2800" dirty="0">
                <a:solidFill>
                  <a:schemeClr val="bg1"/>
                </a:solidFill>
              </a:rPr>
              <a:t>In other words, if a school can show that there is no additional interest from female students to participate in an expanded athletic program, it can be considered in compliance with Title IX.</a:t>
            </a:r>
          </a:p>
        </p:txBody>
      </p:sp>
    </p:spTree>
    <p:extLst>
      <p:ext uri="{BB962C8B-B14F-4D97-AF65-F5344CB8AC3E}">
        <p14:creationId xmlns:p14="http://schemas.microsoft.com/office/powerpoint/2010/main" val="4031215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0C9AF-5730-4F2D-BF83-31CC67147ECC}"/>
              </a:ext>
            </a:extLst>
          </p:cNvPr>
          <p:cNvSpPr>
            <a:spLocks noGrp="1"/>
          </p:cNvSpPr>
          <p:nvPr>
            <p:ph type="title"/>
          </p:nvPr>
        </p:nvSpPr>
        <p:spPr>
          <a:xfrm>
            <a:off x="629696" y="1029242"/>
            <a:ext cx="9482948" cy="640080"/>
          </a:xfrm>
        </p:spPr>
        <p:txBody>
          <a:bodyPr>
            <a:noAutofit/>
          </a:bodyPr>
          <a:lstStyle/>
          <a:p>
            <a:r>
              <a:rPr lang="en-US" sz="4400" dirty="0">
                <a:solidFill>
                  <a:schemeClr val="bg1"/>
                </a:solidFill>
                <a:latin typeface="Arial" panose="020B0604020202020204" pitchFamily="34" charset="0"/>
                <a:cs typeface="Arial" panose="020B0604020202020204" pitchFamily="34" charset="0"/>
              </a:rPr>
              <a:t>Benefits of Intercollegiate Volleyball </a:t>
            </a:r>
          </a:p>
        </p:txBody>
      </p:sp>
      <p:sp>
        <p:nvSpPr>
          <p:cNvPr id="6" name="TextBox 5">
            <a:extLst>
              <a:ext uri="{FF2B5EF4-FFF2-40B4-BE49-F238E27FC236}">
                <a16:creationId xmlns:a16="http://schemas.microsoft.com/office/drawing/2014/main" id="{DE08D61C-6C73-44F2-B1DE-9C022F758918}"/>
              </a:ext>
            </a:extLst>
          </p:cNvPr>
          <p:cNvSpPr txBox="1"/>
          <p:nvPr/>
        </p:nvSpPr>
        <p:spPr>
          <a:xfrm>
            <a:off x="740553" y="1745693"/>
            <a:ext cx="10586907" cy="4154984"/>
          </a:xfrm>
          <a:prstGeom prst="rect">
            <a:avLst/>
          </a:prstGeom>
          <a:noFill/>
        </p:spPr>
        <p:txBody>
          <a:bodyPr wrap="square" rtlCol="0">
            <a:spAutoFit/>
          </a:bodyPr>
          <a:lstStyle/>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Adding volleyball adds equity for students.</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Volleyball student athletes will represent the College in the community as do other athletes.    </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Volleyball student athletes improve academics in the classroom and will complete with more success in HB8.</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Volleyball students exhibit teamwork and cooperation in the classroom.</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Volleyball players typically are positive mentors to others.</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Historically, volleyball players exhibit leadership skills </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Additional female educational and athletic opportunities result.</a:t>
            </a:r>
          </a:p>
          <a:p>
            <a:pPr marL="285750" indent="-285750">
              <a:buFont typeface="Wingdings" panose="05000000000000000000" pitchFamily="2" charset="2"/>
              <a:buChar char="q"/>
            </a:pPr>
            <a:r>
              <a:rPr lang="en-US" sz="2400" dirty="0">
                <a:solidFill>
                  <a:schemeClr val="bg1"/>
                </a:solidFill>
                <a:latin typeface="Arial" panose="020B0604020202020204" pitchFamily="34" charset="0"/>
                <a:cs typeface="Arial" panose="020B0604020202020204" pitchFamily="34" charset="0"/>
              </a:rPr>
              <a:t>Sports on campus early fall semester would generate early student involvement  and support extra-</a:t>
            </a:r>
            <a:r>
              <a:rPr lang="en-US" sz="2400" dirty="0" err="1">
                <a:solidFill>
                  <a:schemeClr val="bg1"/>
                </a:solidFill>
                <a:latin typeface="Arial" panose="020B0604020202020204" pitchFamily="34" charset="0"/>
                <a:cs typeface="Arial" panose="020B0604020202020204" pitchFamily="34" charset="0"/>
              </a:rPr>
              <a:t>curriculur</a:t>
            </a:r>
            <a:r>
              <a:rPr lang="en-US" sz="2400" dirty="0">
                <a:solidFill>
                  <a:schemeClr val="bg1"/>
                </a:solidFill>
                <a:latin typeface="Arial" panose="020B0604020202020204" pitchFamily="34" charset="0"/>
                <a:cs typeface="Arial" panose="020B0604020202020204" pitchFamily="34" charset="0"/>
              </a:rPr>
              <a:t> participation.</a:t>
            </a:r>
          </a:p>
        </p:txBody>
      </p:sp>
    </p:spTree>
    <p:extLst>
      <p:ext uri="{BB962C8B-B14F-4D97-AF65-F5344CB8AC3E}">
        <p14:creationId xmlns:p14="http://schemas.microsoft.com/office/powerpoint/2010/main" val="332980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E9027-1CC0-4A2F-84C0-57A48874479E}"/>
              </a:ext>
            </a:extLst>
          </p:cNvPr>
          <p:cNvSpPr>
            <a:spLocks noGrp="1"/>
          </p:cNvSpPr>
          <p:nvPr>
            <p:ph type="title"/>
          </p:nvPr>
        </p:nvSpPr>
        <p:spPr>
          <a:xfrm>
            <a:off x="945397" y="2411079"/>
            <a:ext cx="10461356" cy="936128"/>
          </a:xfrm>
        </p:spPr>
        <p:txBody>
          <a:bodyPr>
            <a:noAutofit/>
          </a:bodyPr>
          <a:lstStyle/>
          <a:p>
            <a:r>
              <a:rPr lang="en-US" sz="4400" dirty="0">
                <a:ln>
                  <a:solidFill>
                    <a:schemeClr val="accent1">
                      <a:lumMod val="50000"/>
                    </a:schemeClr>
                  </a:solidFill>
                </a:ln>
                <a:solidFill>
                  <a:schemeClr val="bg1"/>
                </a:solidFill>
                <a:latin typeface="Arial" panose="020B0604020202020204" pitchFamily="34" charset="0"/>
                <a:cs typeface="Arial" panose="020B0604020202020204" pitchFamily="34" charset="0"/>
              </a:rPr>
              <a:t>McLennan Community College Intercollegiate Data</a:t>
            </a:r>
          </a:p>
        </p:txBody>
      </p:sp>
    </p:spTree>
    <p:extLst>
      <p:ext uri="{BB962C8B-B14F-4D97-AF65-F5344CB8AC3E}">
        <p14:creationId xmlns:p14="http://schemas.microsoft.com/office/powerpoint/2010/main" val="1284646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32A75-3E40-45B9-A556-4C81C895BF9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Female Male GPA Ratio</a:t>
            </a:r>
          </a:p>
        </p:txBody>
      </p:sp>
      <p:graphicFrame>
        <p:nvGraphicFramePr>
          <p:cNvPr id="10" name="Content Placeholder 9">
            <a:extLst>
              <a:ext uri="{FF2B5EF4-FFF2-40B4-BE49-F238E27FC236}">
                <a16:creationId xmlns:a16="http://schemas.microsoft.com/office/drawing/2014/main" id="{A2E76011-65A1-4193-BAFA-6390140EE6F3}"/>
              </a:ext>
            </a:extLst>
          </p:cNvPr>
          <p:cNvGraphicFramePr>
            <a:graphicFrameLocks noGrp="1"/>
          </p:cNvGraphicFramePr>
          <p:nvPr>
            <p:ph sz="quarter" idx="10"/>
            <p:extLst>
              <p:ext uri="{D42A27DB-BD31-4B8C-83A1-F6EECF244321}">
                <p14:modId xmlns:p14="http://schemas.microsoft.com/office/powerpoint/2010/main" val="4213062439"/>
              </p:ext>
            </p:extLst>
          </p:nvPr>
        </p:nvGraphicFramePr>
        <p:xfrm>
          <a:off x="691465" y="1680160"/>
          <a:ext cx="7953771" cy="3944786"/>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a:extLst>
              <a:ext uri="{FF2B5EF4-FFF2-40B4-BE49-F238E27FC236}">
                <a16:creationId xmlns:a16="http://schemas.microsoft.com/office/drawing/2014/main" id="{DAEE38FB-9EAC-4438-917B-DDC575B08DF6}"/>
              </a:ext>
            </a:extLst>
          </p:cNvPr>
          <p:cNvSpPr>
            <a:spLocks noGrp="1"/>
          </p:cNvSpPr>
          <p:nvPr>
            <p:ph type="ftr" sz="quarter" idx="3"/>
          </p:nvPr>
        </p:nvSpPr>
        <p:spPr>
          <a:xfrm>
            <a:off x="258618" y="6123710"/>
            <a:ext cx="7285182" cy="445368"/>
          </a:xfrm>
        </p:spPr>
        <p:txBody>
          <a:bodyPr/>
          <a:lstStyle/>
          <a:p>
            <a:endParaRPr lang="en-US" dirty="0"/>
          </a:p>
        </p:txBody>
      </p:sp>
    </p:spTree>
    <p:extLst>
      <p:ext uri="{BB962C8B-B14F-4D97-AF65-F5344CB8AC3E}">
        <p14:creationId xmlns:p14="http://schemas.microsoft.com/office/powerpoint/2010/main" val="1402835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301F6-3F7A-4CCA-9F68-50ED764056E2}"/>
              </a:ext>
            </a:extLst>
          </p:cNvPr>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Grade Point Average Student Athlete By Sport</a:t>
            </a:r>
          </a:p>
        </p:txBody>
      </p:sp>
      <p:graphicFrame>
        <p:nvGraphicFramePr>
          <p:cNvPr id="7" name="Content Placeholder 6">
            <a:extLst>
              <a:ext uri="{FF2B5EF4-FFF2-40B4-BE49-F238E27FC236}">
                <a16:creationId xmlns:a16="http://schemas.microsoft.com/office/drawing/2014/main" id="{EAA25FA8-DE07-46DE-886B-FE4B4D4A387E}"/>
              </a:ext>
            </a:extLst>
          </p:cNvPr>
          <p:cNvGraphicFramePr>
            <a:graphicFrameLocks noGrp="1"/>
          </p:cNvGraphicFramePr>
          <p:nvPr>
            <p:ph sz="quarter" idx="10"/>
            <p:extLst>
              <p:ext uri="{D42A27DB-BD31-4B8C-83A1-F6EECF244321}">
                <p14:modId xmlns:p14="http://schemas.microsoft.com/office/powerpoint/2010/main" val="3016525885"/>
              </p:ext>
            </p:extLst>
          </p:nvPr>
        </p:nvGraphicFramePr>
        <p:xfrm>
          <a:off x="633560" y="1320006"/>
          <a:ext cx="9289038" cy="4217988"/>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a:extLst>
              <a:ext uri="{FF2B5EF4-FFF2-40B4-BE49-F238E27FC236}">
                <a16:creationId xmlns:a16="http://schemas.microsoft.com/office/drawing/2014/main" id="{C7A05D56-B4D8-4AD0-B17E-FDD678B3E8D2}"/>
              </a:ext>
            </a:extLst>
          </p:cNvPr>
          <p:cNvSpPr>
            <a:spLocks noGrp="1"/>
          </p:cNvSpPr>
          <p:nvPr>
            <p:ph type="ftr" sz="quarter" idx="3"/>
          </p:nvPr>
        </p:nvSpPr>
        <p:spPr>
          <a:xfrm>
            <a:off x="-939802" y="6041917"/>
            <a:ext cx="9206347" cy="831786"/>
          </a:xfrm>
        </p:spPr>
        <p:txBody>
          <a:bodyPr/>
          <a:lstStyle/>
          <a:p>
            <a:endParaRPr lang="en-US" dirty="0"/>
          </a:p>
        </p:txBody>
      </p:sp>
    </p:spTree>
    <p:extLst>
      <p:ext uri="{BB962C8B-B14F-4D97-AF65-F5344CB8AC3E}">
        <p14:creationId xmlns:p14="http://schemas.microsoft.com/office/powerpoint/2010/main" val="3387718474"/>
      </p:ext>
    </p:extLst>
  </p:cSld>
  <p:clrMapOvr>
    <a:masterClrMapping/>
  </p:clrMapOvr>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elcome to Powerpoint 2016_CLR_v2" id="{CAB9082A-965C-42BE-8170-C940D3319B60}" vid="{82B84162-888A-4FD2-BEC9-B29B6DB2C7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0072C5-DDE0-4258-BA7A-4D4B80DFA632}">
  <ds:schemaRefs>
    <ds:schemaRef ds:uri="71af3243-3dd4-4a8d-8c0d-dd76da1f02a5"/>
    <ds:schemaRef ds:uri="http://schemas.openxmlformats.org/package/2006/metadata/core-properties"/>
    <ds:schemaRef ds:uri="http://purl.org/dc/dcmitype/"/>
    <ds:schemaRef ds:uri="http://purl.org/dc/elements/1.1/"/>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16c05727-aa75-4e4a-9b5f-8a80a1165891"/>
    <ds:schemaRef ds:uri="http://purl.org/dc/terms/"/>
  </ds:schemaRefs>
</ds:datastoreItem>
</file>

<file path=customXml/itemProps2.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E8C63A-4744-4DE4-BB49-0FF0B5375C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Welcome to PowerPoint</Template>
  <TotalTime>0</TotalTime>
  <Words>908</Words>
  <Application>Microsoft Office PowerPoint</Application>
  <PresentationFormat>Widescreen</PresentationFormat>
  <Paragraphs>152</Paragraphs>
  <Slides>19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Segoe UI</vt:lpstr>
      <vt:lpstr>Segoe UI Light</vt:lpstr>
      <vt:lpstr>Wingdings</vt:lpstr>
      <vt:lpstr>WelcomeDoc</vt:lpstr>
      <vt:lpstr>McLennan Community College Intercollegiate Sports Expansion Volleyball 2025</vt:lpstr>
      <vt:lpstr>Title IX Compliance    Part 1:  The Three Prong Test—Don’t meet any test</vt:lpstr>
      <vt:lpstr> Title IX Compliance </vt:lpstr>
      <vt:lpstr> Title IX Compliance</vt:lpstr>
      <vt:lpstr>Title IX Compliance </vt:lpstr>
      <vt:lpstr>Benefits of Intercollegiate Volleyball </vt:lpstr>
      <vt:lpstr>McLennan Community College Intercollegiate Data</vt:lpstr>
      <vt:lpstr>Female Male GPA Ratio</vt:lpstr>
      <vt:lpstr>Grade Point Average Student Athlete By Sport</vt:lpstr>
      <vt:lpstr>Comparison Student Athlete - NSAA</vt:lpstr>
      <vt:lpstr>Graduation Spring 2024</vt:lpstr>
      <vt:lpstr>Origin of McLennan Community College Student Athletes 2024-2025</vt:lpstr>
      <vt:lpstr>Origin of MCC Student Athletes</vt:lpstr>
      <vt:lpstr>Scholarship Student Athletes – Walk on Athletes </vt:lpstr>
      <vt:lpstr>Number of Freshman &amp; Sophomore by Year</vt:lpstr>
      <vt:lpstr>Where &amp; Who?</vt:lpstr>
      <vt:lpstr>McLennan Community College Athletic Accomplishments and Special Recognitions </vt:lpstr>
      <vt:lpstr>McLennan Community College 2023-2024 Special Accomplishments </vt:lpstr>
      <vt:lpstr>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2024-09-09T15:17:36Z</dcterms:created>
  <dcterms:modified xsi:type="dcterms:W3CDTF">2024-09-24T12:39:28Z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