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79" r:id="rId8"/>
    <p:sldId id="265" r:id="rId9"/>
    <p:sldId id="259" r:id="rId10"/>
    <p:sldId id="273" r:id="rId11"/>
    <p:sldId id="274" r:id="rId12"/>
    <p:sldId id="3550" r:id="rId13"/>
    <p:sldId id="3551" r:id="rId14"/>
    <p:sldId id="3548" r:id="rId15"/>
    <p:sldId id="278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C582935-C5E9-AE4D-B690-DFF28AB439C9}">
          <p14:sldIdLst>
            <p14:sldId id="256"/>
            <p14:sldId id="257"/>
            <p14:sldId id="258"/>
            <p14:sldId id="279"/>
            <p14:sldId id="265"/>
            <p14:sldId id="259"/>
            <p14:sldId id="273"/>
            <p14:sldId id="274"/>
            <p14:sldId id="3550"/>
            <p14:sldId id="3551"/>
            <p14:sldId id="3548"/>
            <p14:sldId id="278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336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2"/>
  </p:normalViewPr>
  <p:slideViewPr>
    <p:cSldViewPr snapToGrid="0" snapToObjects="1">
      <p:cViewPr varScale="1">
        <p:scale>
          <a:sx n="91" d="100"/>
          <a:sy n="91" d="100"/>
        </p:scale>
        <p:origin x="1344" y="6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7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97AB0-AD68-284E-BC71-D8898F66ED3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18B14-83F3-1C41-A225-B95F5242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3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2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0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41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>
          <a:extLst>
            <a:ext uri="{FF2B5EF4-FFF2-40B4-BE49-F238E27FC236}">
              <a16:creationId xmlns:a16="http://schemas.microsoft.com/office/drawing/2014/main" id="{7D1A07C5-8067-27BE-F29C-D8589808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:notes">
            <a:extLst>
              <a:ext uri="{FF2B5EF4-FFF2-40B4-BE49-F238E27FC236}">
                <a16:creationId xmlns:a16="http://schemas.microsoft.com/office/drawing/2014/main" id="{72E63939-DABE-6363-A707-80957A8A4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:notes">
            <a:extLst>
              <a:ext uri="{FF2B5EF4-FFF2-40B4-BE49-F238E27FC236}">
                <a16:creationId xmlns:a16="http://schemas.microsoft.com/office/drawing/2014/main" id="{32F4032D-4CA8-73B9-12EE-51EC922263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852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>
          <a:extLst>
            <a:ext uri="{FF2B5EF4-FFF2-40B4-BE49-F238E27FC236}">
              <a16:creationId xmlns:a16="http://schemas.microsoft.com/office/drawing/2014/main" id="{7D9181F9-27D7-F9E7-FE5A-A8BAFFB77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:notes">
            <a:extLst>
              <a:ext uri="{FF2B5EF4-FFF2-40B4-BE49-F238E27FC236}">
                <a16:creationId xmlns:a16="http://schemas.microsoft.com/office/drawing/2014/main" id="{34327243-F81D-7809-178D-4968E45933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20:notes">
            <a:extLst>
              <a:ext uri="{FF2B5EF4-FFF2-40B4-BE49-F238E27FC236}">
                <a16:creationId xmlns:a16="http://schemas.microsoft.com/office/drawing/2014/main" id="{54699FD9-86EC-4F5B-F438-C2A5B0631F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025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6A23-06C8-E84B-8641-4C5A656AA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788B3-137A-AB48-9FAD-7D58DA86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6B625-A103-934B-9D21-D48F6633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527B4-F56C-8541-8B68-1EDA7698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E35B5-F8C8-DC4A-BEDB-92C5E475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F10F-2FF0-CE49-BAA3-1B3983AB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B9CAC-9A86-5045-8556-4AE30DCF1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E3375-CDA8-874C-89AF-55AEA695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59B42-E2C8-5144-A7EC-43DC0F02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8DB5D-4758-E348-8112-714BE3C7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C4518-F91F-1A42-8332-7414AA825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E8234-0641-B742-B0B0-5A5ECFB2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1F71-CD93-3E4E-A144-076C982A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57BD-55A3-9D4A-B0DB-B5C437E9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1C89-1E1B-1442-972C-3DDE7368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1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18BC-4663-0D4C-AE76-BE9727FA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DAA4A-2A49-0241-B21E-01152267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B91B-49EF-CA45-9ED9-E5DDFEE2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9A90-150A-B54F-9A02-D734CB45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10E0-3D27-9842-A1C9-1EF81687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7637-C8BF-EC43-B21E-0DA7780748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20938" y="284163"/>
            <a:ext cx="9144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2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4C50-B5B2-6942-96AA-8C5A8219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21465-48F0-464D-8AFE-95E6FC52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34F9-544C-C845-9487-01A7EDC0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A3C1-26DF-CB42-9A68-B39C509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5F1AE-E0F0-7E4F-834F-31BD53E5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3F8-B489-BC43-91B2-9140ACD8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5E9A0-57E6-2A46-9AD8-46D58A84D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70FCD-EEB8-C143-AFA0-35AF20F80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4D564-34AF-924A-8A00-C040CA42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15F80-2FC3-E847-9294-003C82F6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EAD6F-207D-4949-AB8B-EC26A6B3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9DB5-211B-274D-B9BA-46708FC2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80EEB-1301-5542-B6F9-06918B9BE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53996-EB29-AA42-BF06-E28DDFD86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08B6-8207-C44C-B08E-5B048EBC4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AE3D4-C638-DE4B-ABB2-30A4A18F2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68839-24D0-9E49-9B27-A516B9FB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5416A-C8DE-3542-8EB2-345BBC9E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3EC94-5DC3-4944-BDC3-82CC7AA9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9C05-07BA-5342-AF54-200E5F94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D3FD-CD37-104B-BF42-80B6707C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CD75F-68ED-9749-B8D8-5CA2E99F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A2702-1F88-724B-A02F-6C6B1ED1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196A8-3C7F-404C-8899-8A072D14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9E6B-9850-114F-97AD-3142917F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66799-C14E-8C4D-A357-273B3EB4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5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DD67-3D9A-5047-9E54-9D129CC4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0E99-9ECF-8745-9E31-FA39B03EC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D77AB-7A79-254A-98B8-D0054C5DB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E9F9B-E4FB-2048-9BE1-9C4AF8C8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A9AA1-FE89-9A49-86F4-0EA27C64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9561C-E87D-764E-889E-136FDB7D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9432-D3E9-1342-9932-AFCBF55F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0D6F2-5338-E34C-9DBF-82950BA3A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B4837-F7D9-C946-8081-FB87DF59A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F9520-6887-7849-9645-4D1FF391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9B707-F082-BD4E-BD4E-BFDB03AE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67B38-A25B-E441-9DF6-E877D6D7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180BD-7C46-C945-BFB8-1DA9C8E0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C40F9-79DB-1B4C-B020-6681478B2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9EA3-71C6-D646-ADB6-A2FBB26E8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6B25-40D9-CC4B-A48B-D6CC7F9B4E6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2B270-2561-6543-A774-B66867E33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F3821-4C1F-1D4D-B33B-0F7DFF07A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hyperlink" Target="https://www.peakpx.com/497212/black-clouds-during-sunset/1600x900-wallpaper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4.jp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1871F6E-33CF-0C4B-9273-D2ED29FDF604}"/>
              </a:ext>
            </a:extLst>
          </p:cNvPr>
          <p:cNvSpPr txBox="1"/>
          <p:nvPr/>
        </p:nvSpPr>
        <p:spPr>
          <a:xfrm>
            <a:off x="0" y="866908"/>
            <a:ext cx="12192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Workforce Program Development: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Data-Informed Approach</a:t>
            </a:r>
          </a:p>
        </p:txBody>
      </p:sp>
    </p:spTree>
    <p:extLst>
      <p:ext uri="{BB962C8B-B14F-4D97-AF65-F5344CB8AC3E}">
        <p14:creationId xmlns:p14="http://schemas.microsoft.com/office/powerpoint/2010/main" val="31479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D5EFC-FB42-E57A-7578-BDCCFEEA6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CE0B35-A582-7574-82F0-346DA8778D0A}"/>
              </a:ext>
            </a:extLst>
          </p:cNvPr>
          <p:cNvGrpSpPr>
            <a:grpSpLocks noChangeAspect="1"/>
          </p:cNvGrpSpPr>
          <p:nvPr/>
        </p:nvGrpSpPr>
        <p:grpSpPr>
          <a:xfrm>
            <a:off x="172647" y="753794"/>
            <a:ext cx="10688000" cy="5868927"/>
            <a:chOff x="518588" y="1295666"/>
            <a:chExt cx="9237993" cy="50727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DFE1BB-DBEF-FDCD-1735-74513065774D}"/>
                </a:ext>
              </a:extLst>
            </p:cNvPr>
            <p:cNvGrpSpPr/>
            <p:nvPr/>
          </p:nvGrpSpPr>
          <p:grpSpPr>
            <a:xfrm>
              <a:off x="518588" y="1295666"/>
              <a:ext cx="4595025" cy="2583192"/>
              <a:chOff x="1716765" y="1297928"/>
              <a:chExt cx="4376214" cy="246018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2F2FEB6-9D7A-5284-ECE3-309F73BA3424}"/>
                  </a:ext>
                </a:extLst>
              </p:cNvPr>
              <p:cNvGrpSpPr/>
              <p:nvPr/>
            </p:nvGrpSpPr>
            <p:grpSpPr>
              <a:xfrm>
                <a:off x="1996587" y="1553028"/>
                <a:ext cx="4096392" cy="2205083"/>
                <a:chOff x="1996587" y="1553028"/>
                <a:chExt cx="4096392" cy="2205083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D83ED8EA-A90F-13B0-A3C4-5F13709DD6DE}"/>
                    </a:ext>
                  </a:extLst>
                </p:cNvPr>
                <p:cNvSpPr/>
                <p:nvPr/>
              </p:nvSpPr>
              <p:spPr>
                <a:xfrm rot="5400000" flipH="1">
                  <a:off x="2942241" y="607374"/>
                  <a:ext cx="2205083" cy="4096392"/>
                </a:xfrm>
                <a:custGeom>
                  <a:avLst/>
                  <a:gdLst>
                    <a:gd name="connsiteX0" fmla="*/ 2205083 w 2205083"/>
                    <a:gd name="connsiteY0" fmla="*/ 4096392 h 4096392"/>
                    <a:gd name="connsiteX1" fmla="*/ 2205083 w 2205083"/>
                    <a:gd name="connsiteY1" fmla="*/ 0 h 4096392"/>
                    <a:gd name="connsiteX2" fmla="*/ 0 w 2205083"/>
                    <a:gd name="connsiteY2" fmla="*/ 0 h 4096392"/>
                    <a:gd name="connsiteX3" fmla="*/ 0 w 2205083"/>
                    <a:gd name="connsiteY3" fmla="*/ 4096392 h 4096392"/>
                    <a:gd name="connsiteX4" fmla="*/ 2205083 w 2205083"/>
                    <a:gd name="connsiteY4" fmla="*/ 4096392 h 4096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5083" h="4096392">
                      <a:moveTo>
                        <a:pt x="2205083" y="4096392"/>
                      </a:moveTo>
                      <a:lnTo>
                        <a:pt x="2205083" y="0"/>
                      </a:lnTo>
                      <a:lnTo>
                        <a:pt x="0" y="0"/>
                      </a:lnTo>
                      <a:lnTo>
                        <a:pt x="0" y="4096392"/>
                      </a:lnTo>
                      <a:lnTo>
                        <a:pt x="2205083" y="409639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I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7FE5C6C-0E64-093A-F472-013985360B63}"/>
                    </a:ext>
                  </a:extLst>
                </p:cNvPr>
                <p:cNvSpPr txBox="1"/>
                <p:nvPr/>
              </p:nvSpPr>
              <p:spPr>
                <a:xfrm>
                  <a:off x="3148669" y="1583671"/>
                  <a:ext cx="2846216" cy="20014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28600" marR="0" lvl="0" indent="-2286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 typeface="Arial"/>
                    <a:buAutoNum type="arabicPeriod"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Fast Food &amp; Counter Workers - 4,487</a:t>
                  </a:r>
                </a:p>
                <a:p>
                  <a:pPr marL="228600" marR="0" lvl="0" indent="-2286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 typeface="Arial"/>
                    <a:buAutoNum type="arabicPeriod"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Retail Salespersons - 2,933</a:t>
                  </a:r>
                </a:p>
                <a:p>
                  <a:pPr marL="228600" marR="0" lvl="0" indent="-2286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 typeface="Arial"/>
                    <a:buAutoNum type="arabicPeriod"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Cashiers - 2,462</a:t>
                  </a:r>
                </a:p>
                <a:p>
                  <a:pPr marL="228600" marR="0" lvl="0" indent="-2286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 typeface="Arial"/>
                    <a:buAutoNum type="arabicPeriod"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Home Health &amp; Personal Care Aides - 2,113</a:t>
                  </a:r>
                </a:p>
                <a:p>
                  <a:pPr marL="228600" marR="0" lvl="0" indent="-2286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 typeface="Arial"/>
                    <a:buAutoNum type="arabicPeriod"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Janitors &amp; Cleaners, Except Maids &amp; Housekeeping Cleaners - 1,773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369D1B4-228E-C706-66D4-EF30C1CD6CAA}"/>
                  </a:ext>
                </a:extLst>
              </p:cNvPr>
              <p:cNvGrpSpPr/>
              <p:nvPr/>
            </p:nvGrpSpPr>
            <p:grpSpPr>
              <a:xfrm>
                <a:off x="1716765" y="1297928"/>
                <a:ext cx="1325563" cy="1325563"/>
                <a:chOff x="1716765" y="1297928"/>
                <a:chExt cx="1325563" cy="1325563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FED7ADD6-253E-FB5A-1FDA-6581647173C4}"/>
                    </a:ext>
                  </a:extLst>
                </p:cNvPr>
                <p:cNvSpPr/>
                <p:nvPr/>
              </p:nvSpPr>
              <p:spPr>
                <a:xfrm>
                  <a:off x="1716765" y="1297928"/>
                  <a:ext cx="1325563" cy="132556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016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I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055E5CA-CFBF-194A-98F0-BE07EBB22950}"/>
                    </a:ext>
                  </a:extLst>
                </p:cNvPr>
                <p:cNvSpPr txBox="1"/>
                <p:nvPr/>
              </p:nvSpPr>
              <p:spPr>
                <a:xfrm>
                  <a:off x="1996586" y="1520127"/>
                  <a:ext cx="796672" cy="9672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I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Less than $35K</a:t>
                  </a: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8338F86-7590-C52A-D71F-748B91FA7F49}"/>
                </a:ext>
              </a:extLst>
            </p:cNvPr>
            <p:cNvGrpSpPr/>
            <p:nvPr/>
          </p:nvGrpSpPr>
          <p:grpSpPr>
            <a:xfrm>
              <a:off x="518588" y="3917551"/>
              <a:ext cx="4595024" cy="2324648"/>
              <a:chOff x="1716765" y="3794962"/>
              <a:chExt cx="4376213" cy="2213952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0DF9B00-6C4D-0427-42B2-48F55EC8E342}"/>
                  </a:ext>
                </a:extLst>
              </p:cNvPr>
              <p:cNvSpPr/>
              <p:nvPr/>
            </p:nvSpPr>
            <p:spPr>
              <a:xfrm rot="5400000" flipH="1">
                <a:off x="2942240" y="2858176"/>
                <a:ext cx="2205084" cy="4096392"/>
              </a:xfrm>
              <a:custGeom>
                <a:avLst/>
                <a:gdLst>
                  <a:gd name="connsiteX0" fmla="*/ 2205084 w 2205084"/>
                  <a:gd name="connsiteY0" fmla="*/ 4096392 h 4096392"/>
                  <a:gd name="connsiteX1" fmla="*/ 2205084 w 2205084"/>
                  <a:gd name="connsiteY1" fmla="*/ 0 h 4096392"/>
                  <a:gd name="connsiteX2" fmla="*/ 0 w 2205084"/>
                  <a:gd name="connsiteY2" fmla="*/ 0 h 4096392"/>
                  <a:gd name="connsiteX3" fmla="*/ 0 w 2205084"/>
                  <a:gd name="connsiteY3" fmla="*/ 4096392 h 4096392"/>
                  <a:gd name="connsiteX4" fmla="*/ 2205084 w 2205084"/>
                  <a:gd name="connsiteY4" fmla="*/ 4096392 h 4096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5084" h="4096392">
                    <a:moveTo>
                      <a:pt x="2205084" y="4096392"/>
                    </a:moveTo>
                    <a:lnTo>
                      <a:pt x="2205084" y="0"/>
                    </a:lnTo>
                    <a:lnTo>
                      <a:pt x="0" y="0"/>
                    </a:lnTo>
                    <a:lnTo>
                      <a:pt x="0" y="4096392"/>
                    </a:lnTo>
                    <a:lnTo>
                      <a:pt x="2205084" y="4096392"/>
                    </a:lnTo>
                    <a:close/>
                  </a:path>
                </a:pathLst>
              </a:custGeom>
              <a:gradFill>
                <a:gsLst>
                  <a:gs pos="2000">
                    <a:schemeClr val="accent5"/>
                  </a:gs>
                  <a:gs pos="100000">
                    <a:schemeClr val="bg1">
                      <a:lumMod val="95000"/>
                      <a:alpha val="13000"/>
                    </a:schemeClr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8BA123D-BC2B-BAE8-170B-6E089681AF35}"/>
                  </a:ext>
                </a:extLst>
              </p:cNvPr>
              <p:cNvSpPr/>
              <p:nvPr/>
            </p:nvSpPr>
            <p:spPr>
              <a:xfrm>
                <a:off x="1716765" y="3794962"/>
                <a:ext cx="1325563" cy="1325563"/>
              </a:xfrm>
              <a:prstGeom prst="ellipse">
                <a:avLst/>
              </a:prstGeom>
              <a:solidFill>
                <a:schemeClr val="accent5">
                  <a:lumMod val="90000"/>
                </a:schemeClr>
              </a:solidFill>
              <a:ln w="1016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3BBA0E-68F5-E916-F72E-AB0A2D60D047}"/>
                </a:ext>
              </a:extLst>
            </p:cNvPr>
            <p:cNvGrpSpPr/>
            <p:nvPr/>
          </p:nvGrpSpPr>
          <p:grpSpPr>
            <a:xfrm>
              <a:off x="5161681" y="3859268"/>
              <a:ext cx="4594900" cy="2382933"/>
              <a:chOff x="6138758" y="3739454"/>
              <a:chExt cx="4376095" cy="226946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C0DAFDE-C782-4184-993F-46BD09D7A26E}"/>
                  </a:ext>
                </a:extLst>
              </p:cNvPr>
              <p:cNvSpPr/>
              <p:nvPr/>
            </p:nvSpPr>
            <p:spPr>
              <a:xfrm rot="5400000" flipH="1">
                <a:off x="7084413" y="2858176"/>
                <a:ext cx="2205084" cy="4096393"/>
              </a:xfrm>
              <a:custGeom>
                <a:avLst/>
                <a:gdLst>
                  <a:gd name="connsiteX0" fmla="*/ 2205084 w 2205084"/>
                  <a:gd name="connsiteY0" fmla="*/ 4096393 h 4096393"/>
                  <a:gd name="connsiteX1" fmla="*/ 2205084 w 2205084"/>
                  <a:gd name="connsiteY1" fmla="*/ 0 h 4096393"/>
                  <a:gd name="connsiteX2" fmla="*/ 0 w 2205084"/>
                  <a:gd name="connsiteY2" fmla="*/ 0 h 4096393"/>
                  <a:gd name="connsiteX3" fmla="*/ 0 w 2205084"/>
                  <a:gd name="connsiteY3" fmla="*/ 4096393 h 4096393"/>
                  <a:gd name="connsiteX4" fmla="*/ 2205084 w 2205084"/>
                  <a:gd name="connsiteY4" fmla="*/ 4096393 h 409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5084" h="4096393">
                    <a:moveTo>
                      <a:pt x="2205084" y="4096393"/>
                    </a:moveTo>
                    <a:lnTo>
                      <a:pt x="2205084" y="0"/>
                    </a:lnTo>
                    <a:lnTo>
                      <a:pt x="0" y="0"/>
                    </a:lnTo>
                    <a:lnTo>
                      <a:pt x="0" y="4096393"/>
                    </a:lnTo>
                    <a:lnTo>
                      <a:pt x="2205084" y="40963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EBB70B1-8119-95B8-68EC-C937728F91D3}"/>
                  </a:ext>
                </a:extLst>
              </p:cNvPr>
              <p:cNvSpPr/>
              <p:nvPr/>
            </p:nvSpPr>
            <p:spPr>
              <a:xfrm>
                <a:off x="9189290" y="3739454"/>
                <a:ext cx="1325563" cy="1325563"/>
              </a:xfrm>
              <a:prstGeom prst="ellipse">
                <a:avLst/>
              </a:prstGeom>
              <a:solidFill>
                <a:schemeClr val="accent5">
                  <a:lumMod val="90000"/>
                </a:schemeClr>
              </a:solidFill>
              <a:ln w="1016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9D3BD7-0142-3B06-BE89-9A0445FE0388}"/>
                </a:ext>
              </a:extLst>
            </p:cNvPr>
            <p:cNvGrpSpPr/>
            <p:nvPr/>
          </p:nvGrpSpPr>
          <p:grpSpPr>
            <a:xfrm>
              <a:off x="5161682" y="1295666"/>
              <a:ext cx="4553301" cy="2583193"/>
              <a:chOff x="6138759" y="1297928"/>
              <a:chExt cx="4336477" cy="2460184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85D552D-E4B5-C7D7-48F9-9AC296B4ECEA}"/>
                  </a:ext>
                </a:extLst>
              </p:cNvPr>
              <p:cNvSpPr/>
              <p:nvPr/>
            </p:nvSpPr>
            <p:spPr>
              <a:xfrm rot="5400000" flipH="1">
                <a:off x="7084414" y="607374"/>
                <a:ext cx="2205083" cy="4096393"/>
              </a:xfrm>
              <a:custGeom>
                <a:avLst/>
                <a:gdLst>
                  <a:gd name="connsiteX0" fmla="*/ 2205083 w 2205083"/>
                  <a:gd name="connsiteY0" fmla="*/ 4096393 h 4096393"/>
                  <a:gd name="connsiteX1" fmla="*/ 2205083 w 2205083"/>
                  <a:gd name="connsiteY1" fmla="*/ 0 h 4096393"/>
                  <a:gd name="connsiteX2" fmla="*/ 0 w 2205083"/>
                  <a:gd name="connsiteY2" fmla="*/ 0 h 4096393"/>
                  <a:gd name="connsiteX3" fmla="*/ 0 w 2205083"/>
                  <a:gd name="connsiteY3" fmla="*/ 4096393 h 4096393"/>
                  <a:gd name="connsiteX4" fmla="*/ 2205083 w 2205083"/>
                  <a:gd name="connsiteY4" fmla="*/ 4096393 h 409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5083" h="4096393">
                    <a:moveTo>
                      <a:pt x="2205083" y="4096393"/>
                    </a:moveTo>
                    <a:lnTo>
                      <a:pt x="2205083" y="0"/>
                    </a:lnTo>
                    <a:lnTo>
                      <a:pt x="0" y="0"/>
                    </a:lnTo>
                    <a:lnTo>
                      <a:pt x="0" y="4096393"/>
                    </a:lnTo>
                    <a:lnTo>
                      <a:pt x="2205083" y="40963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1341F89-8FC3-EF92-F3FB-A823B1FE4A0C}"/>
                  </a:ext>
                </a:extLst>
              </p:cNvPr>
              <p:cNvSpPr/>
              <p:nvPr/>
            </p:nvSpPr>
            <p:spPr>
              <a:xfrm>
                <a:off x="9149673" y="1297928"/>
                <a:ext cx="1325563" cy="132556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016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318741-B3C4-2062-9505-E103D011908E}"/>
                </a:ext>
              </a:extLst>
            </p:cNvPr>
            <p:cNvSpPr txBox="1"/>
            <p:nvPr/>
          </p:nvSpPr>
          <p:spPr>
            <a:xfrm>
              <a:off x="8614491" y="1577516"/>
              <a:ext cx="8365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$35K to $50K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3F6E84-7820-BD8E-9DBB-8C733E44D664}"/>
                </a:ext>
              </a:extLst>
            </p:cNvPr>
            <p:cNvSpPr txBox="1"/>
            <p:nvPr/>
          </p:nvSpPr>
          <p:spPr>
            <a:xfrm>
              <a:off x="779233" y="4190860"/>
              <a:ext cx="8365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$50K to $65K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98AF10-FCDF-D707-D7B8-2DAB46A79753}"/>
                </a:ext>
              </a:extLst>
            </p:cNvPr>
            <p:cNvSpPr txBox="1"/>
            <p:nvPr/>
          </p:nvSpPr>
          <p:spPr>
            <a:xfrm>
              <a:off x="8614491" y="4098778"/>
              <a:ext cx="836506" cy="89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More than $65K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2116C5-89FB-B97F-A625-DCCFA56406C9}"/>
                </a:ext>
              </a:extLst>
            </p:cNvPr>
            <p:cNvSpPr txBox="1"/>
            <p:nvPr/>
          </p:nvSpPr>
          <p:spPr>
            <a:xfrm>
              <a:off x="5289378" y="1598432"/>
              <a:ext cx="3121094" cy="210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Customer Service Representatives - 3,060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Stockers &amp; Order Fillers - 2,650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Laborers &amp; Freight, Stock &amp; Material Movers, Hand - 2,264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Office Clerks, General - 1,856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Miscellaneous Assemblers &amp; Fabricators - 1,482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D5F7215-433A-15D0-D607-4F4850C9CC3D}"/>
                </a:ext>
              </a:extLst>
            </p:cNvPr>
            <p:cNvSpPr txBox="1"/>
            <p:nvPr/>
          </p:nvSpPr>
          <p:spPr>
            <a:xfrm>
              <a:off x="2025806" y="3894375"/>
              <a:ext cx="3087806" cy="247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Heavy &amp; Tractor-Trailer Truck Drivers - 1,747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First-Line Supervisors of Office &amp; Admin Workers - 1,586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Elementary School Teachers, Except Special Ed - 1,249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Secondary School Teachers, Except Special Ed &amp; CTE - 1,033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Sales Reps, Wholesale &amp; Manufacturing, non-Tech/Sci - 788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81F2A19-B8C7-4E56-A571-9B5F0EAF7039}"/>
                </a:ext>
              </a:extLst>
            </p:cNvPr>
            <p:cNvSpPr txBox="1"/>
            <p:nvPr/>
          </p:nvSpPr>
          <p:spPr>
            <a:xfrm>
              <a:off x="5285664" y="3920392"/>
              <a:ext cx="3076739" cy="228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General &amp; Operations Managers - 3,481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Registered Nurses - 2,461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Claims Adjusters, Examiners &amp; Investigators - 1,134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First-Line Supervisors of Production &amp; Operating Workers - 786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AutoNum type="arabicPeriod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First-Line Supervisors of Construction &amp; Extraction - 776</a:t>
              </a:r>
            </a:p>
          </p:txBody>
        </p:sp>
      </p:grpSp>
      <p:sp>
        <p:nvSpPr>
          <p:cNvPr id="9" name="Google Shape;362;p18">
            <a:extLst>
              <a:ext uri="{FF2B5EF4-FFF2-40B4-BE49-F238E27FC236}">
                <a16:creationId xmlns:a16="http://schemas.microsoft.com/office/drawing/2014/main" id="{C1E7DE43-F91D-1211-F640-C0CA1815DABA}"/>
              </a:ext>
            </a:extLst>
          </p:cNvPr>
          <p:cNvSpPr txBox="1"/>
          <p:nvPr/>
        </p:nvSpPr>
        <p:spPr>
          <a:xfrm>
            <a:off x="0" y="7516"/>
            <a:ext cx="12192000" cy="8309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#3.4: Top 5 Jobs in Each COL-Adjusted Salary Range in McLennan's 2-County Area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All Career Fields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856B1-4946-B30B-C837-B6B3F9355079}"/>
              </a:ext>
            </a:extLst>
          </p:cNvPr>
          <p:cNvSpPr txBox="1"/>
          <p:nvPr/>
        </p:nvSpPr>
        <p:spPr>
          <a:xfrm>
            <a:off x="11041022" y="2529820"/>
            <a:ext cx="1096393" cy="246221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Using 6-digit SOC codes, of which there are 800+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 Index is 93.1</a:t>
            </a:r>
          </a:p>
        </p:txBody>
      </p:sp>
      <p:pic>
        <p:nvPicPr>
          <p:cNvPr id="11" name="Google Shape;158;p7" descr="The NCII logo. Lightbulb with the following text: &quot;National Center for Inquiry &amp; Improvement.&quot;">
            <a:extLst>
              <a:ext uri="{FF2B5EF4-FFF2-40B4-BE49-F238E27FC236}">
                <a16:creationId xmlns:a16="http://schemas.microsoft.com/office/drawing/2014/main" id="{C54B1FF9-9ECF-E0B4-0C5A-3E0899B28ED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21433" y="6392450"/>
            <a:ext cx="915982" cy="439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46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>
          <a:extLst>
            <a:ext uri="{FF2B5EF4-FFF2-40B4-BE49-F238E27FC236}">
              <a16:creationId xmlns:a16="http://schemas.microsoft.com/office/drawing/2014/main" id="{E8F2DDAC-EDB4-835F-3407-2B5ABF15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0">
            <a:extLst>
              <a:ext uri="{FF2B5EF4-FFF2-40B4-BE49-F238E27FC236}">
                <a16:creationId xmlns:a16="http://schemas.microsoft.com/office/drawing/2014/main" id="{D5E04141-35FF-63DD-F09F-24B563690265}"/>
              </a:ext>
            </a:extLst>
          </p:cNvPr>
          <p:cNvSpPr txBox="1"/>
          <p:nvPr/>
        </p:nvSpPr>
        <p:spPr>
          <a:xfrm>
            <a:off x="3564708" y="306186"/>
            <a:ext cx="506260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PROJECT MANAGEMENT SLIDE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158;p7" descr="The NCII logo. Lightbulb with the following text: &quot;National Center for Inquiry &amp; Improvement.&quot;">
            <a:extLst>
              <a:ext uri="{FF2B5EF4-FFF2-40B4-BE49-F238E27FC236}">
                <a16:creationId xmlns:a16="http://schemas.microsoft.com/office/drawing/2014/main" id="{D10AF039-883E-0322-3DB6-B4A2783EB94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7040" y="6035040"/>
            <a:ext cx="1308546" cy="6281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62;p18">
            <a:extLst>
              <a:ext uri="{FF2B5EF4-FFF2-40B4-BE49-F238E27FC236}">
                <a16:creationId xmlns:a16="http://schemas.microsoft.com/office/drawing/2014/main" id="{1D912CE1-C87D-F869-58F2-A66E134CDC5E}"/>
              </a:ext>
            </a:extLst>
          </p:cNvPr>
          <p:cNvSpPr txBox="1"/>
          <p:nvPr/>
        </p:nvSpPr>
        <p:spPr>
          <a:xfrm>
            <a:off x="274320" y="0"/>
            <a:ext cx="10972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#2.3: What are the Occupations that Lead to “Good Jobs” with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Most Openings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 McLennan's 2-County Area?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79100-DAFD-E81E-C7D2-5F46A10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5" y="1162540"/>
            <a:ext cx="8089243" cy="5264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56415-78CB-D014-68D6-0D547D905700}"/>
              </a:ext>
            </a:extLst>
          </p:cNvPr>
          <p:cNvSpPr txBox="1"/>
          <p:nvPr/>
        </p:nvSpPr>
        <p:spPr>
          <a:xfrm>
            <a:off x="10140382" y="1229708"/>
            <a:ext cx="1951592" cy="429348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Adjusted COL Index in McLennan's 2-County Area is 93.1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A “Good Job” has a Median COL-Adjusted Salary of $65K+ which equates to $</a:t>
            </a:r>
            <a:r>
              <a:rPr lang="en-US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61K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 in this region;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min salary $47K to be included on this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 Occupations are based on Six-Digit SOC codes, of which there are about 850; a minimum of 500 jobs in SOC code to be included on the list.</a:t>
            </a:r>
          </a:p>
        </p:txBody>
      </p:sp>
    </p:spTree>
    <p:extLst>
      <p:ext uri="{BB962C8B-B14F-4D97-AF65-F5344CB8AC3E}">
        <p14:creationId xmlns:p14="http://schemas.microsoft.com/office/powerpoint/2010/main" val="13454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345E69-A976-4994-81C0-7687E4C8C45C}"/>
              </a:ext>
            </a:extLst>
          </p:cNvPr>
          <p:cNvSpPr txBox="1"/>
          <p:nvPr/>
        </p:nvSpPr>
        <p:spPr>
          <a:xfrm>
            <a:off x="7225018" y="1905000"/>
            <a:ext cx="46352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Future</a:t>
            </a:r>
          </a:p>
          <a:p>
            <a:pPr algn="ctr"/>
            <a:r>
              <a:rPr lang="en-US" sz="5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Conversation Opportunities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5D487E-2886-4046-A8B5-13B388B36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84" y="1047982"/>
            <a:ext cx="6860329" cy="385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71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DC5616-0ECF-574D-9475-0E2672D8E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6" r="39880" b="180"/>
          <a:stretch/>
        </p:blipFill>
        <p:spPr>
          <a:xfrm>
            <a:off x="503141" y="330925"/>
            <a:ext cx="4218761" cy="61835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343FB91-F179-DD43-98EC-9AF72378C751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A37D56-2B2A-AD48-8757-651EEC2C4962}"/>
              </a:ext>
            </a:extLst>
          </p:cNvPr>
          <p:cNvSpPr txBox="1">
            <a:spLocks/>
          </p:cNvSpPr>
          <p:nvPr/>
        </p:nvSpPr>
        <p:spPr>
          <a:xfrm>
            <a:off x="4957603" y="562396"/>
            <a:ext cx="5620749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Aligning Opportunity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EDA2B9-277F-1C45-9D46-8F1DAE38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3590602"/>
            <a:ext cx="3466869" cy="1432331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70F51F5-6A4B-644D-B9C7-BEB65BB70FF9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87EC0E-97A0-BE4E-B49E-17589865E26B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28497-FE44-9847-99A0-53708D676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84" t="4825" r="28691" b="5009"/>
          <a:stretch/>
        </p:blipFill>
        <p:spPr>
          <a:xfrm>
            <a:off x="503140" y="330924"/>
            <a:ext cx="4300353" cy="6183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EEC55-B6A9-4EF4-96D0-789070CC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719530" y="-2108471"/>
            <a:ext cx="12911529" cy="9683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F1E7FB-3708-46EE-88BC-103D8D15FD3D}"/>
              </a:ext>
            </a:extLst>
          </p:cNvPr>
          <p:cNvSpPr txBox="1"/>
          <p:nvPr/>
        </p:nvSpPr>
        <p:spPr>
          <a:xfrm>
            <a:off x="986118" y="466165"/>
            <a:ext cx="1040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Decisions: Sunrise and Sunset</a:t>
            </a:r>
          </a:p>
        </p:txBody>
      </p:sp>
    </p:spTree>
    <p:extLst>
      <p:ext uri="{BB962C8B-B14F-4D97-AF65-F5344CB8AC3E}">
        <p14:creationId xmlns:p14="http://schemas.microsoft.com/office/powerpoint/2010/main" val="290351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69AE12-0CB9-EE40-BE05-D8DBDC5FBAF9}"/>
              </a:ext>
            </a:extLst>
          </p:cNvPr>
          <p:cNvSpPr txBox="1"/>
          <p:nvPr/>
        </p:nvSpPr>
        <p:spPr>
          <a:xfrm>
            <a:off x="0" y="1933708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“Community colleges have clarified existing program pathways, but they have not done enough to interrogate where those pathways lead.”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More Essential Than Ever 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– Jenkins, et al.</a:t>
            </a:r>
          </a:p>
        </p:txBody>
      </p:sp>
    </p:spTree>
    <p:extLst>
      <p:ext uri="{BB962C8B-B14F-4D97-AF65-F5344CB8AC3E}">
        <p14:creationId xmlns:p14="http://schemas.microsoft.com/office/powerpoint/2010/main" val="327323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6D8F5B-BA45-9948-B54A-BBDC48E3D395}"/>
              </a:ext>
            </a:extLst>
          </p:cNvPr>
          <p:cNvSpPr/>
          <p:nvPr/>
        </p:nvSpPr>
        <p:spPr>
          <a:xfrm>
            <a:off x="692219" y="713583"/>
            <a:ext cx="6118484" cy="543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2BE05-5DD0-F543-814D-DF3138EF3679}"/>
              </a:ext>
            </a:extLst>
          </p:cNvPr>
          <p:cNvSpPr txBox="1">
            <a:spLocks/>
          </p:cNvSpPr>
          <p:nvPr/>
        </p:nvSpPr>
        <p:spPr>
          <a:xfrm>
            <a:off x="908193" y="1913839"/>
            <a:ext cx="5608221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4ED00E-6D8F-EC4A-9A45-7CE29BD73876}"/>
              </a:ext>
            </a:extLst>
          </p:cNvPr>
          <p:cNvSpPr txBox="1">
            <a:spLocks/>
          </p:cNvSpPr>
          <p:nvPr/>
        </p:nvSpPr>
        <p:spPr>
          <a:xfrm>
            <a:off x="908193" y="1122180"/>
            <a:ext cx="5788441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Community College 3.0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8DBB3-DBCC-C24A-AFDF-524C3C9CD1D9}"/>
              </a:ext>
            </a:extLst>
          </p:cNvPr>
          <p:cNvSpPr/>
          <p:nvPr/>
        </p:nvSpPr>
        <p:spPr>
          <a:xfrm>
            <a:off x="1009769" y="1722219"/>
            <a:ext cx="5800934" cy="64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4E91CA-D4FA-954E-8080-15626CDEF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5" t="4247" r="15555" b="3852"/>
          <a:stretch/>
        </p:blipFill>
        <p:spPr>
          <a:xfrm>
            <a:off x="7073463" y="713582"/>
            <a:ext cx="4414344" cy="3927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85B313-DA9C-A140-A96F-2936212E1BD9}"/>
              </a:ext>
            </a:extLst>
          </p:cNvPr>
          <p:cNvSpPr txBox="1"/>
          <p:nvPr/>
        </p:nvSpPr>
        <p:spPr>
          <a:xfrm>
            <a:off x="7073463" y="4729655"/>
            <a:ext cx="4487916" cy="28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Photo name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EDB04-35AD-47BC-A769-1ED9A3806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506" y="0"/>
            <a:ext cx="12317506" cy="68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3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5CA7632-62AE-AA44-ADE0-C79864737D04}"/>
              </a:ext>
            </a:extLst>
          </p:cNvPr>
          <p:cNvSpPr txBox="1">
            <a:spLocks/>
          </p:cNvSpPr>
          <p:nvPr/>
        </p:nvSpPr>
        <p:spPr>
          <a:xfrm>
            <a:off x="4957603" y="967660"/>
            <a:ext cx="6839653" cy="4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EDB40F-D915-3D40-BD9D-459013817428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1318096-283B-E440-8848-ED270C945DEE}"/>
              </a:ext>
            </a:extLst>
          </p:cNvPr>
          <p:cNvSpPr txBox="1">
            <a:spLocks/>
          </p:cNvSpPr>
          <p:nvPr/>
        </p:nvSpPr>
        <p:spPr>
          <a:xfrm>
            <a:off x="4957604" y="317541"/>
            <a:ext cx="7019244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003366"/>
                </a:solidFill>
                <a:latin typeface="Century Gothic" panose="020B0502020202020204" pitchFamily="34" charset="0"/>
              </a:rPr>
              <a:t>Annual Workforce Program Development Cycle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962386-89E0-A44B-B481-223C30B2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4" y="1862167"/>
            <a:ext cx="6436537" cy="1432331"/>
          </a:xfrm>
        </p:spPr>
        <p:txBody>
          <a:bodyPr>
            <a:noAutofit/>
          </a:bodyPr>
          <a:lstStyle/>
          <a:p>
            <a:pPr>
              <a:buSzPct val="75000"/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</a:rPr>
              <a:t>I. Program Analysis</a:t>
            </a:r>
          </a:p>
          <a:p>
            <a:pPr marL="0" indent="0">
              <a:buSzPct val="75000"/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SzPct val="75000"/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</a:rPr>
              <a:t>II. Labor Market Analysis</a:t>
            </a:r>
          </a:p>
          <a:p>
            <a:pPr marL="0" indent="0">
              <a:buSzPct val="75000"/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SzPct val="75000"/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</a:rPr>
              <a:t>III. Conversations – Leadership Team and Board</a:t>
            </a:r>
          </a:p>
          <a:p>
            <a:pPr marL="0" indent="0">
              <a:buSzPct val="75000"/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SzPct val="75000"/>
              <a:buBlip>
                <a:blip r:embed="rId2"/>
              </a:buBlip>
            </a:pPr>
            <a:r>
              <a:rPr lang="en-US" dirty="0">
                <a:latin typeface="Century Gothic" panose="020B0502020202020204" pitchFamily="34" charset="0"/>
              </a:rPr>
              <a:t>IV. Program Investment/Divestment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B035BA2-9159-0A45-9F7D-4BA6213CBAED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F8DE70-0D1C-1C4F-9937-5C0A9A2E544B}"/>
              </a:ext>
            </a:extLst>
          </p:cNvPr>
          <p:cNvSpPr/>
          <p:nvPr/>
        </p:nvSpPr>
        <p:spPr>
          <a:xfrm>
            <a:off x="5059608" y="1547368"/>
            <a:ext cx="7716997" cy="90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E87096-DE27-8642-B9C4-04019754E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4" t="1146" r="27714" b="51"/>
          <a:stretch/>
        </p:blipFill>
        <p:spPr>
          <a:xfrm>
            <a:off x="0" y="0"/>
            <a:ext cx="4724235" cy="6985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04498A-3C45-444B-9881-DA379A51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24236" cy="70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6D8F5B-BA45-9948-B54A-BBDC48E3D395}"/>
              </a:ext>
            </a:extLst>
          </p:cNvPr>
          <p:cNvSpPr/>
          <p:nvPr/>
        </p:nvSpPr>
        <p:spPr>
          <a:xfrm>
            <a:off x="692219" y="713583"/>
            <a:ext cx="6118484" cy="543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2BE05-5DD0-F543-814D-DF3138EF3679}"/>
              </a:ext>
            </a:extLst>
          </p:cNvPr>
          <p:cNvSpPr txBox="1">
            <a:spLocks/>
          </p:cNvSpPr>
          <p:nvPr/>
        </p:nvSpPr>
        <p:spPr>
          <a:xfrm>
            <a:off x="908193" y="1913839"/>
            <a:ext cx="5608221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4ED00E-6D8F-EC4A-9A45-7CE29BD73876}"/>
              </a:ext>
            </a:extLst>
          </p:cNvPr>
          <p:cNvSpPr txBox="1">
            <a:spLocks/>
          </p:cNvSpPr>
          <p:nvPr/>
        </p:nvSpPr>
        <p:spPr>
          <a:xfrm>
            <a:off x="908193" y="1122180"/>
            <a:ext cx="4488559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Program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8DBB3-DBCC-C24A-AFDF-524C3C9CD1D9}"/>
              </a:ext>
            </a:extLst>
          </p:cNvPr>
          <p:cNvSpPr/>
          <p:nvPr/>
        </p:nvSpPr>
        <p:spPr>
          <a:xfrm>
            <a:off x="1009769" y="1722219"/>
            <a:ext cx="5800934" cy="64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5B313-DA9C-A140-A96F-2936212E1BD9}"/>
              </a:ext>
            </a:extLst>
          </p:cNvPr>
          <p:cNvSpPr txBox="1"/>
          <p:nvPr/>
        </p:nvSpPr>
        <p:spPr>
          <a:xfrm>
            <a:off x="7073463" y="4729655"/>
            <a:ext cx="4487916" cy="28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Photo name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1A694-0E73-3644-9B76-0B5CD865B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5" t="4247" r="15555" b="3852"/>
          <a:stretch/>
        </p:blipFill>
        <p:spPr>
          <a:xfrm>
            <a:off x="7073463" y="713582"/>
            <a:ext cx="4414344" cy="3927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2A8DCC-D956-4DBE-9ABA-FA7BB68A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1485"/>
            <a:ext cx="12192000" cy="698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875FA5-01E9-014F-8808-E9819DD6EB01}"/>
              </a:ext>
            </a:extLst>
          </p:cNvPr>
          <p:cNvSpPr/>
          <p:nvPr/>
        </p:nvSpPr>
        <p:spPr>
          <a:xfrm>
            <a:off x="7064416" y="847748"/>
            <a:ext cx="4822785" cy="5105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D95D18-429A-CE40-8B20-6A913B76644C}"/>
              </a:ext>
            </a:extLst>
          </p:cNvPr>
          <p:cNvSpPr txBox="1">
            <a:spLocks/>
          </p:cNvSpPr>
          <p:nvPr/>
        </p:nvSpPr>
        <p:spPr>
          <a:xfrm>
            <a:off x="7219855" y="1998055"/>
            <a:ext cx="4667345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u="sng" dirty="0">
                <a:latin typeface="Century Gothic" panose="020B0502020202020204" pitchFamily="34" charset="0"/>
              </a:rPr>
              <a:t>Multiple Data Sources</a:t>
            </a:r>
            <a:r>
              <a:rPr lang="en-US" sz="1700" dirty="0">
                <a:latin typeface="Century Gothic" panose="020B050202020202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 err="1">
                <a:latin typeface="Century Gothic" panose="020B0502020202020204" pitchFamily="34" charset="0"/>
              </a:rPr>
              <a:t>Lightcast</a:t>
            </a:r>
            <a:r>
              <a:rPr lang="en-US" sz="1700" dirty="0">
                <a:latin typeface="Century Gothic" panose="020B0502020202020204" pitchFamily="34" charset="0"/>
              </a:rPr>
              <a:t> (see Aspen-provided data)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Rural Guided Pathways (occasional)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Statewide Sources (Texas Workforce Commission, O*Net, THECB, etc.)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Local Sources: Chambers, HOT Workforce Board, etc.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525A2-90E2-B048-B8E6-061B5C38BA7F}"/>
              </a:ext>
            </a:extLst>
          </p:cNvPr>
          <p:cNvSpPr txBox="1">
            <a:spLocks/>
          </p:cNvSpPr>
          <p:nvPr/>
        </p:nvSpPr>
        <p:spPr>
          <a:xfrm>
            <a:off x="7219855" y="1197012"/>
            <a:ext cx="4975411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Labor Market Analysis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335C7-2694-D443-89D3-D1D0ED9D720D}"/>
              </a:ext>
            </a:extLst>
          </p:cNvPr>
          <p:cNvSpPr/>
          <p:nvPr/>
        </p:nvSpPr>
        <p:spPr>
          <a:xfrm>
            <a:off x="7321431" y="1806435"/>
            <a:ext cx="4565770" cy="648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4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875FA5-01E9-014F-8808-E9819DD6EB01}"/>
              </a:ext>
            </a:extLst>
          </p:cNvPr>
          <p:cNvSpPr/>
          <p:nvPr/>
        </p:nvSpPr>
        <p:spPr>
          <a:xfrm>
            <a:off x="987706" y="1029292"/>
            <a:ext cx="4521843" cy="487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D95D18-429A-CE40-8B20-6A913B76644C}"/>
              </a:ext>
            </a:extLst>
          </p:cNvPr>
          <p:cNvSpPr txBox="1">
            <a:spLocks/>
          </p:cNvSpPr>
          <p:nvPr/>
        </p:nvSpPr>
        <p:spPr>
          <a:xfrm>
            <a:off x="1143145" y="2229548"/>
            <a:ext cx="4192783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525A2-90E2-B048-B8E6-061B5C38BA7F}"/>
              </a:ext>
            </a:extLst>
          </p:cNvPr>
          <p:cNvSpPr txBox="1">
            <a:spLocks/>
          </p:cNvSpPr>
          <p:nvPr/>
        </p:nvSpPr>
        <p:spPr>
          <a:xfrm>
            <a:off x="1143146" y="143788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335C7-2694-D443-89D3-D1D0ED9D720D}"/>
              </a:ext>
            </a:extLst>
          </p:cNvPr>
          <p:cNvSpPr/>
          <p:nvPr/>
        </p:nvSpPr>
        <p:spPr>
          <a:xfrm>
            <a:off x="1244721" y="2037928"/>
            <a:ext cx="4264827" cy="648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D631C-29C9-4F9D-AA30-DF2216099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9"/>
            <a:ext cx="12192000" cy="798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875FA5-01E9-014F-8808-E9819DD6EB01}"/>
              </a:ext>
            </a:extLst>
          </p:cNvPr>
          <p:cNvSpPr/>
          <p:nvPr/>
        </p:nvSpPr>
        <p:spPr>
          <a:xfrm>
            <a:off x="987706" y="1029292"/>
            <a:ext cx="4521843" cy="487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D95D18-429A-CE40-8B20-6A913B76644C}"/>
              </a:ext>
            </a:extLst>
          </p:cNvPr>
          <p:cNvSpPr txBox="1">
            <a:spLocks/>
          </p:cNvSpPr>
          <p:nvPr/>
        </p:nvSpPr>
        <p:spPr>
          <a:xfrm>
            <a:off x="1143145" y="2229548"/>
            <a:ext cx="4192783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525A2-90E2-B048-B8E6-061B5C38BA7F}"/>
              </a:ext>
            </a:extLst>
          </p:cNvPr>
          <p:cNvSpPr txBox="1">
            <a:spLocks/>
          </p:cNvSpPr>
          <p:nvPr/>
        </p:nvSpPr>
        <p:spPr>
          <a:xfrm>
            <a:off x="1143146" y="143788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335C7-2694-D443-89D3-D1D0ED9D720D}"/>
              </a:ext>
            </a:extLst>
          </p:cNvPr>
          <p:cNvSpPr/>
          <p:nvPr/>
        </p:nvSpPr>
        <p:spPr>
          <a:xfrm>
            <a:off x="1244721" y="2037928"/>
            <a:ext cx="4264827" cy="648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A2BE9-8394-439F-A700-BC79E3BC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906" y="0"/>
            <a:ext cx="12469906" cy="75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>
          <a:extLst>
            <a:ext uri="{FF2B5EF4-FFF2-40B4-BE49-F238E27FC236}">
              <a16:creationId xmlns:a16="http://schemas.microsoft.com/office/drawing/2014/main" id="{FF2AA780-DD07-AFE7-E34F-F5E2F07AD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0">
            <a:extLst>
              <a:ext uri="{FF2B5EF4-FFF2-40B4-BE49-F238E27FC236}">
                <a16:creationId xmlns:a16="http://schemas.microsoft.com/office/drawing/2014/main" id="{D9F305BA-9EDA-4547-96D8-35EEBFE76108}"/>
              </a:ext>
            </a:extLst>
          </p:cNvPr>
          <p:cNvSpPr txBox="1"/>
          <p:nvPr/>
        </p:nvSpPr>
        <p:spPr>
          <a:xfrm>
            <a:off x="3564708" y="306186"/>
            <a:ext cx="506260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PROJECT MANAGEMENT SLIDE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Google Shape;158;p7" descr="The NCII logo. Lightbulb with the following text: &quot;National Center for Inquiry &amp; Improvement.&quot;">
            <a:extLst>
              <a:ext uri="{FF2B5EF4-FFF2-40B4-BE49-F238E27FC236}">
                <a16:creationId xmlns:a16="http://schemas.microsoft.com/office/drawing/2014/main" id="{BF3299D9-7D91-B04F-E994-A87A1BCD33B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7040" y="6035040"/>
            <a:ext cx="1308546" cy="6281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62;p18">
            <a:extLst>
              <a:ext uri="{FF2B5EF4-FFF2-40B4-BE49-F238E27FC236}">
                <a16:creationId xmlns:a16="http://schemas.microsoft.com/office/drawing/2014/main" id="{A25EB84D-D825-D987-83F9-3F21130D49DF}"/>
              </a:ext>
            </a:extLst>
          </p:cNvPr>
          <p:cNvSpPr txBox="1"/>
          <p:nvPr/>
        </p:nvSpPr>
        <p:spPr>
          <a:xfrm>
            <a:off x="274320" y="45720"/>
            <a:ext cx="10972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#3.1: What Career Fields Have the Most Workers in them in McLennan's 2-County Area?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2C85B-31D8-B92A-14FD-0338AA696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0011" y="1023599"/>
            <a:ext cx="9932890" cy="544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C6254-3554-C6AE-E13F-12C4C1B81F9A}"/>
              </a:ext>
            </a:extLst>
          </p:cNvPr>
          <p:cNvSpPr txBox="1"/>
          <p:nvPr/>
        </p:nvSpPr>
        <p:spPr>
          <a:xfrm>
            <a:off x="10558593" y="1255577"/>
            <a:ext cx="1437021" cy="375487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NCII has coded these career areas from the 800+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Six-Digit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SOC Codes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Note that these fields represent where workers are employed, not their a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cademic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program.</a:t>
            </a:r>
          </a:p>
        </p:txBody>
      </p:sp>
    </p:spTree>
    <p:extLst>
      <p:ext uri="{BB962C8B-B14F-4D97-AF65-F5344CB8AC3E}">
        <p14:creationId xmlns:p14="http://schemas.microsoft.com/office/powerpoint/2010/main" val="4041330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Lennan Template 2025" id="{ED4373EF-B53E-4AC4-A1D9-3DE28E436585}" vid="{D58997EF-32AD-4179-B6DC-645C0E33A3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BC1CC46E58A9498D85106798CC5755" ma:contentTypeVersion="13" ma:contentTypeDescription="Create a new document." ma:contentTypeScope="" ma:versionID="7e53d9fd7e6d95b10b86fce49287bcf1">
  <xsd:schema xmlns:xsd="http://www.w3.org/2001/XMLSchema" xmlns:xs="http://www.w3.org/2001/XMLSchema" xmlns:p="http://schemas.microsoft.com/office/2006/metadata/properties" xmlns:ns3="6c3fbd44-a21d-42e5-b173-b19d5557178e" xmlns:ns4="dd184715-e415-42cd-959c-8a9b906e294f" targetNamespace="http://schemas.microsoft.com/office/2006/metadata/properties" ma:root="true" ma:fieldsID="163ffa1d42f709ae68c3786557284c49" ns3:_="" ns4:_="">
    <xsd:import namespace="6c3fbd44-a21d-42e5-b173-b19d5557178e"/>
    <xsd:import namespace="dd184715-e415-42cd-959c-8a9b906e29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fbd44-a21d-42e5-b173-b19d555717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4715-e415-42cd-959c-8a9b906e29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48B86D-728C-492F-8B87-1B8BD66A39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9084E1-E843-435B-88AC-D1F76034EE0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c3fbd44-a21d-42e5-b173-b19d5557178e"/>
    <ds:schemaRef ds:uri="http://schemas.microsoft.com/office/2006/metadata/properties"/>
    <ds:schemaRef ds:uri="http://www.w3.org/XML/1998/namespace"/>
    <ds:schemaRef ds:uri="dd184715-e415-42cd-959c-8a9b906e294f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7FA88AE-4954-4085-AE09-CC998F7262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fbd44-a21d-42e5-b173-b19d5557178e"/>
    <ds:schemaRef ds:uri="dd184715-e415-42cd-959c-8a9b906e29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HB8 Response Feb 2025</Template>
  <TotalTime>1101</TotalTime>
  <Words>798</Words>
  <Application>Microsoft Office PowerPoint</Application>
  <PresentationFormat>Widescreen</PresentationFormat>
  <Paragraphs>106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Eggleston</dc:creator>
  <cp:lastModifiedBy>Chad Eggleston</cp:lastModifiedBy>
  <cp:revision>13</cp:revision>
  <dcterms:created xsi:type="dcterms:W3CDTF">2025-12-09T03:45:56Z</dcterms:created>
  <dcterms:modified xsi:type="dcterms:W3CDTF">2025-12-09T22:07:02Z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0x0101003DBC1CC46E58A9498D85106798CC5755</vt:lpwstr>
  </property>
</Properties>
</file>