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3"/>
  </p:notesMasterIdLst>
  <p:sldIdLst>
    <p:sldId id="257" r:id="rId5"/>
    <p:sldId id="276" r:id="rId6"/>
    <p:sldId id="279" r:id="rId7"/>
    <p:sldId id="264" r:id="rId8"/>
    <p:sldId id="277" r:id="rId9"/>
    <p:sldId id="258" r:id="rId10"/>
    <p:sldId id="265" r:id="rId11"/>
    <p:sldId id="259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0C582935-C5E9-AE4D-B690-DFF28AB439C9}">
          <p14:sldIdLst>
            <p14:sldId id="257"/>
            <p14:sldId id="276"/>
            <p14:sldId id="279"/>
            <p14:sldId id="264"/>
            <p14:sldId id="277"/>
            <p14:sldId id="258"/>
            <p14:sldId id="265"/>
            <p14:sldId id="259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66"/>
    <a:srgbClr val="FF6600"/>
    <a:srgbClr val="ED7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062" autoAdjust="0"/>
    <p:restoredTop sz="94692"/>
  </p:normalViewPr>
  <p:slideViewPr>
    <p:cSldViewPr snapToGrid="0" snapToObjects="1">
      <p:cViewPr>
        <p:scale>
          <a:sx n="84" d="100"/>
          <a:sy n="84" d="100"/>
        </p:scale>
        <p:origin x="138" y="-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39" d="100"/>
          <a:sy n="139" d="100"/>
        </p:scale>
        <p:origin x="4704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B97AB0-AD68-284E-BC71-D8898F66ED39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918B14-83F3-1C41-A225-B95F52427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8102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918B14-83F3-1C41-A225-B95F5242730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732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918B14-83F3-1C41-A225-B95F5242730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5202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918B14-83F3-1C41-A225-B95F5242730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2098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96A23-06C8-E84B-8641-4C5A656AA3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C788B3-137A-AB48-9FAD-7D58DA8665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E6B625-A103-934B-9D21-D48F66331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D6B25-40D9-CC4B-A48B-D6CC7F9B4E63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0527B4-F56C-8541-8B68-1EDA76980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CE35B5-F8C8-DC4A-BEDB-92C5E4753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F2FF-B334-374C-97A0-22C73DD352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013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DF10F-2FF0-CE49-BAA3-1B3983ABA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BB9CAC-9A86-5045-8556-4AE30DCF15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E3375-CDA8-874C-89AF-55AEA695C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D6B25-40D9-CC4B-A48B-D6CC7F9B4E63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059B42-E2C8-5144-A7EC-43DC0F02A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28DB5D-4758-E348-8112-714BE3C76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F2FF-B334-374C-97A0-22C73DD352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182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BC4518-F91F-1A42-8332-7414AA8259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AE8234-0641-B742-B0B0-5A5ECFB2DB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301F71-CD93-3E4E-A144-076C982A3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D6B25-40D9-CC4B-A48B-D6CC7F9B4E63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F757BD-55A3-9D4A-B0DB-B5C437E92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101C89-1E1B-1442-972C-3DDE73682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F2FF-B334-374C-97A0-22C73DD352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320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518BC-4663-0D4C-AE76-BE9727FA4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BDAA4A-2A49-0241-B21E-011522672A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3BB91B-49EF-CA45-9ED9-E5DDFEE29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D6B25-40D9-CC4B-A48B-D6CC7F9B4E63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AF9A90-150A-B54F-9A02-D734CB457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5110E0-3D27-9842-A1C9-1EF81687A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F2FF-B334-374C-97A0-22C73DD3521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7277637-C8BF-EC43-B21E-0DA77807489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420938" y="284163"/>
            <a:ext cx="914400" cy="914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6225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84C50-B5B2-6942-96AA-8C5A82199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721465-48F0-464D-8AFE-95E6FC520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5634F9-544C-C845-9487-01A7EDC02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D6B25-40D9-CC4B-A48B-D6CC7F9B4E63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4A3C1-26DF-CB42-9A68-B39C5098B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45F1AE-E0F0-7E4F-834F-31BD53E54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F2FF-B334-374C-97A0-22C73DD352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241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963F8-B489-BC43-91B2-9140ACD88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E5E9A0-57E6-2A46-9AD8-46D58A84D9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F70FCD-EEB8-C143-AFA0-35AF20F803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84D564-34AF-924A-8A00-C040CA424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D6B25-40D9-CC4B-A48B-D6CC7F9B4E63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115F80-2FC3-E847-9294-003C82F63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0EAD6F-207D-4949-AB8B-EC26A6B39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F2FF-B334-374C-97A0-22C73DD352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118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79DB5-211B-274D-B9BA-46708FC2A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F80EEB-1301-5542-B6F9-06918B9BE8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453996-EB29-AA42-BF06-E28DDFD869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2708B6-8207-C44C-B08E-5B048EBC42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7AE3D4-C638-DE4B-ABB2-30A4A18F21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768839-24D0-9E49-9B27-A516B9FBF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D6B25-40D9-CC4B-A48B-D6CC7F9B4E63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75416A-C8DE-3542-8EB2-345BBC9E2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D3EC94-5DC3-4944-BDC3-82CC7AA90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F2FF-B334-374C-97A0-22C73DD352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858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19C05-07BA-5342-AF54-200E5F94F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37D3FD-CD37-104B-BF42-80B6707C5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D6B25-40D9-CC4B-A48B-D6CC7F9B4E63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DCD75F-68ED-9749-B8D8-5CA2E99FD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3A2702-1F88-724B-A02F-6C6B1ED1C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F2FF-B334-374C-97A0-22C73DD352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717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B196A8-3C7F-404C-8899-8A072D142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D6B25-40D9-CC4B-A48B-D6CC7F9B4E63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1D9E6B-9850-114F-97AD-3142917FA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866799-C14E-8C4D-A357-273B3EB4D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F2FF-B334-374C-97A0-22C73DD352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351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CDD67-3D9A-5047-9E54-9D129CC49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C40E99-9ECF-8745-9E31-FA39B03EC4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AD77AB-7A79-254A-98B8-D0054C5DB1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2E9F9B-E4FB-2048-9BE1-9C4AF8C84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D6B25-40D9-CC4B-A48B-D6CC7F9B4E63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3A9AA1-FE89-9A49-86F4-0EA27C64D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09561C-E87D-764E-889E-136FDB7D5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F2FF-B334-374C-97A0-22C73DD352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003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49432-D3E9-1342-9932-AFCBF55FE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400D6F2-5338-E34C-9DBF-82950BA3A9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FB4837-F7D9-C946-8081-FB87DF59A7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CF9520-6887-7849-9645-4D1FF391C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D6B25-40D9-CC4B-A48B-D6CC7F9B4E63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E9B707-F082-BD4E-BD4E-BFDB03AE4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C67B38-A25B-E441-9DF6-E877D6D7F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F2FF-B334-374C-97A0-22C73DD352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02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D180BD-7C46-C945-BFB8-1DA9C8E04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FC40F9-79DB-1B4C-B020-6681478B2B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3F9EA3-71C6-D646-ADB6-A2FBB26E8D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8D6B25-40D9-CC4B-A48B-D6CC7F9B4E63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32B270-2561-6543-A774-B66867E330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8F3821-4C1F-1D4D-B33B-0F7DFF07A9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73F2FF-B334-374C-97A0-22C73DD352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369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E069AE12-0CB9-EE40-BE05-D8DBDC5FBAF9}"/>
              </a:ext>
            </a:extLst>
          </p:cNvPr>
          <p:cNvSpPr txBox="1"/>
          <p:nvPr/>
        </p:nvSpPr>
        <p:spPr>
          <a:xfrm>
            <a:off x="0" y="2875002"/>
            <a:ext cx="12192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MCC Credentials Update</a:t>
            </a:r>
          </a:p>
          <a:p>
            <a:pPr algn="ctr"/>
            <a:r>
              <a:rPr lang="en-US" sz="6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Academic Year 2024/25</a:t>
            </a:r>
          </a:p>
          <a:p>
            <a:pPr algn="ctr"/>
            <a:endParaRPr lang="en-US" sz="6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32383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FD61772-30FB-2A41-89D3-806955B9AB4B}"/>
              </a:ext>
            </a:extLst>
          </p:cNvPr>
          <p:cNvSpPr txBox="1">
            <a:spLocks/>
          </p:cNvSpPr>
          <p:nvPr/>
        </p:nvSpPr>
        <p:spPr>
          <a:xfrm>
            <a:off x="3608440" y="566481"/>
            <a:ext cx="4164652" cy="6649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solidFill>
                  <a:srgbClr val="003366"/>
                </a:solidFill>
                <a:latin typeface="Century Gothic" panose="020B0502020202020204" pitchFamily="34" charset="0"/>
              </a:rPr>
              <a:t>Credentials</a:t>
            </a:r>
            <a:endParaRPr lang="en-US" sz="4800" b="1" dirty="0">
              <a:latin typeface="Century Gothic" panose="020B0502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AA37D56-2B2A-AD48-8757-651EEC2C4962}"/>
              </a:ext>
            </a:extLst>
          </p:cNvPr>
          <p:cNvSpPr txBox="1">
            <a:spLocks/>
          </p:cNvSpPr>
          <p:nvPr/>
        </p:nvSpPr>
        <p:spPr>
          <a:xfrm>
            <a:off x="4957604" y="2076499"/>
            <a:ext cx="3466868" cy="6649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 dirty="0">
              <a:solidFill>
                <a:srgbClr val="003366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087EC0E-97A0-BE4E-B49E-17589865E26B}"/>
              </a:ext>
            </a:extLst>
          </p:cNvPr>
          <p:cNvSpPr/>
          <p:nvPr/>
        </p:nvSpPr>
        <p:spPr>
          <a:xfrm flipV="1">
            <a:off x="383458" y="1368514"/>
            <a:ext cx="11543071" cy="45719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DBA229-B96F-473C-AE61-9CC7BE9EE2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7548" y="1825625"/>
            <a:ext cx="6294192" cy="361814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2060"/>
                </a:solidFill>
                <a:latin typeface="Century Gothic" panose="020B0502020202020204" pitchFamily="34" charset="0"/>
              </a:rPr>
              <a:t>Types </a:t>
            </a:r>
          </a:p>
          <a:p>
            <a:pPr lvl="1"/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Institutional Credentials that Lead to Licensure for Certificates (ICLCs)</a:t>
            </a:r>
          </a:p>
          <a:p>
            <a:pPr lvl="1"/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Level 1 and Level 2 Certificates</a:t>
            </a:r>
          </a:p>
          <a:p>
            <a:pPr lvl="1"/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Occupational Skills Awards</a:t>
            </a:r>
          </a:p>
          <a:p>
            <a:pPr lvl="1"/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Associate Degrees</a:t>
            </a:r>
          </a:p>
          <a:p>
            <a:pPr lvl="1"/>
            <a:endParaRPr lang="en-US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002060"/>
                </a:solidFill>
                <a:latin typeface="Century Gothic" panose="020B0502020202020204" pitchFamily="34" charset="0"/>
              </a:rPr>
              <a:t>Characteristics </a:t>
            </a:r>
          </a:p>
          <a:p>
            <a:pPr lvl="1"/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Stackable</a:t>
            </a:r>
          </a:p>
          <a:p>
            <a:pPr lvl="1"/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Portable </a:t>
            </a:r>
          </a:p>
          <a:p>
            <a:pPr lvl="1"/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Aligned with industry needs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15B1D56-A678-4DBA-B3A1-448B9385F1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458" y="1754635"/>
            <a:ext cx="4850714" cy="3748279"/>
          </a:xfrm>
          <a:prstGeom prst="rect">
            <a:avLst/>
          </a:prstGeom>
          <a:ln w="25400">
            <a:solidFill>
              <a:srgbClr val="003366"/>
            </a:solidFill>
          </a:ln>
        </p:spPr>
      </p:pic>
    </p:spTree>
    <p:extLst>
      <p:ext uri="{BB962C8B-B14F-4D97-AF65-F5344CB8AC3E}">
        <p14:creationId xmlns:p14="http://schemas.microsoft.com/office/powerpoint/2010/main" val="29035129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57685FC-726F-9F4F-BDA1-9D323B163DEF}"/>
              </a:ext>
            </a:extLst>
          </p:cNvPr>
          <p:cNvSpPr txBox="1">
            <a:spLocks/>
          </p:cNvSpPr>
          <p:nvPr/>
        </p:nvSpPr>
        <p:spPr>
          <a:xfrm>
            <a:off x="0" y="1850669"/>
            <a:ext cx="12192000" cy="21741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endParaRPr lang="en-US" sz="2400" dirty="0">
              <a:latin typeface="Century Gothic" panose="020B0502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5D8A5F8-7568-2F4F-BF89-5FB6DFED53B3}"/>
              </a:ext>
            </a:extLst>
          </p:cNvPr>
          <p:cNvSpPr txBox="1">
            <a:spLocks/>
          </p:cNvSpPr>
          <p:nvPr/>
        </p:nvSpPr>
        <p:spPr>
          <a:xfrm>
            <a:off x="0" y="154543"/>
            <a:ext cx="12192000" cy="6526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endParaRPr lang="en-US" sz="7200" dirty="0">
              <a:solidFill>
                <a:srgbClr val="00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64484DE-B071-5F4D-8628-5BB6A510BFD3}"/>
              </a:ext>
            </a:extLst>
          </p:cNvPr>
          <p:cNvSpPr txBox="1">
            <a:spLocks/>
          </p:cNvSpPr>
          <p:nvPr/>
        </p:nvSpPr>
        <p:spPr>
          <a:xfrm>
            <a:off x="0" y="3836866"/>
            <a:ext cx="12192000" cy="6526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endParaRPr lang="en-US" sz="7200" dirty="0">
              <a:solidFill>
                <a:srgbClr val="00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5" descr="image004">
            <a:extLst>
              <a:ext uri="{FF2B5EF4-FFF2-40B4-BE49-F238E27FC236}">
                <a16:creationId xmlns:a16="http://schemas.microsoft.com/office/drawing/2014/main" id="{28727E40-2852-4BC1-963D-CDE0BE46D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233" y="1136990"/>
            <a:ext cx="7577666" cy="4584019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5253799-DFA7-4DCA-8456-115A6E6E73ED}"/>
              </a:ext>
            </a:extLst>
          </p:cNvPr>
          <p:cNvSpPr txBox="1"/>
          <p:nvPr/>
        </p:nvSpPr>
        <p:spPr>
          <a:xfrm>
            <a:off x="860459" y="188679"/>
            <a:ext cx="102452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3366"/>
                </a:solidFill>
                <a:latin typeface="Century Gothic" panose="020B0502020202020204" pitchFamily="34" charset="0"/>
              </a:rPr>
              <a:t>HB 8 Funding Outcomes</a:t>
            </a:r>
          </a:p>
        </p:txBody>
      </p:sp>
    </p:spTree>
    <p:extLst>
      <p:ext uri="{BB962C8B-B14F-4D97-AF65-F5344CB8AC3E}">
        <p14:creationId xmlns:p14="http://schemas.microsoft.com/office/powerpoint/2010/main" val="17871098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BDDCF29-7E49-4C6D-9E40-8B83E194C4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  <a:ln w="25400">
            <a:solidFill>
              <a:srgbClr val="003366"/>
            </a:solidFill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57685FC-726F-9F4F-BDA1-9D323B163DEF}"/>
              </a:ext>
            </a:extLst>
          </p:cNvPr>
          <p:cNvSpPr txBox="1">
            <a:spLocks/>
          </p:cNvSpPr>
          <p:nvPr/>
        </p:nvSpPr>
        <p:spPr>
          <a:xfrm>
            <a:off x="0" y="1850669"/>
            <a:ext cx="12192000" cy="21741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endParaRPr lang="en-US" sz="2400" dirty="0">
              <a:latin typeface="Century Gothic" panose="020B0502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5D8A5F8-7568-2F4F-BF89-5FB6DFED53B3}"/>
              </a:ext>
            </a:extLst>
          </p:cNvPr>
          <p:cNvSpPr txBox="1">
            <a:spLocks/>
          </p:cNvSpPr>
          <p:nvPr/>
        </p:nvSpPr>
        <p:spPr>
          <a:xfrm>
            <a:off x="0" y="569010"/>
            <a:ext cx="12192000" cy="6526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endParaRPr lang="en-US" sz="7200" dirty="0">
              <a:solidFill>
                <a:srgbClr val="00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64484DE-B071-5F4D-8628-5BB6A510BFD3}"/>
              </a:ext>
            </a:extLst>
          </p:cNvPr>
          <p:cNvSpPr txBox="1">
            <a:spLocks/>
          </p:cNvSpPr>
          <p:nvPr/>
        </p:nvSpPr>
        <p:spPr>
          <a:xfrm>
            <a:off x="0" y="3836866"/>
            <a:ext cx="12192000" cy="6526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endParaRPr lang="en-US" sz="7200" dirty="0">
              <a:solidFill>
                <a:srgbClr val="00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92D67B4-8739-41C5-99A9-D8A49E28FF61}"/>
              </a:ext>
            </a:extLst>
          </p:cNvPr>
          <p:cNvSpPr txBox="1">
            <a:spLocks/>
          </p:cNvSpPr>
          <p:nvPr/>
        </p:nvSpPr>
        <p:spPr>
          <a:xfrm>
            <a:off x="6567948" y="1221698"/>
            <a:ext cx="4164652" cy="1411235"/>
          </a:xfrm>
          <a:prstGeom prst="rect">
            <a:avLst/>
          </a:prstGeom>
          <a:solidFill>
            <a:schemeClr val="bg1"/>
          </a:solidFill>
          <a:ln w="25400">
            <a:solidFill>
              <a:srgbClr val="003366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solidFill>
                  <a:srgbClr val="003366"/>
                </a:solidFill>
                <a:latin typeface="Century Gothic" panose="020B0502020202020204" pitchFamily="34" charset="0"/>
              </a:rPr>
              <a:t>Outcomes to Date</a:t>
            </a:r>
            <a:endParaRPr lang="en-US" sz="4800" b="1" dirty="0">
              <a:latin typeface="Century Gothic" panose="020B0502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798D09-EE3A-4CBF-8A67-86AF2D8AFBFF}"/>
              </a:ext>
            </a:extLst>
          </p:cNvPr>
          <p:cNvSpPr txBox="1"/>
          <p:nvPr/>
        </p:nvSpPr>
        <p:spPr>
          <a:xfrm>
            <a:off x="9894401" y="4301978"/>
            <a:ext cx="838199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003366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3366"/>
                </a:solidFill>
                <a:latin typeface="Century Gothic" panose="020B0502020202020204" pitchFamily="34" charset="0"/>
              </a:rPr>
              <a:t>ICLCs</a:t>
            </a:r>
          </a:p>
        </p:txBody>
      </p:sp>
    </p:spTree>
    <p:extLst>
      <p:ext uri="{BB962C8B-B14F-4D97-AF65-F5344CB8AC3E}">
        <p14:creationId xmlns:p14="http://schemas.microsoft.com/office/powerpoint/2010/main" val="13519788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002">
            <a:extLst>
              <a:ext uri="{FF2B5EF4-FFF2-40B4-BE49-F238E27FC236}">
                <a16:creationId xmlns:a16="http://schemas.microsoft.com/office/drawing/2014/main" id="{7172664B-83BD-4DCB-9F3C-4364CCF3E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34" y="1203475"/>
            <a:ext cx="10441038" cy="5482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34C7EE5-380E-477B-9D77-93F1F9E9BF4A}"/>
              </a:ext>
            </a:extLst>
          </p:cNvPr>
          <p:cNvSpPr txBox="1">
            <a:spLocks/>
          </p:cNvSpPr>
          <p:nvPr/>
        </p:nvSpPr>
        <p:spPr>
          <a:xfrm>
            <a:off x="651934" y="279400"/>
            <a:ext cx="10574866" cy="626533"/>
          </a:xfrm>
          <a:prstGeom prst="rect">
            <a:avLst/>
          </a:prstGeom>
          <a:solidFill>
            <a:schemeClr val="bg1"/>
          </a:solidFill>
          <a:ln w="25400">
            <a:solidFill>
              <a:srgbClr val="003366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rgbClr val="003366"/>
                </a:solidFill>
                <a:latin typeface="Century Gothic" panose="020B0502020202020204" pitchFamily="34" charset="0"/>
              </a:rPr>
              <a:t>% of Total Awards per Year </a:t>
            </a:r>
            <a:r>
              <a:rPr lang="en-US" sz="2400" b="1" dirty="0">
                <a:solidFill>
                  <a:srgbClr val="003366"/>
                </a:solidFill>
                <a:latin typeface="Century Gothic" panose="020B0502020202020204" pitchFamily="34" charset="0"/>
              </a:rPr>
              <a:t>(see key above)</a:t>
            </a:r>
            <a:endParaRPr lang="en-US" sz="24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84267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6D8F5B-BA45-9948-B54A-BBDC48E3D395}"/>
              </a:ext>
            </a:extLst>
          </p:cNvPr>
          <p:cNvSpPr/>
          <p:nvPr/>
        </p:nvSpPr>
        <p:spPr>
          <a:xfrm>
            <a:off x="692219" y="786109"/>
            <a:ext cx="6118484" cy="54339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C52BE05-5DD0-F543-814D-DF3138EF3679}"/>
              </a:ext>
            </a:extLst>
          </p:cNvPr>
          <p:cNvSpPr txBox="1">
            <a:spLocks/>
          </p:cNvSpPr>
          <p:nvPr/>
        </p:nvSpPr>
        <p:spPr>
          <a:xfrm>
            <a:off x="908193" y="1913839"/>
            <a:ext cx="5608221" cy="40313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en-US" sz="1700" dirty="0">
              <a:latin typeface="Century Gothic" panose="020B0502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E4ED00E-6D8F-EC4A-9A45-7CE29BD73876}"/>
              </a:ext>
            </a:extLst>
          </p:cNvPr>
          <p:cNvSpPr txBox="1">
            <a:spLocks/>
          </p:cNvSpPr>
          <p:nvPr/>
        </p:nvSpPr>
        <p:spPr>
          <a:xfrm>
            <a:off x="908193" y="1017516"/>
            <a:ext cx="6217820" cy="6649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003366"/>
                </a:solidFill>
                <a:latin typeface="Century Gothic" panose="020B0502020202020204" pitchFamily="34" charset="0"/>
              </a:rPr>
              <a:t>Past: Pre-2024 Credentials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C48DBB3-DBCC-C24A-AFDF-524C3C9CD1D9}"/>
              </a:ext>
            </a:extLst>
          </p:cNvPr>
          <p:cNvSpPr/>
          <p:nvPr/>
        </p:nvSpPr>
        <p:spPr>
          <a:xfrm>
            <a:off x="1009769" y="1722219"/>
            <a:ext cx="5800934" cy="6487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DA8DD1A-725C-4FA2-A4DC-F7D4E5CE1D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746" r="39880" b="180"/>
          <a:stretch/>
        </p:blipFill>
        <p:spPr>
          <a:xfrm>
            <a:off x="7875749" y="778280"/>
            <a:ext cx="3306482" cy="4846383"/>
          </a:xfrm>
          <a:prstGeom prst="rect">
            <a:avLst/>
          </a:prstGeom>
          <a:ln w="25400">
            <a:solidFill>
              <a:srgbClr val="003366"/>
            </a:solidFill>
          </a:ln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F283E44D-4F08-4C87-BFC9-38C64B4B0063}"/>
              </a:ext>
            </a:extLst>
          </p:cNvPr>
          <p:cNvSpPr txBox="1">
            <a:spLocks/>
          </p:cNvSpPr>
          <p:nvPr/>
        </p:nvSpPr>
        <p:spPr>
          <a:xfrm>
            <a:off x="1073055" y="2040581"/>
            <a:ext cx="4667345" cy="40313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3366"/>
                </a:solidFill>
                <a:latin typeface="Century Gothic" panose="020B0502020202020204" pitchFamily="34" charset="0"/>
              </a:rPr>
              <a:t>Six Sigma certificate (Level 1 certificate)</a:t>
            </a:r>
          </a:p>
          <a:p>
            <a:pPr>
              <a:lnSpc>
                <a:spcPct val="100000"/>
              </a:lnSpc>
            </a:pPr>
            <a:endParaRPr lang="en-US" sz="2000" dirty="0">
              <a:solidFill>
                <a:srgbClr val="003366"/>
              </a:solidFill>
              <a:latin typeface="Century Gothic" panose="020B0502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003366"/>
                </a:solidFill>
                <a:latin typeface="Century Gothic" panose="020B0502020202020204" pitchFamily="34" charset="0"/>
              </a:rPr>
              <a:t>Entrepeneurship</a:t>
            </a:r>
            <a:r>
              <a:rPr lang="en-US" sz="2000" dirty="0">
                <a:solidFill>
                  <a:srgbClr val="003366"/>
                </a:solidFill>
                <a:latin typeface="Century Gothic" panose="020B0502020202020204" pitchFamily="34" charset="0"/>
              </a:rPr>
              <a:t> certificate</a:t>
            </a:r>
          </a:p>
          <a:p>
            <a:pPr>
              <a:lnSpc>
                <a:spcPct val="100000"/>
              </a:lnSpc>
            </a:pPr>
            <a:endParaRPr lang="en-US" sz="2000" dirty="0">
              <a:solidFill>
                <a:srgbClr val="003366"/>
              </a:solidFill>
              <a:latin typeface="Century Gothic" panose="020B0502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3366"/>
                </a:solidFill>
                <a:latin typeface="Century Gothic" panose="020B0502020202020204" pitchFamily="34" charset="0"/>
              </a:rPr>
              <a:t>ICLC – Certified Nurse Aide (</a:t>
            </a:r>
            <a:r>
              <a:rPr lang="en-US" sz="2000" i="1" dirty="0">
                <a:solidFill>
                  <a:srgbClr val="003366"/>
                </a:solidFill>
                <a:latin typeface="Century Gothic" panose="020B0502020202020204" pitchFamily="34" charset="0"/>
              </a:rPr>
              <a:t>but</a:t>
            </a:r>
            <a:r>
              <a:rPr lang="en-US" sz="2000" dirty="0">
                <a:solidFill>
                  <a:srgbClr val="003366"/>
                </a:solidFill>
                <a:latin typeface="Century Gothic" panose="020B0502020202020204" pitchFamily="34" charset="0"/>
              </a:rPr>
              <a:t> now funded)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3366"/>
              </a:solidFill>
              <a:latin typeface="Century Gothic" panose="020B0502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3366"/>
                </a:solidFill>
                <a:latin typeface="Century Gothic" panose="020B0502020202020204" pitchFamily="34" charset="0"/>
              </a:rPr>
              <a:t>Supply Chain Logistics certificate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3366"/>
              </a:solidFill>
              <a:latin typeface="Century Gothic" panose="020B0502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3366"/>
                </a:solidFill>
                <a:latin typeface="Century Gothic" panose="020B0502020202020204" pitchFamily="34" charset="0"/>
              </a:rPr>
              <a:t>Mental Health Social Work certificate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3366"/>
              </a:solidFill>
              <a:latin typeface="Century Gothic" panose="020B0502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3366"/>
              </a:solidFill>
              <a:latin typeface="Century Gothic" panose="020B0502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700" dirty="0"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</a:pPr>
            <a:endParaRPr lang="en-US" sz="17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73384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6D8F5B-BA45-9948-B54A-BBDC48E3D395}"/>
              </a:ext>
            </a:extLst>
          </p:cNvPr>
          <p:cNvSpPr/>
          <p:nvPr/>
        </p:nvSpPr>
        <p:spPr>
          <a:xfrm>
            <a:off x="681709" y="713583"/>
            <a:ext cx="6118484" cy="54339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C52BE05-5DD0-F543-814D-DF3138EF3679}"/>
              </a:ext>
            </a:extLst>
          </p:cNvPr>
          <p:cNvSpPr txBox="1">
            <a:spLocks/>
          </p:cNvSpPr>
          <p:nvPr/>
        </p:nvSpPr>
        <p:spPr>
          <a:xfrm>
            <a:off x="908193" y="1913839"/>
            <a:ext cx="5608221" cy="40313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en-US" sz="1700" dirty="0">
              <a:latin typeface="Century Gothic" panose="020B0502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E4ED00E-6D8F-EC4A-9A45-7CE29BD73876}"/>
              </a:ext>
            </a:extLst>
          </p:cNvPr>
          <p:cNvSpPr txBox="1">
            <a:spLocks/>
          </p:cNvSpPr>
          <p:nvPr/>
        </p:nvSpPr>
        <p:spPr>
          <a:xfrm>
            <a:off x="908193" y="767492"/>
            <a:ext cx="5513627" cy="6649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003366"/>
                </a:solidFill>
                <a:latin typeface="Century Gothic" panose="020B0502020202020204" pitchFamily="34" charset="0"/>
              </a:rPr>
              <a:t>Present: AY 2024/25 Credentials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C48DBB3-DBCC-C24A-AFDF-524C3C9CD1D9}"/>
              </a:ext>
            </a:extLst>
          </p:cNvPr>
          <p:cNvSpPr/>
          <p:nvPr/>
        </p:nvSpPr>
        <p:spPr>
          <a:xfrm>
            <a:off x="1009769" y="1722219"/>
            <a:ext cx="5800934" cy="6487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75049F7-831D-41FE-B1B7-D0BC24896A9C}"/>
              </a:ext>
            </a:extLst>
          </p:cNvPr>
          <p:cNvSpPr txBox="1">
            <a:spLocks/>
          </p:cNvSpPr>
          <p:nvPr/>
        </p:nvSpPr>
        <p:spPr>
          <a:xfrm>
            <a:off x="840484" y="1913839"/>
            <a:ext cx="5800934" cy="40313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3366"/>
                </a:solidFill>
                <a:latin typeface="Century Gothic" panose="020B0502020202020204" pitchFamily="34" charset="0"/>
              </a:rPr>
              <a:t>Certified Pharmacy Tech (certificate and OSA) – TRUE grant</a:t>
            </a:r>
          </a:p>
          <a:p>
            <a:pPr>
              <a:lnSpc>
                <a:spcPct val="100000"/>
              </a:lnSpc>
            </a:pPr>
            <a:endParaRPr lang="en-US" sz="2000" dirty="0">
              <a:solidFill>
                <a:srgbClr val="003366"/>
              </a:solidFill>
              <a:latin typeface="Century Gothic" panose="020B0502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3366"/>
                </a:solidFill>
                <a:latin typeface="Century Gothic" panose="020B0502020202020204" pitchFamily="34" charset="0"/>
              </a:rPr>
              <a:t>Criminal Justice Peace Officer Certificate</a:t>
            </a:r>
          </a:p>
          <a:p>
            <a:pPr>
              <a:lnSpc>
                <a:spcPct val="100000"/>
              </a:lnSpc>
            </a:pPr>
            <a:endParaRPr lang="en-US" sz="2000" dirty="0">
              <a:solidFill>
                <a:srgbClr val="003366"/>
              </a:solidFill>
              <a:latin typeface="Century Gothic" panose="020B0502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3366"/>
                </a:solidFill>
                <a:latin typeface="Century Gothic" panose="020B0502020202020204" pitchFamily="34" charset="0"/>
              </a:rPr>
              <a:t>Paralegal Studies OSA</a:t>
            </a:r>
          </a:p>
          <a:p>
            <a:pPr>
              <a:lnSpc>
                <a:spcPct val="100000"/>
              </a:lnSpc>
            </a:pPr>
            <a:endParaRPr lang="en-US" sz="2000" dirty="0">
              <a:solidFill>
                <a:srgbClr val="003366"/>
              </a:solidFill>
              <a:latin typeface="Century Gothic" panose="020B0502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3366"/>
                </a:solidFill>
                <a:latin typeface="Century Gothic" panose="020B0502020202020204" pitchFamily="34" charset="0"/>
              </a:rPr>
              <a:t>A.A. – Theatre</a:t>
            </a:r>
          </a:p>
          <a:p>
            <a:pPr>
              <a:lnSpc>
                <a:spcPct val="100000"/>
              </a:lnSpc>
            </a:pPr>
            <a:endParaRPr lang="en-US" sz="2000" dirty="0">
              <a:solidFill>
                <a:srgbClr val="003366"/>
              </a:solidFill>
              <a:latin typeface="Century Gothic" panose="020B0502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3366"/>
                </a:solidFill>
                <a:latin typeface="Century Gothic" panose="020B0502020202020204" pitchFamily="34" charset="0"/>
              </a:rPr>
              <a:t>Educational Aide II Level 1 Certificate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3366"/>
              </a:solidFill>
              <a:latin typeface="Century Gothic" panose="020B0502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3366"/>
                </a:solidFill>
                <a:latin typeface="Century Gothic" panose="020B0502020202020204" pitchFamily="34" charset="0"/>
              </a:rPr>
              <a:t>Patient Care Technician – TRUE grant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700" dirty="0">
              <a:latin typeface="Century Gothic" panose="020B0502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677AEC-6E1D-45EB-97A7-0FF8E5258D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224" t="-68" r="14628" b="16532"/>
          <a:stretch/>
        </p:blipFill>
        <p:spPr>
          <a:xfrm>
            <a:off x="7062000" y="713583"/>
            <a:ext cx="4289516" cy="3265750"/>
          </a:xfrm>
          <a:prstGeom prst="rect">
            <a:avLst/>
          </a:prstGeom>
          <a:ln w="25400">
            <a:solidFill>
              <a:srgbClr val="003366"/>
            </a:solidFill>
          </a:ln>
        </p:spPr>
      </p:pic>
    </p:spTree>
    <p:extLst>
      <p:ext uri="{BB962C8B-B14F-4D97-AF65-F5344CB8AC3E}">
        <p14:creationId xmlns:p14="http://schemas.microsoft.com/office/powerpoint/2010/main" val="3231984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1875FA5-01E9-014F-8808-E9819DD6EB01}"/>
              </a:ext>
            </a:extLst>
          </p:cNvPr>
          <p:cNvSpPr/>
          <p:nvPr/>
        </p:nvSpPr>
        <p:spPr>
          <a:xfrm>
            <a:off x="7064415" y="797799"/>
            <a:ext cx="4822785" cy="51052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7D95D18-429A-CE40-8B20-6A913B76644C}"/>
              </a:ext>
            </a:extLst>
          </p:cNvPr>
          <p:cNvSpPr txBox="1">
            <a:spLocks/>
          </p:cNvSpPr>
          <p:nvPr/>
        </p:nvSpPr>
        <p:spPr>
          <a:xfrm>
            <a:off x="7219855" y="1998055"/>
            <a:ext cx="4667345" cy="40313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Fiberoptic Certification (TRUE grant; summer 2025)</a:t>
            </a:r>
          </a:p>
          <a:p>
            <a:pPr>
              <a:lnSpc>
                <a:spcPct val="100000"/>
              </a:lnSpc>
            </a:pPr>
            <a:endParaRPr lang="en-US" sz="2000" dirty="0">
              <a:latin typeface="Century Gothic" panose="020B0502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Agroecology Technician OSA (USDA grant; summer 2025)</a:t>
            </a:r>
          </a:p>
          <a:p>
            <a:pPr>
              <a:lnSpc>
                <a:spcPct val="100000"/>
              </a:lnSpc>
            </a:pPr>
            <a:endParaRPr lang="en-US" sz="2000" dirty="0">
              <a:latin typeface="Century Gothic" panose="020B0502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Dental Assistance (in process via CE; anticipated Fall 2025)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000" dirty="0">
              <a:latin typeface="Century Gothic" panose="020B0502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Barber Certificate in Cosmetology (Fall 2026)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700" dirty="0"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</a:pPr>
            <a:endParaRPr lang="en-US" sz="1700" dirty="0">
              <a:latin typeface="Century Gothic" panose="020B0502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AC6525A2-90E2-B048-B8E6-061B5C38BA7F}"/>
              </a:ext>
            </a:extLst>
          </p:cNvPr>
          <p:cNvSpPr txBox="1">
            <a:spLocks/>
          </p:cNvSpPr>
          <p:nvPr/>
        </p:nvSpPr>
        <p:spPr>
          <a:xfrm>
            <a:off x="7219855" y="873849"/>
            <a:ext cx="4519861" cy="6649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3366"/>
                </a:solidFill>
                <a:latin typeface="Century Gothic" panose="020B0502020202020204" pitchFamily="34" charset="0"/>
              </a:rPr>
              <a:t>Future Credentials: AY 2025/26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3A335C7-2694-D443-89D3-D1D0ED9D720D}"/>
              </a:ext>
            </a:extLst>
          </p:cNvPr>
          <p:cNvSpPr/>
          <p:nvPr/>
        </p:nvSpPr>
        <p:spPr>
          <a:xfrm>
            <a:off x="7321431" y="1806435"/>
            <a:ext cx="4565770" cy="64878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3415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edentials Update - Feb 2025" id="{28E10E66-6544-4F93-9E0B-6645811725C8}" vid="{3CF82D39-3248-41EA-876B-B67D6586A9E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DBC1CC46E58A9498D85106798CC5755" ma:contentTypeVersion="13" ma:contentTypeDescription="Create a new document." ma:contentTypeScope="" ma:versionID="7e53d9fd7e6d95b10b86fce49287bcf1">
  <xsd:schema xmlns:xsd="http://www.w3.org/2001/XMLSchema" xmlns:xs="http://www.w3.org/2001/XMLSchema" xmlns:p="http://schemas.microsoft.com/office/2006/metadata/properties" xmlns:ns3="6c3fbd44-a21d-42e5-b173-b19d5557178e" xmlns:ns4="dd184715-e415-42cd-959c-8a9b906e294f" targetNamespace="http://schemas.microsoft.com/office/2006/metadata/properties" ma:root="true" ma:fieldsID="163ffa1d42f709ae68c3786557284c49" ns3:_="" ns4:_="">
    <xsd:import namespace="6c3fbd44-a21d-42e5-b173-b19d5557178e"/>
    <xsd:import namespace="dd184715-e415-42cd-959c-8a9b906e294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SearchProperties" minOccurs="0"/>
                <xsd:element ref="ns3:MediaServiceObjectDetectorVersions" minOccurs="0"/>
                <xsd:element ref="ns3:MediaServiceSystemTags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3fbd44-a21d-42e5-b173-b19d5557178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19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184715-e415-42cd-959c-8a9b906e294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7FA88AE-4954-4085-AE09-CC998F7262F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c3fbd44-a21d-42e5-b173-b19d5557178e"/>
    <ds:schemaRef ds:uri="dd184715-e415-42cd-959c-8a9b906e294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448B86D-728C-492F-8B87-1B8BD66A396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B9084E1-E843-435B-88AC-D1F76034EE0A}">
  <ds:schemaRefs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dd184715-e415-42cd-959c-8a9b906e294f"/>
    <ds:schemaRef ds:uri="http://purl.org/dc/elements/1.1/"/>
    <ds:schemaRef ds:uri="http://schemas.microsoft.com/office/2006/metadata/properties"/>
    <ds:schemaRef ds:uri="6c3fbd44-a21d-42e5-b173-b19d5557178e"/>
    <ds:schemaRef ds:uri="http://schemas.microsoft.com/office/infopath/2007/PartnerControls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Credentials Update - Feb 2025</Template>
  <TotalTime>0</TotalTime>
  <Words>178</Words>
  <Application>Microsoft Office PowerPoint</Application>
  <PresentationFormat>Widescreen</PresentationFormat>
  <Paragraphs>52</Paragraphs>
  <Slides>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Century Gothic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Lindsey Vanek</dc:creator>
  <cp:lastModifiedBy>Lindsey Vanek</cp:lastModifiedBy>
  <cp:revision>1</cp:revision>
  <dcterms:created xsi:type="dcterms:W3CDTF">2025-02-25T18:54:02Z</dcterms:created>
  <dcterms:modified xsi:type="dcterms:W3CDTF">2025-02-25T18:54:37Z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0x0101003DBC1CC46E58A9498D85106798CC5755</vt:lpwstr>
  </property>
</Properties>
</file>