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7" r:id="rId5"/>
    <p:sldId id="313" r:id="rId6"/>
    <p:sldId id="306" r:id="rId7"/>
    <p:sldId id="342" r:id="rId8"/>
    <p:sldId id="343" r:id="rId9"/>
    <p:sldId id="340" r:id="rId10"/>
    <p:sldId id="341" r:id="rId11"/>
    <p:sldId id="344" r:id="rId12"/>
    <p:sldId id="339" r:id="rId13"/>
    <p:sldId id="2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C582935-C5E9-AE4D-B690-DFF28AB439C9}">
          <p14:sldIdLst>
            <p14:sldId id="257"/>
            <p14:sldId id="313"/>
            <p14:sldId id="306"/>
            <p14:sldId id="342"/>
            <p14:sldId id="343"/>
            <p14:sldId id="340"/>
            <p14:sldId id="341"/>
            <p14:sldId id="344"/>
            <p14:sldId id="339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5"/>
    <a:srgbClr val="96BBE4"/>
    <a:srgbClr val="FF6600"/>
    <a:srgbClr val="A4CC91"/>
    <a:srgbClr val="A2D7A4"/>
    <a:srgbClr val="A6E1E2"/>
    <a:srgbClr val="A6DEC0"/>
    <a:srgbClr val="CC3300"/>
    <a:srgbClr val="003366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62" autoAdjust="0"/>
    <p:restoredTop sz="89089" autoAdjust="0"/>
  </p:normalViewPr>
  <p:slideViewPr>
    <p:cSldViewPr snapToGrid="0" snapToObjects="1">
      <p:cViewPr varScale="1">
        <p:scale>
          <a:sx n="96" d="100"/>
          <a:sy n="96" d="100"/>
        </p:scale>
        <p:origin x="7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470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B97AB0-AD68-284E-BC71-D8898F66ED3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918B14-83F3-1C41-A225-B95F5242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44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37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02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38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 followed by an expected downward trend through fiscal year 2030.</a:t>
            </a:r>
          </a:p>
          <a:p>
            <a:r>
              <a:rPr lang="en-US" dirty="0"/>
              <a:t>($7,873,738) FY2030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66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21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48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Total Student Investment = ({Tuition/Fees + Room &amp; Board} * time enrolled ) – aid received</a:t>
            </a:r>
          </a:p>
          <a:p>
            <a:r>
              <a:rPr lang="en-US" dirty="0"/>
              <a:t>Opportunity Cost = [Median annual high school grad wages * real time to degree]</a:t>
            </a:r>
          </a:p>
          <a:p>
            <a:r>
              <a:rPr lang="en-US" dirty="0"/>
              <a:t>Comparison wage = [Median annual high school grad wages * years since postsecondary graduate (5 years) ]</a:t>
            </a:r>
          </a:p>
          <a:p>
            <a:endParaRPr lang="en-US" dirty="0"/>
          </a:p>
          <a:p>
            <a:r>
              <a:rPr lang="en-US" dirty="0"/>
              <a:t>Total Student Investment + Opportunity Cost + Comparison Wage &lt;= Projected Cumulative Wage by Year 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21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79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6600"/>
                </a:solidFill>
                <a:latin typeface="Century Gothic" panose="020B0502020202020204" pitchFamily="34" charset="0"/>
              </a:rPr>
              <a:t>So what can we do with this?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26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6A23-06C8-E84B-8641-4C5A656A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788B3-137A-AB48-9FAD-7D58DA866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625-A103-934B-9D21-D48F6633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27B4-F56C-8541-8B68-1EDA7698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E35B5-F8C8-DC4A-BEDB-92C5E475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1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F10F-2FF0-CE49-BAA3-1B3983AB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B9CAC-9A86-5045-8556-4AE30DCF1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3375-CDA8-874C-89AF-55AEA695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59B42-E2C8-5144-A7EC-43DC0F0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DB5D-4758-E348-8112-714BE3C7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C4518-F91F-1A42-8332-7414AA825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E8234-0641-B742-B0B0-5A5ECFB2D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1F71-CD93-3E4E-A144-076C982A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57BD-55A3-9D4A-B0DB-B5C437E9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01C89-1E1B-1442-972C-3DDE7368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2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518BC-4663-0D4C-AE76-BE9727FA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DAA4A-2A49-0241-B21E-01152267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BB91B-49EF-CA45-9ED9-E5DDFEE2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9A90-150A-B54F-9A02-D734CB45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10E0-3D27-9842-A1C9-1EF81687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277637-C8BF-EC43-B21E-0DA7780748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20938" y="284163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2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4C50-B5B2-6942-96AA-8C5A82199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21465-48F0-464D-8AFE-95E6FC520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34F9-544C-C845-9487-01A7EDC0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A3C1-26DF-CB42-9A68-B39C5098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5F1AE-E0F0-7E4F-834F-31BD53E5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4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63F8-B489-BC43-91B2-9140ACD8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5E9A0-57E6-2A46-9AD8-46D58A84D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70FCD-EEB8-C143-AFA0-35AF20F80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4D564-34AF-924A-8A00-C040CA42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5F80-2FC3-E847-9294-003C82F6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EAD6F-207D-4949-AB8B-EC26A6B3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9DB5-211B-274D-B9BA-46708FC2A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80EEB-1301-5542-B6F9-06918B9BE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53996-EB29-AA42-BF06-E28DDFD86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708B6-8207-C44C-B08E-5B048EBC4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AE3D4-C638-DE4B-ABB2-30A4A18F2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68839-24D0-9E49-9B27-A516B9FB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5416A-C8DE-3542-8EB2-345BBC9E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3EC94-5DC3-4944-BDC3-82CC7AA9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5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9C05-07BA-5342-AF54-200E5F94F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7D3FD-CD37-104B-BF42-80B6707C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CD75F-68ED-9749-B8D8-5CA2E99F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A2702-1F88-724B-A02F-6C6B1ED1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1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196A8-3C7F-404C-8899-8A072D14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9E6B-9850-114F-97AD-3142917F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66799-C14E-8C4D-A357-273B3EB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CDD67-3D9A-5047-9E54-9D129CC4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0E99-9ECF-8745-9E31-FA39B03E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D77AB-7A79-254A-98B8-D0054C5D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E9F9B-E4FB-2048-9BE1-9C4AF8C8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A9AA1-FE89-9A49-86F4-0EA27C64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9561C-E87D-764E-889E-136FDB7D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0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9432-D3E9-1342-9932-AFCBF55F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0D6F2-5338-E34C-9DBF-82950BA3A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B4837-F7D9-C946-8081-FB87DF59A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F9520-6887-7849-9645-4D1FF391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9B707-F082-BD4E-BD4E-BFDB03AE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67B38-A25B-E441-9DF6-E877D6D7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D180BD-7C46-C945-BFB8-1DA9C8E0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C40F9-79DB-1B4C-B020-6681478B2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9EA3-71C6-D646-ADB6-A2FBB26E8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6B25-40D9-CC4B-A48B-D6CC7F9B4E63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B270-2561-6543-A774-B66867E33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F3821-4C1F-1D4D-B33B-0F7DFF07A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6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069AE12-0CB9-EE40-BE05-D8DBDC5FBAF9}"/>
              </a:ext>
            </a:extLst>
          </p:cNvPr>
          <p:cNvSpPr txBox="1"/>
          <p:nvPr/>
        </p:nvSpPr>
        <p:spPr>
          <a:xfrm>
            <a:off x="0" y="2248837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House Bill 2110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Senate Bill 1786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327323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457BC2D-9599-4C33-A56D-C8C50CD82D1C}"/>
              </a:ext>
            </a:extLst>
          </p:cNvPr>
          <p:cNvSpPr txBox="1">
            <a:spLocks/>
          </p:cNvSpPr>
          <p:nvPr/>
        </p:nvSpPr>
        <p:spPr>
          <a:xfrm>
            <a:off x="6547527" y="389170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Questions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5D3E0F-2B4D-4E2A-9F31-1976D11A472F}"/>
              </a:ext>
            </a:extLst>
          </p:cNvPr>
          <p:cNvSpPr/>
          <p:nvPr/>
        </p:nvSpPr>
        <p:spPr>
          <a:xfrm>
            <a:off x="7428330" y="1387951"/>
            <a:ext cx="45720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342821"/>
            <a:ext cx="7716997" cy="7012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3366"/>
                </a:solidFill>
                <a:latin typeface="Century Gothic" panose="020B0502020202020204" pitchFamily="34" charset="0"/>
              </a:rPr>
              <a:t>Overview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0D189-2527-4441-85A4-69AC0442A7E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3" name="Rectangle: Diagonal Corners Rounded 2">
            <a:extLst>
              <a:ext uri="{FF2B5EF4-FFF2-40B4-BE49-F238E27FC236}">
                <a16:creationId xmlns:a16="http://schemas.microsoft.com/office/drawing/2014/main" id="{C143E795-34EE-EE8A-6879-E370CCFCA690}"/>
              </a:ext>
            </a:extLst>
          </p:cNvPr>
          <p:cNvSpPr/>
          <p:nvPr/>
        </p:nvSpPr>
        <p:spPr>
          <a:xfrm>
            <a:off x="4087322" y="1402184"/>
            <a:ext cx="3657600" cy="3200400"/>
          </a:xfrm>
          <a:prstGeom prst="round2Diag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House Bill 8 “Clean up bill”</a:t>
            </a: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55064A02-73CC-78BC-C32C-E7203F2B19E6}"/>
              </a:ext>
            </a:extLst>
          </p:cNvPr>
          <p:cNvSpPr/>
          <p:nvPr/>
        </p:nvSpPr>
        <p:spPr>
          <a:xfrm>
            <a:off x="8146719" y="2539476"/>
            <a:ext cx="3657600" cy="3200400"/>
          </a:xfrm>
          <a:prstGeom prst="round2Diag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Refining metrics</a:t>
            </a:r>
          </a:p>
        </p:txBody>
      </p:sp>
    </p:spTree>
    <p:extLst>
      <p:ext uri="{BB962C8B-B14F-4D97-AF65-F5344CB8AC3E}">
        <p14:creationId xmlns:p14="http://schemas.microsoft.com/office/powerpoint/2010/main" val="86859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Private and Independent Universities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4B2F20-D65C-143F-6DCC-07FCCB0FA1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0427A0-20D3-3420-3824-CF628FC69E43}"/>
              </a:ext>
            </a:extLst>
          </p:cNvPr>
          <p:cNvSpPr txBox="1"/>
          <p:nvPr/>
        </p:nvSpPr>
        <p:spPr>
          <a:xfrm>
            <a:off x="4087322" y="1381541"/>
            <a:ext cx="77169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Include students who transfer to one of Texas’ private or independent institutions of higher education after completing 15 semester credit hours at a public junior college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Ensure the outcomes-based funding model reflects and recognizes multiple student success pathways.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Foster stronger transfer pathways, expanding opportunities for students to seamlessly continue their education across all types of higher education institutions.</a:t>
            </a:r>
          </a:p>
        </p:txBody>
      </p:sp>
    </p:spTree>
    <p:extLst>
      <p:ext uri="{BB962C8B-B14F-4D97-AF65-F5344CB8AC3E}">
        <p14:creationId xmlns:p14="http://schemas.microsoft.com/office/powerpoint/2010/main" val="95285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Private and Independent Universities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4B2F20-D65C-143F-6DCC-07FCCB0FA1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3EC20CC1-2AD0-0823-3E1B-0B7ADA4012B7}"/>
              </a:ext>
            </a:extLst>
          </p:cNvPr>
          <p:cNvSpPr/>
          <p:nvPr/>
        </p:nvSpPr>
        <p:spPr>
          <a:xfrm>
            <a:off x="4087322" y="1402184"/>
            <a:ext cx="3657600" cy="3200400"/>
          </a:xfrm>
          <a:prstGeom prst="round2Diag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FY26:</a:t>
            </a:r>
          </a:p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3,815</a:t>
            </a:r>
          </a:p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$13,353,181</a:t>
            </a:r>
          </a:p>
        </p:txBody>
      </p:sp>
      <p:sp>
        <p:nvSpPr>
          <p:cNvPr id="3" name="Rectangle: Diagonal Corners Rounded 2">
            <a:extLst>
              <a:ext uri="{FF2B5EF4-FFF2-40B4-BE49-F238E27FC236}">
                <a16:creationId xmlns:a16="http://schemas.microsoft.com/office/drawing/2014/main" id="{810FAE22-9DC9-744A-041E-46FB25E4C549}"/>
              </a:ext>
            </a:extLst>
          </p:cNvPr>
          <p:cNvSpPr/>
          <p:nvPr/>
        </p:nvSpPr>
        <p:spPr>
          <a:xfrm>
            <a:off x="8146719" y="2539476"/>
            <a:ext cx="3657600" cy="3200400"/>
          </a:xfrm>
          <a:prstGeom prst="round2Diag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FY27:</a:t>
            </a:r>
          </a:p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3,829</a:t>
            </a:r>
          </a:p>
          <a:p>
            <a:pPr lvl="0" algn="ctr">
              <a:spcAft>
                <a:spcPts val="1200"/>
              </a:spcAft>
            </a:pPr>
            <a:r>
              <a:rPr lang="en-US" sz="4400" dirty="0">
                <a:solidFill>
                  <a:schemeClr val="tx1"/>
                </a:solidFill>
              </a:rPr>
              <a:t>$13,400,882</a:t>
            </a:r>
          </a:p>
        </p:txBody>
      </p:sp>
    </p:spTree>
    <p:extLst>
      <p:ext uri="{BB962C8B-B14F-4D97-AF65-F5344CB8AC3E}">
        <p14:creationId xmlns:p14="http://schemas.microsoft.com/office/powerpoint/2010/main" val="166636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77002"/>
            <a:ext cx="7716997" cy="9670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Private and Independent Universities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4B2F20-D65C-143F-6DCC-07FCCB0FA1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7107A28-F41B-E1AE-EE50-DDE53B7DC4F0}"/>
              </a:ext>
            </a:extLst>
          </p:cNvPr>
          <p:cNvGraphicFramePr>
            <a:graphicFrameLocks noGrp="1"/>
          </p:cNvGraphicFramePr>
          <p:nvPr/>
        </p:nvGraphicFramePr>
        <p:xfrm>
          <a:off x="4623389" y="2319865"/>
          <a:ext cx="66448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626">
                  <a:extLst>
                    <a:ext uri="{9D8B030D-6E8A-4147-A177-3AD203B41FA5}">
                      <a16:colId xmlns:a16="http://schemas.microsoft.com/office/drawing/2014/main" val="4083690686"/>
                    </a:ext>
                  </a:extLst>
                </a:gridCol>
                <a:gridCol w="1590261">
                  <a:extLst>
                    <a:ext uri="{9D8B030D-6E8A-4147-A177-3AD203B41FA5}">
                      <a16:colId xmlns:a16="http://schemas.microsoft.com/office/drawing/2014/main" val="1120007935"/>
                    </a:ext>
                  </a:extLst>
                </a:gridCol>
                <a:gridCol w="2126974">
                  <a:extLst>
                    <a:ext uri="{9D8B030D-6E8A-4147-A177-3AD203B41FA5}">
                      <a16:colId xmlns:a16="http://schemas.microsoft.com/office/drawing/2014/main" val="28745448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Term to Transfer to Baylor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 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369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$115,500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960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$168,000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97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$108,500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017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Fall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$133,000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628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505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408210"/>
            <a:ext cx="7716997" cy="6358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Credentials of Value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4B2F20-D65C-143F-6DCC-07FCCB0FA1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581FE0-2235-6319-9D22-F341B03F3624}"/>
              </a:ext>
            </a:extLst>
          </p:cNvPr>
          <p:cNvSpPr txBox="1"/>
          <p:nvPr/>
        </p:nvSpPr>
        <p:spPr>
          <a:xfrm>
            <a:off x="4087322" y="1520687"/>
            <a:ext cx="771699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Determined by Return on Investment (ROI) and the graduate will earn at least $30,000 within 5-years of graduation</a:t>
            </a:r>
          </a:p>
          <a:p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$30,000 wage aligns with the Texas Workforce Commissions statewide median self-sustaining wage</a:t>
            </a:r>
          </a:p>
          <a:p>
            <a:pPr lvl="1"/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Healthcare and Education will remain as COV even if they fall below the ROI or wage threshold because they are considered critical workforce fields in Texas</a:t>
            </a:r>
          </a:p>
        </p:txBody>
      </p:sp>
    </p:spTree>
    <p:extLst>
      <p:ext uri="{BB962C8B-B14F-4D97-AF65-F5344CB8AC3E}">
        <p14:creationId xmlns:p14="http://schemas.microsoft.com/office/powerpoint/2010/main" val="2973018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37322" y="408210"/>
            <a:ext cx="11366997" cy="6358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Credential of Value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37322" y="1118124"/>
            <a:ext cx="1136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81FE0-2235-6319-9D22-F341B03F3624}"/>
              </a:ext>
            </a:extLst>
          </p:cNvPr>
          <p:cNvSpPr txBox="1"/>
          <p:nvPr/>
        </p:nvSpPr>
        <p:spPr>
          <a:xfrm>
            <a:off x="4087322" y="1520687"/>
            <a:ext cx="771699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Determined by Return on Investment (ROI) and the graduate will earn at least $30,000 within 5-years of graduation</a:t>
            </a:r>
          </a:p>
          <a:p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$30,000 wage aligns with the Texas Workforce Commissions statewide median self-sustaining wage</a:t>
            </a:r>
          </a:p>
          <a:p>
            <a:pPr lvl="1"/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Healthcare and Education will remain as COV even if they fall below the ROI or wage threshold because they are considered critical workforce fields in Texas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6F1E53-8B00-1DB8-2F89-DF345DA826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63203"/>
            <a:ext cx="12192000" cy="45483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BB6AB2C-4B95-D066-913E-2739F305A4F1}"/>
              </a:ext>
            </a:extLst>
          </p:cNvPr>
          <p:cNvSpPr txBox="1"/>
          <p:nvPr/>
        </p:nvSpPr>
        <p:spPr>
          <a:xfrm>
            <a:off x="99391" y="6509795"/>
            <a:ext cx="7344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https://www.texas-air.org/wp-content/uploads/2025/03/F4-Credentials-of-Value-Methodology-Community-Co.pdf</a:t>
            </a:r>
          </a:p>
        </p:txBody>
      </p:sp>
    </p:spTree>
    <p:extLst>
      <p:ext uri="{BB962C8B-B14F-4D97-AF65-F5344CB8AC3E}">
        <p14:creationId xmlns:p14="http://schemas.microsoft.com/office/powerpoint/2010/main" val="111933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37322" y="408210"/>
            <a:ext cx="11366997" cy="6358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Credential of Value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37322" y="1118124"/>
            <a:ext cx="1136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B6AB2C-4B95-D066-913E-2739F305A4F1}"/>
              </a:ext>
            </a:extLst>
          </p:cNvPr>
          <p:cNvSpPr txBox="1"/>
          <p:nvPr/>
        </p:nvSpPr>
        <p:spPr>
          <a:xfrm>
            <a:off x="99391" y="6509795"/>
            <a:ext cx="7344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95000"/>
                  </a:schemeClr>
                </a:solidFill>
              </a:rPr>
              <a:t>https://www.texas-air.org/wp-content/uploads/2025/03/F4-Credentials-of-Value-Methodology-Community-Co.pdf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1BE554-2051-A69C-55C0-DC4262B37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4799"/>
            <a:ext cx="12192000" cy="672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6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50C4DC-26D1-7E6B-E0F9-F0A470FF0A27}"/>
              </a:ext>
            </a:extLst>
          </p:cNvPr>
          <p:cNvSpPr/>
          <p:nvPr/>
        </p:nvSpPr>
        <p:spPr>
          <a:xfrm>
            <a:off x="854765" y="748145"/>
            <a:ext cx="10754139" cy="3982936"/>
          </a:xfrm>
          <a:prstGeom prst="rect">
            <a:avLst/>
          </a:prstGeom>
          <a:noFill/>
          <a:ln w="76200" cap="flat" cmpd="sng" algn="ctr">
            <a:solidFill>
              <a:srgbClr val="00336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" name="TextBox 3">
            <a:extLst>
              <a:ext uri="{FF2B5EF4-FFF2-40B4-BE49-F238E27FC236}">
                <a16:creationId xmlns:a16="http://schemas.microsoft.com/office/drawing/2014/main" id="{C781E8ED-BBB5-DA3F-3CCD-7A0A34A20133}"/>
              </a:ext>
            </a:extLst>
          </p:cNvPr>
          <p:cNvSpPr txBox="1"/>
          <p:nvPr/>
        </p:nvSpPr>
        <p:spPr>
          <a:xfrm>
            <a:off x="4173967" y="4500248"/>
            <a:ext cx="3844066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65"/>
                </a:solidFill>
              </a:rPr>
              <a:t>-THECB Commissioner Rosser</a:t>
            </a:r>
          </a:p>
        </p:txBody>
      </p:sp>
      <p:sp useBgFill="1">
        <p:nvSpPr>
          <p:cNvPr id="6" name="TextBox 5">
            <a:extLst>
              <a:ext uri="{FF2B5EF4-FFF2-40B4-BE49-F238E27FC236}">
                <a16:creationId xmlns:a16="http://schemas.microsoft.com/office/drawing/2014/main" id="{4B0FF044-883B-8F86-7D95-10A5E650D7D9}"/>
              </a:ext>
            </a:extLst>
          </p:cNvPr>
          <p:cNvSpPr txBox="1"/>
          <p:nvPr/>
        </p:nvSpPr>
        <p:spPr>
          <a:xfrm>
            <a:off x="1022428" y="162112"/>
            <a:ext cx="854721" cy="994536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r>
              <a:rPr lang="en-US" sz="12000" b="1" dirty="0">
                <a:solidFill>
                  <a:srgbClr val="FF6600"/>
                </a:solidFill>
                <a:latin typeface="pdficons" panose="05000103000000000000" pitchFamily="1" charset="0"/>
                <a:cs typeface="Times New Roman" panose="02020603050405020304" pitchFamily="18" charset="0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9019A2-EEC0-7203-1B9B-AC25E6443AE0}"/>
              </a:ext>
            </a:extLst>
          </p:cNvPr>
          <p:cNvSpPr txBox="1"/>
          <p:nvPr/>
        </p:nvSpPr>
        <p:spPr>
          <a:xfrm>
            <a:off x="1774466" y="1013792"/>
            <a:ext cx="91354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6600"/>
                </a:solidFill>
              </a:rPr>
              <a:t>We will start by applying this refined method to associate degrees and over the next two years we would explore how to apply this definition to certificate programs; while continuing to ensure we are supporting credentials in high wage, high demand areas.</a:t>
            </a:r>
          </a:p>
        </p:txBody>
      </p:sp>
      <p:sp useBgFill="1">
        <p:nvSpPr>
          <p:cNvPr id="8" name="TextBox 7">
            <a:extLst>
              <a:ext uri="{FF2B5EF4-FFF2-40B4-BE49-F238E27FC236}">
                <a16:creationId xmlns:a16="http://schemas.microsoft.com/office/drawing/2014/main" id="{81B5B49E-CBFF-A94F-CBA5-B5F52094AAC2}"/>
              </a:ext>
            </a:extLst>
          </p:cNvPr>
          <p:cNvSpPr txBox="1"/>
          <p:nvPr/>
        </p:nvSpPr>
        <p:spPr>
          <a:xfrm rot="10800000">
            <a:off x="10482514" y="4322578"/>
            <a:ext cx="854721" cy="994536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r>
              <a:rPr lang="en-US" sz="12000" b="1" dirty="0">
                <a:solidFill>
                  <a:srgbClr val="FF6600"/>
                </a:solidFill>
                <a:latin typeface="pdficons" panose="05000103000000000000" pitchFamily="1" charset="0"/>
                <a:cs typeface="Times New Roman" panose="02020603050405020304" pitchFamily="18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36607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_EnrollmentUpdate.potx" id="{F2B04403-3FB9-4A2B-86E0-E38991D0A881}" vid="{F2AE0CD7-5C6C-4677-A398-5B75F2CA5B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692DD8C9B99B49AFC0C5F7920DDD74" ma:contentTypeVersion="3" ma:contentTypeDescription="Create a new document." ma:contentTypeScope="" ma:versionID="15d0f1e175b146118ae56ab93fe9ca31">
  <xsd:schema xmlns:xsd="http://www.w3.org/2001/XMLSchema" xmlns:xs="http://www.w3.org/2001/XMLSchema" xmlns:p="http://schemas.microsoft.com/office/2006/metadata/properties" xmlns:ns2="86aa409d-e8d9-40a5-b522-6b45a170d4bd" targetNamespace="http://schemas.microsoft.com/office/2006/metadata/properties" ma:root="true" ma:fieldsID="51e5f974ec6c36ab6b1a3fac103d70d4" ns2:_="">
    <xsd:import namespace="86aa409d-e8d9-40a5-b522-6b45a170d4b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a409d-e8d9-40a5-b522-6b45a170d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aa409d-e8d9-40a5-b522-6b45a170d4bd">
      <UserInfo>
        <DisplayName>Michelle Telg-Moore</DisplayName>
        <AccountId>615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3D6AD16-8714-4706-AA12-FF8C658279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4091D9-6BD5-4433-B039-C7F508A369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a409d-e8d9-40a5-b522-6b45a170d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268328-A706-4BFB-A8D2-1C741BA7A0B5}">
  <ds:schemaRefs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86aa409d-e8d9-40a5-b522-6b45a170d4bd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2175</TotalTime>
  <Words>451</Words>
  <Application>Microsoft Office PowerPoint</Application>
  <PresentationFormat>Widescreen</PresentationFormat>
  <Paragraphs>73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pdficons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Laura Wichman</cp:lastModifiedBy>
  <cp:revision>96</cp:revision>
  <cp:lastPrinted>2024-08-12T21:52:24Z</cp:lastPrinted>
  <dcterms:created xsi:type="dcterms:W3CDTF">2023-02-22T20:49:40Z</dcterms:created>
  <dcterms:modified xsi:type="dcterms:W3CDTF">2025-03-31T14:29:43Z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0x010100CC692DD8C9B99B49AFC0C5F7920DDD74</vt:lpwstr>
  </property>
</Properties>
</file>