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21"/>
  </p:notesMasterIdLst>
  <p:sldIdLst>
    <p:sldId id="256" r:id="rId5"/>
    <p:sldId id="318" r:id="rId6"/>
    <p:sldId id="320" r:id="rId7"/>
    <p:sldId id="330" r:id="rId8"/>
    <p:sldId id="331" r:id="rId9"/>
    <p:sldId id="315" r:id="rId10"/>
    <p:sldId id="327" r:id="rId11"/>
    <p:sldId id="326" r:id="rId12"/>
    <p:sldId id="328" r:id="rId13"/>
    <p:sldId id="329" r:id="rId14"/>
    <p:sldId id="316" r:id="rId15"/>
    <p:sldId id="323" r:id="rId16"/>
    <p:sldId id="322" r:id="rId17"/>
    <p:sldId id="333" r:id="rId18"/>
    <p:sldId id="332" r:id="rId19"/>
    <p:sldId id="279"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wick Eggleston" initials="CE" lastIdx="4" clrIdx="0">
    <p:extLst>
      <p:ext uri="{19B8F6BF-5375-455C-9EA6-DF929625EA0E}">
        <p15:presenceInfo xmlns:p15="http://schemas.microsoft.com/office/powerpoint/2012/main" userId="S-1-5-21-1417001333-1708537768-1343024091-16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3" autoAdjust="0"/>
    <p:restoredTop sz="88194" autoAdjust="0"/>
  </p:normalViewPr>
  <p:slideViewPr>
    <p:cSldViewPr snapToGrid="0">
      <p:cViewPr varScale="1">
        <p:scale>
          <a:sx n="90" d="100"/>
          <a:sy n="90" d="100"/>
        </p:scale>
        <p:origin x="66" y="3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2573" y="-57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6-26T13:34:36.651" idx="1">
    <p:pos x="10" y="10"/>
    <p:text>Need a new picture on this slide and the next, I think (just for varirty).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7B2E0D7F-8F34-4521-AF52-C56BC284AAB2}" type="datetimeFigureOut">
              <a:rPr lang="en-US" smtClean="0"/>
              <a:t>6/30/2025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82C71A24-15A5-4C6C-B1E8-2801A249F56F}" type="slidenum">
              <a:rPr lang="en-US" smtClean="0"/>
              <a:t>‹#›</a:t>
            </a:fld>
            <a:endParaRPr lang="en-US"/>
          </a:p>
        </p:txBody>
      </p:sp>
    </p:spTree>
    <p:extLst>
      <p:ext uri="{BB962C8B-B14F-4D97-AF65-F5344CB8AC3E}">
        <p14:creationId xmlns:p14="http://schemas.microsoft.com/office/powerpoint/2010/main" val="103601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1</a:t>
            </a:fld>
            <a:endParaRPr lang="en-US" dirty="0"/>
          </a:p>
        </p:txBody>
      </p:sp>
    </p:spTree>
    <p:extLst>
      <p:ext uri="{BB962C8B-B14F-4D97-AF65-F5344CB8AC3E}">
        <p14:creationId xmlns:p14="http://schemas.microsoft.com/office/powerpoint/2010/main" val="2819984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10</a:t>
            </a:fld>
            <a:endParaRPr lang="en-US" dirty="0"/>
          </a:p>
        </p:txBody>
      </p:sp>
    </p:spTree>
    <p:extLst>
      <p:ext uri="{BB962C8B-B14F-4D97-AF65-F5344CB8AC3E}">
        <p14:creationId xmlns:p14="http://schemas.microsoft.com/office/powerpoint/2010/main" val="158230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Populated with figures through May 31.  We don’t have any June payroll posted and still have invoices coming in.</a:t>
            </a:r>
          </a:p>
          <a:p>
            <a:endParaRPr lang="en-US" dirty="0"/>
          </a:p>
          <a:p>
            <a:r>
              <a:rPr lang="en-US" dirty="0"/>
              <a:t>Insurance line item is only for General property insurance and does not include horse boarding care custody and control or the liability insurance for CE riding lessons or shows. </a:t>
            </a:r>
          </a:p>
        </p:txBody>
      </p:sp>
      <p:sp>
        <p:nvSpPr>
          <p:cNvPr id="4" name="Slide Number Placeholder 3"/>
          <p:cNvSpPr>
            <a:spLocks noGrp="1"/>
          </p:cNvSpPr>
          <p:nvPr>
            <p:ph type="sldNum" sz="quarter" idx="5"/>
          </p:nvPr>
        </p:nvSpPr>
        <p:spPr/>
        <p:txBody>
          <a:bodyPr/>
          <a:lstStyle/>
          <a:p>
            <a:fld id="{82C71A24-15A5-4C6C-B1E8-2801A249F56F}" type="slidenum">
              <a:rPr lang="en-US" smtClean="0"/>
              <a:t>11</a:t>
            </a:fld>
            <a:endParaRPr lang="en-US"/>
          </a:p>
        </p:txBody>
      </p:sp>
    </p:spTree>
    <p:extLst>
      <p:ext uri="{BB962C8B-B14F-4D97-AF65-F5344CB8AC3E}">
        <p14:creationId xmlns:p14="http://schemas.microsoft.com/office/powerpoint/2010/main" val="23112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12</a:t>
            </a:fld>
            <a:endParaRPr lang="en-US"/>
          </a:p>
        </p:txBody>
      </p:sp>
    </p:spTree>
    <p:extLst>
      <p:ext uri="{BB962C8B-B14F-4D97-AF65-F5344CB8AC3E}">
        <p14:creationId xmlns:p14="http://schemas.microsoft.com/office/powerpoint/2010/main" val="401992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13</a:t>
            </a:fld>
            <a:endParaRPr lang="en-US"/>
          </a:p>
        </p:txBody>
      </p:sp>
    </p:spTree>
    <p:extLst>
      <p:ext uri="{BB962C8B-B14F-4D97-AF65-F5344CB8AC3E}">
        <p14:creationId xmlns:p14="http://schemas.microsoft.com/office/powerpoint/2010/main" val="3959639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14</a:t>
            </a:fld>
            <a:endParaRPr lang="en-US"/>
          </a:p>
        </p:txBody>
      </p:sp>
    </p:spTree>
    <p:extLst>
      <p:ext uri="{BB962C8B-B14F-4D97-AF65-F5344CB8AC3E}">
        <p14:creationId xmlns:p14="http://schemas.microsoft.com/office/powerpoint/2010/main" val="207458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15</a:t>
            </a:fld>
            <a:endParaRPr lang="en-US"/>
          </a:p>
        </p:txBody>
      </p:sp>
    </p:spTree>
    <p:extLst>
      <p:ext uri="{BB962C8B-B14F-4D97-AF65-F5344CB8AC3E}">
        <p14:creationId xmlns:p14="http://schemas.microsoft.com/office/powerpoint/2010/main" val="4059496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71A24-15A5-4C6C-B1E8-2801A249F56F}" type="slidenum">
              <a:rPr lang="en-US" smtClean="0"/>
              <a:t>16</a:t>
            </a:fld>
            <a:endParaRPr lang="en-US"/>
          </a:p>
        </p:txBody>
      </p:sp>
    </p:spTree>
    <p:extLst>
      <p:ext uri="{BB962C8B-B14F-4D97-AF65-F5344CB8AC3E}">
        <p14:creationId xmlns:p14="http://schemas.microsoft.com/office/powerpoint/2010/main" val="13603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2</a:t>
            </a:fld>
            <a:endParaRPr lang="en-US" dirty="0"/>
          </a:p>
        </p:txBody>
      </p:sp>
    </p:spTree>
    <p:extLst>
      <p:ext uri="{BB962C8B-B14F-4D97-AF65-F5344CB8AC3E}">
        <p14:creationId xmlns:p14="http://schemas.microsoft.com/office/powerpoint/2010/main" val="287130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3</a:t>
            </a:fld>
            <a:endParaRPr lang="en-US" dirty="0"/>
          </a:p>
        </p:txBody>
      </p:sp>
    </p:spTree>
    <p:extLst>
      <p:ext uri="{BB962C8B-B14F-4D97-AF65-F5344CB8AC3E}">
        <p14:creationId xmlns:p14="http://schemas.microsoft.com/office/powerpoint/2010/main" val="163692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4</a:t>
            </a:fld>
            <a:endParaRPr lang="en-US" dirty="0"/>
          </a:p>
        </p:txBody>
      </p:sp>
    </p:spTree>
    <p:extLst>
      <p:ext uri="{BB962C8B-B14F-4D97-AF65-F5344CB8AC3E}">
        <p14:creationId xmlns:p14="http://schemas.microsoft.com/office/powerpoint/2010/main" val="163486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5</a:t>
            </a:fld>
            <a:endParaRPr lang="en-US" dirty="0"/>
          </a:p>
        </p:txBody>
      </p:sp>
    </p:spTree>
    <p:extLst>
      <p:ext uri="{BB962C8B-B14F-4D97-AF65-F5344CB8AC3E}">
        <p14:creationId xmlns:p14="http://schemas.microsoft.com/office/powerpoint/2010/main" val="71187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6</a:t>
            </a:fld>
            <a:endParaRPr lang="en-US" dirty="0"/>
          </a:p>
        </p:txBody>
      </p:sp>
    </p:spTree>
    <p:extLst>
      <p:ext uri="{BB962C8B-B14F-4D97-AF65-F5344CB8AC3E}">
        <p14:creationId xmlns:p14="http://schemas.microsoft.com/office/powerpoint/2010/main" val="184291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7</a:t>
            </a:fld>
            <a:endParaRPr lang="en-US" dirty="0"/>
          </a:p>
        </p:txBody>
      </p:sp>
    </p:spTree>
    <p:extLst>
      <p:ext uri="{BB962C8B-B14F-4D97-AF65-F5344CB8AC3E}">
        <p14:creationId xmlns:p14="http://schemas.microsoft.com/office/powerpoint/2010/main" val="170682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8</a:t>
            </a:fld>
            <a:endParaRPr lang="en-US" dirty="0"/>
          </a:p>
        </p:txBody>
      </p:sp>
    </p:spTree>
    <p:extLst>
      <p:ext uri="{BB962C8B-B14F-4D97-AF65-F5344CB8AC3E}">
        <p14:creationId xmlns:p14="http://schemas.microsoft.com/office/powerpoint/2010/main" val="196002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71A24-15A5-4C6C-B1E8-2801A249F56F}" type="slidenum">
              <a:rPr lang="en-US" smtClean="0"/>
              <a:t>9</a:t>
            </a:fld>
            <a:endParaRPr lang="en-US" dirty="0"/>
          </a:p>
        </p:txBody>
      </p:sp>
    </p:spTree>
    <p:extLst>
      <p:ext uri="{BB962C8B-B14F-4D97-AF65-F5344CB8AC3E}">
        <p14:creationId xmlns:p14="http://schemas.microsoft.com/office/powerpoint/2010/main" val="160641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E079-E734-436C-A9A1-133804F08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C4EE0-8E96-4CE5-A0B2-008EB5890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342BE-151D-4D1F-BA95-89A6E1D833D1}"/>
              </a:ext>
            </a:extLst>
          </p:cNvPr>
          <p:cNvSpPr>
            <a:spLocks noGrp="1"/>
          </p:cNvSpPr>
          <p:nvPr>
            <p:ph type="dt" sz="half" idx="10"/>
          </p:nvPr>
        </p:nvSpPr>
        <p:spPr/>
        <p:txBody>
          <a:bodyPr/>
          <a:lstStyle/>
          <a:p>
            <a:fld id="{E09FFF8F-4E79-49F7-B33D-568941BAD7B4}" type="datetime1">
              <a:rPr lang="en-US" smtClean="0"/>
              <a:t>6/30/2025</a:t>
            </a:fld>
            <a:endParaRPr lang="en-US"/>
          </a:p>
        </p:txBody>
      </p:sp>
      <p:sp>
        <p:nvSpPr>
          <p:cNvPr id="5" name="Footer Placeholder 4">
            <a:extLst>
              <a:ext uri="{FF2B5EF4-FFF2-40B4-BE49-F238E27FC236}">
                <a16:creationId xmlns:a16="http://schemas.microsoft.com/office/drawing/2014/main" id="{4B56CBDC-64E7-4342-9122-3820061A5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94671-48B8-493D-A328-6A09CB258154}"/>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552294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9031-72CA-4D07-8AFD-14963CA345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F28076-6E33-4418-B2A7-00A4DEBB7D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E2EED-5407-403F-8EF1-DAC28A294F75}"/>
              </a:ext>
            </a:extLst>
          </p:cNvPr>
          <p:cNvSpPr>
            <a:spLocks noGrp="1"/>
          </p:cNvSpPr>
          <p:nvPr>
            <p:ph type="dt" sz="half" idx="10"/>
          </p:nvPr>
        </p:nvSpPr>
        <p:spPr/>
        <p:txBody>
          <a:bodyPr/>
          <a:lstStyle/>
          <a:p>
            <a:fld id="{B5CB039C-9746-42A1-BB29-65E0E034537A}" type="datetime1">
              <a:rPr lang="en-US" smtClean="0"/>
              <a:t>6/30/2025</a:t>
            </a:fld>
            <a:endParaRPr lang="en-US"/>
          </a:p>
        </p:txBody>
      </p:sp>
      <p:sp>
        <p:nvSpPr>
          <p:cNvPr id="5" name="Footer Placeholder 4">
            <a:extLst>
              <a:ext uri="{FF2B5EF4-FFF2-40B4-BE49-F238E27FC236}">
                <a16:creationId xmlns:a16="http://schemas.microsoft.com/office/drawing/2014/main" id="{FEBAFD0A-8995-4318-AB9F-103585F90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02FB8-9A49-4134-871C-79F62107D4BE}"/>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15754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5BEBA-CB31-4597-B1E5-22CE010F2A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D2FF52-2B19-47B8-A0EE-FCEB966E0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A6BE7-AC81-4771-B6C4-A7149D082A45}"/>
              </a:ext>
            </a:extLst>
          </p:cNvPr>
          <p:cNvSpPr>
            <a:spLocks noGrp="1"/>
          </p:cNvSpPr>
          <p:nvPr>
            <p:ph type="dt" sz="half" idx="10"/>
          </p:nvPr>
        </p:nvSpPr>
        <p:spPr/>
        <p:txBody>
          <a:bodyPr/>
          <a:lstStyle/>
          <a:p>
            <a:fld id="{C3CA48CB-CAD8-4C94-B02A-3C1FDE6BE074}" type="datetime1">
              <a:rPr lang="en-US" smtClean="0"/>
              <a:t>6/30/2025</a:t>
            </a:fld>
            <a:endParaRPr lang="en-US"/>
          </a:p>
        </p:txBody>
      </p:sp>
      <p:sp>
        <p:nvSpPr>
          <p:cNvPr id="5" name="Footer Placeholder 4">
            <a:extLst>
              <a:ext uri="{FF2B5EF4-FFF2-40B4-BE49-F238E27FC236}">
                <a16:creationId xmlns:a16="http://schemas.microsoft.com/office/drawing/2014/main" id="{125DCF8E-CD15-43BF-8D03-3645F0D0D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28F0D-6803-47CE-9C54-6561418EA981}"/>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36973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3122-C2AF-4814-A9A0-833CA5E49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79277-6410-458E-84CF-37A677E2CC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802AB-F796-495D-B1B1-48A1688BDAC8}"/>
              </a:ext>
            </a:extLst>
          </p:cNvPr>
          <p:cNvSpPr>
            <a:spLocks noGrp="1"/>
          </p:cNvSpPr>
          <p:nvPr>
            <p:ph type="dt" sz="half" idx="10"/>
          </p:nvPr>
        </p:nvSpPr>
        <p:spPr/>
        <p:txBody>
          <a:bodyPr/>
          <a:lstStyle/>
          <a:p>
            <a:fld id="{5555C34B-650E-4D7E-9D49-618F3CC8B798}" type="datetime1">
              <a:rPr lang="en-US" smtClean="0"/>
              <a:t>6/30/2025</a:t>
            </a:fld>
            <a:endParaRPr lang="en-US"/>
          </a:p>
        </p:txBody>
      </p:sp>
      <p:sp>
        <p:nvSpPr>
          <p:cNvPr id="5" name="Footer Placeholder 4">
            <a:extLst>
              <a:ext uri="{FF2B5EF4-FFF2-40B4-BE49-F238E27FC236}">
                <a16:creationId xmlns:a16="http://schemas.microsoft.com/office/drawing/2014/main" id="{7B42B87B-D6C4-4C24-B4C6-F245EEF4D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D46F8-8D70-469F-A4CE-6CFBAEF9E800}"/>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87002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83A7-827D-4CE9-B81C-5A2679EEBD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B08B38-0B26-49AE-8497-C1E78FAEF8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849CB8-0F4E-4901-B8C4-A573DB1653FE}"/>
              </a:ext>
            </a:extLst>
          </p:cNvPr>
          <p:cNvSpPr>
            <a:spLocks noGrp="1"/>
          </p:cNvSpPr>
          <p:nvPr>
            <p:ph type="dt" sz="half" idx="10"/>
          </p:nvPr>
        </p:nvSpPr>
        <p:spPr/>
        <p:txBody>
          <a:bodyPr/>
          <a:lstStyle/>
          <a:p>
            <a:fld id="{DD9E6AE5-98AA-447E-8612-16348F4C64BB}" type="datetime1">
              <a:rPr lang="en-US" smtClean="0"/>
              <a:t>6/30/2025</a:t>
            </a:fld>
            <a:endParaRPr lang="en-US"/>
          </a:p>
        </p:txBody>
      </p:sp>
      <p:sp>
        <p:nvSpPr>
          <p:cNvPr id="5" name="Footer Placeholder 4">
            <a:extLst>
              <a:ext uri="{FF2B5EF4-FFF2-40B4-BE49-F238E27FC236}">
                <a16:creationId xmlns:a16="http://schemas.microsoft.com/office/drawing/2014/main" id="{FE16980D-27F9-4B99-B2B2-923AB2286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632A1-3A27-4072-89BD-133EFF59E1EA}"/>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404966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4F94-8354-446B-91F9-307498D55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07E73-5D04-4F9B-8A72-D5E7354FA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B0B8D-E25E-4465-8622-7573E7604F2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36133-AA7A-486F-AD11-22E89CA70CD2}"/>
              </a:ext>
            </a:extLst>
          </p:cNvPr>
          <p:cNvSpPr>
            <a:spLocks noGrp="1"/>
          </p:cNvSpPr>
          <p:nvPr>
            <p:ph type="dt" sz="half" idx="10"/>
          </p:nvPr>
        </p:nvSpPr>
        <p:spPr/>
        <p:txBody>
          <a:bodyPr/>
          <a:lstStyle/>
          <a:p>
            <a:fld id="{9CE98C75-BF16-4721-8B98-E3EC3E8CCC9C}" type="datetime1">
              <a:rPr lang="en-US" smtClean="0"/>
              <a:t>6/30/2025</a:t>
            </a:fld>
            <a:endParaRPr lang="en-US"/>
          </a:p>
        </p:txBody>
      </p:sp>
      <p:sp>
        <p:nvSpPr>
          <p:cNvPr id="6" name="Footer Placeholder 5">
            <a:extLst>
              <a:ext uri="{FF2B5EF4-FFF2-40B4-BE49-F238E27FC236}">
                <a16:creationId xmlns:a16="http://schemas.microsoft.com/office/drawing/2014/main" id="{887375FF-976A-4A0A-9507-3C6C4B607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0D7D5-ED9B-4D86-883D-2A7DF02DE32F}"/>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152475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D448-8E8D-468D-A676-9B76E1DED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83D18-68C3-42B9-939A-03D7E4E07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477EB0-C335-491F-B78E-568C7E1B7D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6EC40E-D971-4C4E-96E4-AC88689FA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B3C590-93FC-4CAE-A281-2F0FC54375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CEE74-8C22-4D67-961F-6748160506B8}"/>
              </a:ext>
            </a:extLst>
          </p:cNvPr>
          <p:cNvSpPr>
            <a:spLocks noGrp="1"/>
          </p:cNvSpPr>
          <p:nvPr>
            <p:ph type="dt" sz="half" idx="10"/>
          </p:nvPr>
        </p:nvSpPr>
        <p:spPr/>
        <p:txBody>
          <a:bodyPr/>
          <a:lstStyle/>
          <a:p>
            <a:fld id="{A563A390-B7CF-4E57-B1C8-9CCCFBB5C70C}" type="datetime1">
              <a:rPr lang="en-US" smtClean="0"/>
              <a:t>6/30/2025</a:t>
            </a:fld>
            <a:endParaRPr lang="en-US"/>
          </a:p>
        </p:txBody>
      </p:sp>
      <p:sp>
        <p:nvSpPr>
          <p:cNvPr id="8" name="Footer Placeholder 7">
            <a:extLst>
              <a:ext uri="{FF2B5EF4-FFF2-40B4-BE49-F238E27FC236}">
                <a16:creationId xmlns:a16="http://schemas.microsoft.com/office/drawing/2014/main" id="{54EA13C4-14C0-4691-933E-328F7F288C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D59C5-8C50-4F6C-8B4B-D3C8B7A0CD68}"/>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2003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F364-9307-4097-A448-46FE0229CD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5B21E-307D-477D-90D0-4A8A3D1E9316}"/>
              </a:ext>
            </a:extLst>
          </p:cNvPr>
          <p:cNvSpPr>
            <a:spLocks noGrp="1"/>
          </p:cNvSpPr>
          <p:nvPr>
            <p:ph type="dt" sz="half" idx="10"/>
          </p:nvPr>
        </p:nvSpPr>
        <p:spPr/>
        <p:txBody>
          <a:bodyPr/>
          <a:lstStyle/>
          <a:p>
            <a:fld id="{5FFADD3E-E510-4CBF-BA26-567ED047C6C4}" type="datetime1">
              <a:rPr lang="en-US" smtClean="0"/>
              <a:t>6/30/2025</a:t>
            </a:fld>
            <a:endParaRPr lang="en-US"/>
          </a:p>
        </p:txBody>
      </p:sp>
      <p:sp>
        <p:nvSpPr>
          <p:cNvPr id="4" name="Footer Placeholder 3">
            <a:extLst>
              <a:ext uri="{FF2B5EF4-FFF2-40B4-BE49-F238E27FC236}">
                <a16:creationId xmlns:a16="http://schemas.microsoft.com/office/drawing/2014/main" id="{C35FD596-535D-4333-8D73-16AE337830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487A84-C1F6-4C64-A116-0AF33748CBC8}"/>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4051373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D35BF-C376-4EA1-A950-071FED1B82B2}"/>
              </a:ext>
            </a:extLst>
          </p:cNvPr>
          <p:cNvSpPr>
            <a:spLocks noGrp="1"/>
          </p:cNvSpPr>
          <p:nvPr>
            <p:ph type="dt" sz="half" idx="10"/>
          </p:nvPr>
        </p:nvSpPr>
        <p:spPr/>
        <p:txBody>
          <a:bodyPr/>
          <a:lstStyle/>
          <a:p>
            <a:fld id="{1300C4EC-4705-4AB9-954C-99BD9247A8DC}" type="datetime1">
              <a:rPr lang="en-US" smtClean="0"/>
              <a:t>6/30/2025</a:t>
            </a:fld>
            <a:endParaRPr lang="en-US"/>
          </a:p>
        </p:txBody>
      </p:sp>
      <p:sp>
        <p:nvSpPr>
          <p:cNvPr id="3" name="Footer Placeholder 2">
            <a:extLst>
              <a:ext uri="{FF2B5EF4-FFF2-40B4-BE49-F238E27FC236}">
                <a16:creationId xmlns:a16="http://schemas.microsoft.com/office/drawing/2014/main" id="{D93CBEDA-79C0-405C-9D4C-20F7FE7B9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188A4-E5C0-4D6E-9A61-DFF41A5C6A75}"/>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256057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B782-27B1-4260-8C3C-62FFAC57E9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69F8F6-5BA1-4B2B-B131-68EE29522E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DCF53-CD67-46EB-B06A-78A596618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336E8B-8650-4C56-BD87-5B6D5D357805}"/>
              </a:ext>
            </a:extLst>
          </p:cNvPr>
          <p:cNvSpPr>
            <a:spLocks noGrp="1"/>
          </p:cNvSpPr>
          <p:nvPr>
            <p:ph type="dt" sz="half" idx="10"/>
          </p:nvPr>
        </p:nvSpPr>
        <p:spPr/>
        <p:txBody>
          <a:bodyPr/>
          <a:lstStyle/>
          <a:p>
            <a:fld id="{0FE69FA2-AC59-43A6-8323-44E870FA53A1}" type="datetime1">
              <a:rPr lang="en-US" smtClean="0"/>
              <a:t>6/30/2025</a:t>
            </a:fld>
            <a:endParaRPr lang="en-US"/>
          </a:p>
        </p:txBody>
      </p:sp>
      <p:sp>
        <p:nvSpPr>
          <p:cNvPr id="6" name="Footer Placeholder 5">
            <a:extLst>
              <a:ext uri="{FF2B5EF4-FFF2-40B4-BE49-F238E27FC236}">
                <a16:creationId xmlns:a16="http://schemas.microsoft.com/office/drawing/2014/main" id="{0BEE0732-0CF1-4CD8-9BDC-8BB3E763E2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C292C-58AC-4FCD-BCBA-00B174A27BBD}"/>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5096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B1C4-A098-4C30-A770-4DB23A706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E365BC-34BA-4D06-977C-512F5FCAE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4B032-59A0-41DE-BF7C-F48A346FC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10010-49BF-41CE-94FB-3AD37B2DC611}"/>
              </a:ext>
            </a:extLst>
          </p:cNvPr>
          <p:cNvSpPr>
            <a:spLocks noGrp="1"/>
          </p:cNvSpPr>
          <p:nvPr>
            <p:ph type="dt" sz="half" idx="10"/>
          </p:nvPr>
        </p:nvSpPr>
        <p:spPr/>
        <p:txBody>
          <a:bodyPr/>
          <a:lstStyle/>
          <a:p>
            <a:fld id="{1BB0E9FA-D7B6-41EA-88A9-99DC4E20679C}" type="datetime1">
              <a:rPr lang="en-US" smtClean="0"/>
              <a:t>6/30/2025</a:t>
            </a:fld>
            <a:endParaRPr lang="en-US"/>
          </a:p>
        </p:txBody>
      </p:sp>
      <p:sp>
        <p:nvSpPr>
          <p:cNvPr id="6" name="Footer Placeholder 5">
            <a:extLst>
              <a:ext uri="{FF2B5EF4-FFF2-40B4-BE49-F238E27FC236}">
                <a16:creationId xmlns:a16="http://schemas.microsoft.com/office/drawing/2014/main" id="{6DB5A3D5-D5ED-4FEC-8FAF-3175AA44E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615D0-F003-4FEA-BB22-BEA58169CBD8}"/>
              </a:ext>
            </a:extLst>
          </p:cNvPr>
          <p:cNvSpPr>
            <a:spLocks noGrp="1"/>
          </p:cNvSpPr>
          <p:nvPr>
            <p:ph type="sldNum" sz="quarter" idx="12"/>
          </p:nvPr>
        </p:nvSpPr>
        <p:spPr/>
        <p:txBody>
          <a:bodyPr/>
          <a:lstStyle/>
          <a:p>
            <a:fld id="{B9B74A0C-5D4C-4B74-B0AC-01147970902C}" type="slidenum">
              <a:rPr lang="en-US" smtClean="0"/>
              <a:t>‹#›</a:t>
            </a:fld>
            <a:endParaRPr lang="en-US"/>
          </a:p>
        </p:txBody>
      </p:sp>
    </p:spTree>
    <p:extLst>
      <p:ext uri="{BB962C8B-B14F-4D97-AF65-F5344CB8AC3E}">
        <p14:creationId xmlns:p14="http://schemas.microsoft.com/office/powerpoint/2010/main" val="59506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1E3DAE-05AB-448D-AC61-4814DB22AA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0A6A1-20F4-4973-991B-FB894EFF4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F3BF2-6523-4B0D-8712-BC12CF440F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8D9DA-1785-4A90-9CCB-6ABACB1F7CEC}" type="datetime1">
              <a:rPr lang="en-US" smtClean="0"/>
              <a:t>6/30/2025</a:t>
            </a:fld>
            <a:endParaRPr lang="en-US"/>
          </a:p>
        </p:txBody>
      </p:sp>
      <p:sp>
        <p:nvSpPr>
          <p:cNvPr id="5" name="Footer Placeholder 4">
            <a:extLst>
              <a:ext uri="{FF2B5EF4-FFF2-40B4-BE49-F238E27FC236}">
                <a16:creationId xmlns:a16="http://schemas.microsoft.com/office/drawing/2014/main" id="{17428054-DB50-4F65-B5C4-1E0227768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8340E-DE46-414C-A612-9FA76FFAB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74A0C-5D4C-4B74-B0AC-01147970902C}" type="slidenum">
              <a:rPr lang="en-US" smtClean="0"/>
              <a:t>‹#›</a:t>
            </a:fld>
            <a:endParaRPr lang="en-US"/>
          </a:p>
        </p:txBody>
      </p:sp>
    </p:spTree>
    <p:extLst>
      <p:ext uri="{BB962C8B-B14F-4D97-AF65-F5344CB8AC3E}">
        <p14:creationId xmlns:p14="http://schemas.microsoft.com/office/powerpoint/2010/main" val="36330832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A90D06-A273-46B7-8FAF-61B3881D2D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04" b="13750"/>
          <a:stretch/>
        </p:blipFill>
        <p:spPr>
          <a:xfrm>
            <a:off x="882610" y="150727"/>
            <a:ext cx="10287000" cy="5613003"/>
          </a:xfrm>
          <a:prstGeom prst="rect">
            <a:avLst/>
          </a:prstGeom>
          <a:effectLst>
            <a:softEdge rad="635000"/>
          </a:effectLst>
        </p:spPr>
      </p:pic>
      <p:grpSp>
        <p:nvGrpSpPr>
          <p:cNvPr id="15" name="Group 14">
            <a:extLst>
              <a:ext uri="{FF2B5EF4-FFF2-40B4-BE49-F238E27FC236}">
                <a16:creationId xmlns:a16="http://schemas.microsoft.com/office/drawing/2014/main" id="{EB521B94-F9C9-487D-AE3E-00A99831F8C9}"/>
              </a:ext>
            </a:extLst>
          </p:cNvPr>
          <p:cNvGrpSpPr/>
          <p:nvPr/>
        </p:nvGrpSpPr>
        <p:grpSpPr>
          <a:xfrm>
            <a:off x="-12994" y="0"/>
            <a:ext cx="1150070" cy="6858000"/>
            <a:chOff x="-12994" y="0"/>
            <a:chExt cx="1150070" cy="6858000"/>
          </a:xfrm>
        </p:grpSpPr>
        <p:sp>
          <p:nvSpPr>
            <p:cNvPr id="14" name="Rectangle 13">
              <a:extLst>
                <a:ext uri="{FF2B5EF4-FFF2-40B4-BE49-F238E27FC236}">
                  <a16:creationId xmlns:a16="http://schemas.microsoft.com/office/drawing/2014/main" id="{B12E4130-BF9A-454B-9263-229FBEBB9BD0}"/>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sosceles Triangle 2">
              <a:extLst>
                <a:ext uri="{FF2B5EF4-FFF2-40B4-BE49-F238E27FC236}">
                  <a16:creationId xmlns:a16="http://schemas.microsoft.com/office/drawing/2014/main" id="{503ACBE8-B9C3-40EB-96DB-8B1D9F12E807}"/>
                </a:ext>
              </a:extLst>
            </p:cNvPr>
            <p:cNvSpPr/>
            <p:nvPr/>
          </p:nvSpPr>
          <p:spPr>
            <a:xfrm flipV="1">
              <a:off x="-12994" y="0"/>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F02C402-3EA8-4705-B616-8739709B4747}"/>
              </a:ext>
            </a:extLst>
          </p:cNvPr>
          <p:cNvGrpSpPr/>
          <p:nvPr/>
        </p:nvGrpSpPr>
        <p:grpSpPr>
          <a:xfrm>
            <a:off x="10345888" y="0"/>
            <a:ext cx="1846112" cy="6858000"/>
            <a:chOff x="10345888" y="0"/>
            <a:chExt cx="1846112" cy="6858000"/>
          </a:xfrm>
        </p:grpSpPr>
        <p:sp>
          <p:nvSpPr>
            <p:cNvPr id="4" name="Rectangle 3">
              <a:extLst>
                <a:ext uri="{FF2B5EF4-FFF2-40B4-BE49-F238E27FC236}">
                  <a16:creationId xmlns:a16="http://schemas.microsoft.com/office/drawing/2014/main" id="{6228832B-4EB9-43AE-8DBD-A0A7FB9FAB11}"/>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a:extLst>
                <a:ext uri="{FF2B5EF4-FFF2-40B4-BE49-F238E27FC236}">
                  <a16:creationId xmlns:a16="http://schemas.microsoft.com/office/drawing/2014/main" id="{9E8F20EF-C79C-4008-BD1D-5B285DFF57A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48A736B-2FFB-4625-BAC8-38AA5FD473B6}"/>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B48D37E0-847F-4E70-A4E5-FA972903F2C2}"/>
              </a:ext>
            </a:extLst>
          </p:cNvPr>
          <p:cNvSpPr txBox="1"/>
          <p:nvPr/>
        </p:nvSpPr>
        <p:spPr>
          <a:xfrm>
            <a:off x="5959565" y="4494707"/>
            <a:ext cx="5654154" cy="2308324"/>
          </a:xfrm>
          <a:prstGeom prst="rect">
            <a:avLst/>
          </a:prstGeom>
          <a:noFill/>
        </p:spPr>
        <p:txBody>
          <a:bodyPr wrap="square" rtlCol="0">
            <a:spAutoFit/>
          </a:bodyPr>
          <a:lstStyle/>
          <a:p>
            <a:r>
              <a:rPr lang="en-US" sz="4800" b="1" dirty="0">
                <a:solidFill>
                  <a:schemeClr val="tx2"/>
                </a:solidFill>
              </a:rPr>
              <a:t>Board Update</a:t>
            </a:r>
          </a:p>
          <a:p>
            <a:r>
              <a:rPr lang="en-US" sz="2400" dirty="0">
                <a:solidFill>
                  <a:schemeClr val="tx2"/>
                </a:solidFill>
              </a:rPr>
              <a:t>June 30, 2025</a:t>
            </a:r>
          </a:p>
          <a:p>
            <a:endParaRPr lang="en-US" sz="2400" dirty="0">
              <a:solidFill>
                <a:schemeClr val="tx2"/>
              </a:solidFill>
            </a:endParaRPr>
          </a:p>
          <a:p>
            <a:r>
              <a:rPr lang="en-US" sz="2400" dirty="0">
                <a:solidFill>
                  <a:schemeClr val="tx2"/>
                </a:solidFill>
              </a:rPr>
              <a:t>Frank Patterson, Director, Emergency &amp; Risk   Management, &amp; Ranch Operations </a:t>
            </a:r>
          </a:p>
        </p:txBody>
      </p:sp>
      <p:pic>
        <p:nvPicPr>
          <p:cNvPr id="7" name="Picture 6">
            <a:extLst>
              <a:ext uri="{FF2B5EF4-FFF2-40B4-BE49-F238E27FC236}">
                <a16:creationId xmlns:a16="http://schemas.microsoft.com/office/drawing/2014/main" id="{5ADCDFB9-8FC8-4E81-952F-A484C9728C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10" y="4590466"/>
            <a:ext cx="2737018" cy="2116807"/>
          </a:xfrm>
          <a:prstGeom prst="rect">
            <a:avLst/>
          </a:prstGeom>
        </p:spPr>
      </p:pic>
    </p:spTree>
    <p:extLst>
      <p:ext uri="{BB962C8B-B14F-4D97-AF65-F5344CB8AC3E}">
        <p14:creationId xmlns:p14="http://schemas.microsoft.com/office/powerpoint/2010/main" val="265119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6CA2B3-FB64-403C-B1AD-612D2822A814}"/>
              </a:ext>
            </a:extLst>
          </p:cNvPr>
          <p:cNvSpPr/>
          <p:nvPr/>
        </p:nvSpPr>
        <p:spPr>
          <a:xfrm>
            <a:off x="2945131" y="-4"/>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73588" y="868838"/>
            <a:ext cx="11163854" cy="5452070"/>
          </a:xfrm>
        </p:spPr>
        <p:txBody>
          <a:bodyPr>
            <a:noAutofit/>
          </a:bodyPr>
          <a:lstStyle/>
          <a:p>
            <a:endParaRPr lang="en-US" sz="2400" dirty="0">
              <a:latin typeface="Arial" panose="020B0604020202020204" pitchFamily="34" charset="0"/>
              <a:cs typeface="Arial" panose="020B0604020202020204" pitchFamily="34" charset="0"/>
            </a:endParaRPr>
          </a:p>
          <a:p>
            <a:pPr marL="0" indent="0">
              <a:buNone/>
            </a:pPr>
            <a:r>
              <a:rPr lang="en-US" sz="2000" dirty="0">
                <a:solidFill>
                  <a:schemeClr val="tx2"/>
                </a:solidFill>
              </a:rPr>
              <a:t>Current enrollment and Fall new admission numbers:</a:t>
            </a:r>
          </a:p>
          <a:p>
            <a:pPr lvl="0"/>
            <a:r>
              <a:rPr lang="en-US" sz="2000" b="1" u="sng" dirty="0">
                <a:solidFill>
                  <a:schemeClr val="tx2"/>
                </a:solidFill>
              </a:rPr>
              <a:t>Spring 2025 Graduates</a:t>
            </a:r>
            <a:r>
              <a:rPr lang="en-US" sz="2000" dirty="0">
                <a:solidFill>
                  <a:schemeClr val="tx2"/>
                </a:solidFill>
              </a:rPr>
              <a:t>: 5 Vet Techs, with a 6</a:t>
            </a:r>
            <a:r>
              <a:rPr lang="en-US" sz="2000" baseline="30000" dirty="0">
                <a:solidFill>
                  <a:schemeClr val="tx2"/>
                </a:solidFill>
              </a:rPr>
              <a:t>th</a:t>
            </a:r>
            <a:r>
              <a:rPr lang="en-US" sz="2000" dirty="0">
                <a:solidFill>
                  <a:schemeClr val="tx2"/>
                </a:solidFill>
              </a:rPr>
              <a:t> graduating in August. We had 5 Veterinary Assistants graduate. </a:t>
            </a:r>
          </a:p>
          <a:p>
            <a:pPr lvl="0"/>
            <a:endParaRPr lang="en-US" sz="2000" dirty="0">
              <a:solidFill>
                <a:schemeClr val="tx2"/>
              </a:solidFill>
            </a:endParaRPr>
          </a:p>
          <a:p>
            <a:pPr lvl="0"/>
            <a:r>
              <a:rPr lang="en-US" sz="2000" b="1" u="sng" dirty="0">
                <a:solidFill>
                  <a:schemeClr val="tx2"/>
                </a:solidFill>
              </a:rPr>
              <a:t>Vet Tech current enrollment</a:t>
            </a:r>
            <a:r>
              <a:rPr lang="en-US" sz="2000" dirty="0">
                <a:solidFill>
                  <a:schemeClr val="tx2"/>
                </a:solidFill>
              </a:rPr>
              <a:t>: 15 students are currently enrolled, and are anticipated to begin the fall semester as second year students.</a:t>
            </a:r>
          </a:p>
          <a:p>
            <a:pPr lvl="0"/>
            <a:endParaRPr lang="en-US" sz="2000" dirty="0">
              <a:solidFill>
                <a:schemeClr val="tx2"/>
              </a:solidFill>
            </a:endParaRPr>
          </a:p>
          <a:p>
            <a:pPr lvl="0"/>
            <a:r>
              <a:rPr lang="en-US" sz="2000" b="1" u="sng" dirty="0">
                <a:solidFill>
                  <a:schemeClr val="tx2"/>
                </a:solidFill>
              </a:rPr>
              <a:t>Fall 2025 new starts</a:t>
            </a:r>
            <a:r>
              <a:rPr lang="en-US" sz="2000" dirty="0">
                <a:solidFill>
                  <a:schemeClr val="tx2"/>
                </a:solidFill>
              </a:rPr>
              <a:t>: The Health Professions Admission Selection Committee met last week and selected a total of 20 Vet Tech students, and 3 Veterinary Assistant students to begin Fall 2025. 4 of the vet tech applicants had completed the Certificate of Completion in Veterinary Assisting in the spring. </a:t>
            </a:r>
          </a:p>
          <a:p>
            <a:pPr marL="0" lvl="0" indent="0">
              <a:buNone/>
            </a:pPr>
            <a:endParaRPr lang="en-US" dirty="0">
              <a:solidFill>
                <a:schemeClr val="tx2"/>
              </a:solidFill>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73587" y="273945"/>
            <a:ext cx="10432126" cy="551060"/>
          </a:xfrm>
        </p:spPr>
        <p:txBody>
          <a:bodyPr>
            <a:normAutofit fontScale="90000"/>
          </a:bodyPr>
          <a:lstStyle/>
          <a:p>
            <a:r>
              <a:rPr lang="en-US" u="sng" dirty="0">
                <a:solidFill>
                  <a:srgbClr val="002060"/>
                </a:solidFill>
                <a:cs typeface="Arial" panose="020B0604020202020204" pitchFamily="34" charset="0"/>
              </a:rPr>
              <a:t>Ranch Review – Recent Steps Vet Tech program</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635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C2ED05-4954-4B0D-B16E-E4C98601D7BC}"/>
              </a:ext>
            </a:extLst>
          </p:cNvPr>
          <p:cNvSpPr/>
          <p:nvPr/>
        </p:nvSpPr>
        <p:spPr>
          <a:xfrm>
            <a:off x="2850203"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67A1CF8-1CF0-4F0C-80C0-0D5623CE287B}"/>
              </a:ext>
            </a:extLst>
          </p:cNvPr>
          <p:cNvSpPr>
            <a:spLocks noGrp="1"/>
          </p:cNvSpPr>
          <p:nvPr>
            <p:ph type="title"/>
          </p:nvPr>
        </p:nvSpPr>
        <p:spPr>
          <a:xfrm>
            <a:off x="753143" y="261972"/>
            <a:ext cx="6247731" cy="984739"/>
          </a:xfrm>
        </p:spPr>
        <p:txBody>
          <a:bodyPr>
            <a:normAutofit/>
          </a:bodyPr>
          <a:lstStyle/>
          <a:p>
            <a:r>
              <a:rPr lang="en-US" sz="4000" u="sng" dirty="0">
                <a:solidFill>
                  <a:srgbClr val="002060"/>
                </a:solidFill>
                <a:cs typeface="Arial" panose="020B0604020202020204" pitchFamily="34" charset="0"/>
              </a:rPr>
              <a:t>Financials</a:t>
            </a:r>
          </a:p>
        </p:txBody>
      </p:sp>
      <p:grpSp>
        <p:nvGrpSpPr>
          <p:cNvPr id="9" name="Group 8">
            <a:extLst>
              <a:ext uri="{FF2B5EF4-FFF2-40B4-BE49-F238E27FC236}">
                <a16:creationId xmlns:a16="http://schemas.microsoft.com/office/drawing/2014/main" id="{82C095D7-A4EF-439E-BF04-ADC8292A2868}"/>
              </a:ext>
            </a:extLst>
          </p:cNvPr>
          <p:cNvGrpSpPr/>
          <p:nvPr/>
        </p:nvGrpSpPr>
        <p:grpSpPr>
          <a:xfrm>
            <a:off x="-1" y="-9724"/>
            <a:ext cx="5165390" cy="6867728"/>
            <a:chOff x="-1" y="-9724"/>
            <a:chExt cx="5165390" cy="6867728"/>
          </a:xfrm>
        </p:grpSpPr>
        <p:sp>
          <p:nvSpPr>
            <p:cNvPr id="10" name="Rectangle 9">
              <a:extLst>
                <a:ext uri="{FF2B5EF4-FFF2-40B4-BE49-F238E27FC236}">
                  <a16:creationId xmlns:a16="http://schemas.microsoft.com/office/drawing/2014/main" id="{6F3D8AE5-FC50-4F22-A32B-F55361A5CE4F}"/>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9A641F90-6B64-47B8-94FC-3F3E6B1D0BA9}"/>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7EB64C79-E552-424D-A41C-6783EB893D30}"/>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CBE3ED93-212D-4D99-B146-07A273C98137}"/>
              </a:ext>
            </a:extLst>
          </p:cNvPr>
          <p:cNvSpPr txBox="1"/>
          <p:nvPr/>
        </p:nvSpPr>
        <p:spPr>
          <a:xfrm>
            <a:off x="744756" y="1014142"/>
            <a:ext cx="5173123" cy="408419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rPr>
              <a:t>Summary Financials are actual expenditures as of 05/31/2025 for FY2025, and total actual expenditures for FY2024.</a:t>
            </a:r>
          </a:p>
          <a:p>
            <a:pPr marL="342900" indent="-342900">
              <a:buFont typeface="Arial" panose="020B0604020202020204" pitchFamily="34" charset="0"/>
              <a:buChar char="•"/>
            </a:pPr>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Physical Plant payroll for Ranch work needs to be charged to individual departments.  (This will start with the new fiscal year.) </a:t>
            </a:r>
          </a:p>
          <a:p>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Current CIF expenditures are not reflected in Financials.  See summary below.</a:t>
            </a:r>
          </a:p>
          <a:p>
            <a:pPr fontAlgn="b">
              <a:lnSpc>
                <a:spcPct val="107000"/>
              </a:lnSpc>
            </a:pPr>
            <a:endParaRPr lang="en-US" sz="2000" dirty="0">
              <a:latin typeface="Arial" panose="020B0604020202020204" pitchFamily="34" charset="0"/>
            </a:endParaRPr>
          </a:p>
          <a:p>
            <a:endParaRPr lang="en-US" dirty="0">
              <a:solidFill>
                <a:schemeClr val="tx2"/>
              </a:solidFill>
            </a:endParaRPr>
          </a:p>
        </p:txBody>
      </p:sp>
      <p:graphicFrame>
        <p:nvGraphicFramePr>
          <p:cNvPr id="2" name="Table 1">
            <a:extLst>
              <a:ext uri="{FF2B5EF4-FFF2-40B4-BE49-F238E27FC236}">
                <a16:creationId xmlns:a16="http://schemas.microsoft.com/office/drawing/2014/main" id="{D40DD121-3470-4251-A53E-3F60D8FE4858}"/>
              </a:ext>
            </a:extLst>
          </p:cNvPr>
          <p:cNvGraphicFramePr>
            <a:graphicFrameLocks noGrp="1"/>
          </p:cNvGraphicFramePr>
          <p:nvPr>
            <p:extLst>
              <p:ext uri="{D42A27DB-BD31-4B8C-83A1-F6EECF244321}">
                <p14:modId xmlns:p14="http://schemas.microsoft.com/office/powerpoint/2010/main" val="144233686"/>
              </p:ext>
            </p:extLst>
          </p:nvPr>
        </p:nvGraphicFramePr>
        <p:xfrm>
          <a:off x="6670368" y="1031367"/>
          <a:ext cx="5342857" cy="5271920"/>
        </p:xfrm>
        <a:graphic>
          <a:graphicData uri="http://schemas.openxmlformats.org/drawingml/2006/table">
            <a:tbl>
              <a:tblPr firstRow="1" firstCol="1" bandRow="1">
                <a:tableStyleId>{5C22544A-7EE6-4342-B048-85BDC9FD1C3A}</a:tableStyleId>
              </a:tblPr>
              <a:tblGrid>
                <a:gridCol w="2864157">
                  <a:extLst>
                    <a:ext uri="{9D8B030D-6E8A-4147-A177-3AD203B41FA5}">
                      <a16:colId xmlns:a16="http://schemas.microsoft.com/office/drawing/2014/main" val="2082170297"/>
                    </a:ext>
                  </a:extLst>
                </a:gridCol>
                <a:gridCol w="1292442">
                  <a:extLst>
                    <a:ext uri="{9D8B030D-6E8A-4147-A177-3AD203B41FA5}">
                      <a16:colId xmlns:a16="http://schemas.microsoft.com/office/drawing/2014/main" val="1921637471"/>
                    </a:ext>
                  </a:extLst>
                </a:gridCol>
                <a:gridCol w="1186258">
                  <a:extLst>
                    <a:ext uri="{9D8B030D-6E8A-4147-A177-3AD203B41FA5}">
                      <a16:colId xmlns:a16="http://schemas.microsoft.com/office/drawing/2014/main" val="540668602"/>
                    </a:ext>
                  </a:extLst>
                </a:gridCol>
              </a:tblGrid>
              <a:tr h="353687">
                <a:tc>
                  <a:txBody>
                    <a:bodyPr/>
                    <a:lstStyle/>
                    <a:p>
                      <a:pPr marL="0" marR="0">
                        <a:lnSpc>
                          <a:spcPct val="107000"/>
                        </a:lnSpc>
                        <a:spcBef>
                          <a:spcPts val="0"/>
                        </a:spcBef>
                        <a:spcAft>
                          <a:spcPts val="0"/>
                        </a:spcAft>
                      </a:pPr>
                      <a:r>
                        <a:rPr lang="en-US" sz="1500" dirty="0">
                          <a:effectLst/>
                        </a:rPr>
                        <a:t>SUMMARY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ctr">
                        <a:lnSpc>
                          <a:spcPct val="107000"/>
                        </a:lnSpc>
                        <a:spcBef>
                          <a:spcPts val="0"/>
                        </a:spcBef>
                        <a:spcAft>
                          <a:spcPts val="0"/>
                        </a:spcAft>
                      </a:pPr>
                      <a:r>
                        <a:rPr lang="en-US" sz="1100" dirty="0">
                          <a:effectLst/>
                        </a:rPr>
                        <a:t>Actuals </a:t>
                      </a:r>
                    </a:p>
                    <a:p>
                      <a:pPr marL="0" marR="0" algn="ctr">
                        <a:lnSpc>
                          <a:spcPct val="107000"/>
                        </a:lnSpc>
                        <a:spcBef>
                          <a:spcPts val="0"/>
                        </a:spcBef>
                        <a:spcAft>
                          <a:spcPts val="0"/>
                        </a:spcAft>
                      </a:pPr>
                      <a:r>
                        <a:rPr lang="en-US" sz="1100" dirty="0">
                          <a:effectLst/>
                        </a:rPr>
                        <a:t>as of 05/31/2025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algn="ctr">
                        <a:lnSpc>
                          <a:spcPct val="107000"/>
                        </a:lnSpc>
                      </a:pPr>
                      <a:r>
                        <a:rPr lang="en-US" sz="1100" dirty="0">
                          <a:effectLst/>
                          <a:latin typeface="Calibri" panose="020F0502020204030204" pitchFamily="34" charset="0"/>
                          <a:cs typeface="Times New Roman" panose="02020603050405020304" pitchFamily="18" charset="0"/>
                        </a:rPr>
                        <a:t>Actuals </a:t>
                      </a:r>
                    </a:p>
                    <a:p>
                      <a:pPr algn="ctr">
                        <a:lnSpc>
                          <a:spcPct val="107000"/>
                        </a:lnSpc>
                      </a:pPr>
                      <a:r>
                        <a:rPr lang="en-US" sz="1100" dirty="0">
                          <a:effectLst/>
                          <a:latin typeface="Calibri" panose="020F0502020204030204" pitchFamily="34" charset="0"/>
                          <a:cs typeface="Times New Roman" panose="02020603050405020304" pitchFamily="18" charset="0"/>
                        </a:rPr>
                        <a:t>for FY2024</a:t>
                      </a:r>
                    </a:p>
                  </a:txBody>
                  <a:tcPr marL="84509" marR="84509" marT="0" marB="0" anchor="b"/>
                </a:tc>
                <a:extLst>
                  <a:ext uri="{0D108BD9-81ED-4DB2-BD59-A6C34878D82A}">
                    <a16:rowId xmlns:a16="http://schemas.microsoft.com/office/drawing/2014/main" val="3762059681"/>
                  </a:ext>
                </a:extLst>
              </a:tr>
              <a:tr h="246485">
                <a:tc>
                  <a:txBody>
                    <a:bodyPr/>
                    <a:lstStyle/>
                    <a:p>
                      <a:pPr marL="0" marR="0">
                        <a:lnSpc>
                          <a:spcPct val="107000"/>
                        </a:lnSpc>
                        <a:spcBef>
                          <a:spcPts val="0"/>
                        </a:spcBef>
                        <a:spcAft>
                          <a:spcPts val="0"/>
                        </a:spcAft>
                      </a:pPr>
                      <a:r>
                        <a:rPr lang="en-US" sz="1500">
                          <a:effectLst/>
                        </a:rPr>
                        <a:t>Revenue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b="0" dirty="0">
                          <a:effectLst/>
                        </a:rPr>
                        <a:t>2025</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b="0" dirty="0">
                          <a:effectLst/>
                        </a:rPr>
                        <a:t>2024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1635962795"/>
                  </a:ext>
                </a:extLst>
              </a:tr>
              <a:tr h="246485">
                <a:tc>
                  <a:txBody>
                    <a:bodyPr/>
                    <a:lstStyle/>
                    <a:p>
                      <a:pPr marL="0" marR="0">
                        <a:lnSpc>
                          <a:spcPct val="107000"/>
                        </a:lnSpc>
                        <a:spcBef>
                          <a:spcPts val="0"/>
                        </a:spcBef>
                        <a:spcAft>
                          <a:spcPts val="0"/>
                        </a:spcAft>
                      </a:pPr>
                      <a:r>
                        <a:rPr lang="en-US" sz="1500">
                          <a:effectLst/>
                        </a:rPr>
                        <a:t>Continuing 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$217,580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$252,107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207730240"/>
                  </a:ext>
                </a:extLst>
              </a:tr>
              <a:tr h="230522">
                <a:tc>
                  <a:txBody>
                    <a:bodyPr/>
                    <a:lstStyle/>
                    <a:p>
                      <a:pPr marL="0" marR="0">
                        <a:lnSpc>
                          <a:spcPct val="107000"/>
                        </a:lnSpc>
                        <a:spcBef>
                          <a:spcPts val="0"/>
                        </a:spcBef>
                        <a:spcAft>
                          <a:spcPts val="0"/>
                        </a:spcAft>
                      </a:pPr>
                      <a:r>
                        <a:rPr lang="en-US" sz="1500" dirty="0">
                          <a:effectLst/>
                        </a:rPr>
                        <a:t>Horse Boarding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$201,015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$245,344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2326187843"/>
                  </a:ext>
                </a:extLst>
              </a:tr>
              <a:tr h="246485">
                <a:tc>
                  <a:txBody>
                    <a:bodyPr/>
                    <a:lstStyle/>
                    <a:p>
                      <a:pPr marL="0" marR="0">
                        <a:lnSpc>
                          <a:spcPct val="107000"/>
                        </a:lnSpc>
                        <a:spcBef>
                          <a:spcPts val="0"/>
                        </a:spcBef>
                        <a:spcAft>
                          <a:spcPts val="0"/>
                        </a:spcAft>
                      </a:pPr>
                      <a:r>
                        <a:rPr lang="en-US" sz="1500" dirty="0">
                          <a:effectLst/>
                        </a:rPr>
                        <a:t>Operational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$10,300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$29,650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3796175866"/>
                  </a:ext>
                </a:extLst>
              </a:tr>
              <a:tr h="246485">
                <a:tc>
                  <a:txBody>
                    <a:bodyPr/>
                    <a:lstStyle/>
                    <a:p>
                      <a:pPr marL="0" marR="0">
                        <a:lnSpc>
                          <a:spcPct val="107000"/>
                        </a:lnSpc>
                        <a:spcBef>
                          <a:spcPts val="0"/>
                        </a:spcBef>
                        <a:spcAft>
                          <a:spcPts val="0"/>
                        </a:spcAft>
                      </a:pPr>
                      <a:r>
                        <a:rPr lang="en-US" sz="1500">
                          <a:effectLst/>
                        </a:rPr>
                        <a:t>Veterinary Technology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$62,623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$86,051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2449885811"/>
                  </a:ext>
                </a:extLst>
              </a:tr>
              <a:tr h="246485">
                <a:tc>
                  <a:txBody>
                    <a:bodyPr/>
                    <a:lstStyle/>
                    <a:p>
                      <a:pPr marL="0" marR="0">
                        <a:lnSpc>
                          <a:spcPct val="107000"/>
                        </a:lnSpc>
                        <a:spcBef>
                          <a:spcPts val="0"/>
                        </a:spcBef>
                        <a:spcAft>
                          <a:spcPts val="0"/>
                        </a:spcAft>
                      </a:pPr>
                      <a:r>
                        <a:rPr lang="en-US" sz="1500">
                          <a:effectLst/>
                        </a:rPr>
                        <a:t>Agriculture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$30,400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$44,738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412586146"/>
                  </a:ext>
                </a:extLst>
              </a:tr>
              <a:tr h="246485">
                <a:tc>
                  <a:txBody>
                    <a:bodyPr/>
                    <a:lstStyle/>
                    <a:p>
                      <a:pPr marL="0" marR="0">
                        <a:lnSpc>
                          <a:spcPct val="107000"/>
                        </a:lnSpc>
                        <a:spcBef>
                          <a:spcPts val="0"/>
                        </a:spcBef>
                        <a:spcAft>
                          <a:spcPts val="0"/>
                        </a:spcAft>
                      </a:pPr>
                      <a:r>
                        <a:rPr lang="en-US" sz="15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$521,919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$657,890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1151202814"/>
                  </a:ext>
                </a:extLst>
              </a:tr>
              <a:tr h="246485">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84509" marR="84509" marT="0" marB="0" anchor="b"/>
                </a:tc>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84509" marR="84509" marT="0" marB="0" anchor="b"/>
                </a:tc>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1979164167"/>
                  </a:ext>
                </a:extLst>
              </a:tr>
              <a:tr h="246485">
                <a:tc>
                  <a:txBody>
                    <a:bodyPr/>
                    <a:lstStyle/>
                    <a:p>
                      <a:pPr marL="0" marR="0">
                        <a:lnSpc>
                          <a:spcPct val="107000"/>
                        </a:lnSpc>
                        <a:spcBef>
                          <a:spcPts val="0"/>
                        </a:spcBef>
                        <a:spcAft>
                          <a:spcPts val="0"/>
                        </a:spcAft>
                      </a:pPr>
                      <a:r>
                        <a:rPr lang="en-US" sz="1500">
                          <a:effectLst/>
                        </a:rPr>
                        <a:t>Expenses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dirty="0">
                          <a:effectLst/>
                        </a:rPr>
                        <a:t>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2024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3569189492"/>
                  </a:ext>
                </a:extLst>
              </a:tr>
              <a:tr h="246485">
                <a:tc>
                  <a:txBody>
                    <a:bodyPr/>
                    <a:lstStyle/>
                    <a:p>
                      <a:pPr marL="0" marR="0">
                        <a:lnSpc>
                          <a:spcPct val="107000"/>
                        </a:lnSpc>
                        <a:spcBef>
                          <a:spcPts val="0"/>
                        </a:spcBef>
                        <a:spcAft>
                          <a:spcPts val="0"/>
                        </a:spcAft>
                      </a:pPr>
                      <a:r>
                        <a:rPr lang="en-US" sz="1500">
                          <a:effectLst/>
                        </a:rPr>
                        <a:t>Continuing Education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$233,133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$307,075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3576122212"/>
                  </a:ext>
                </a:extLst>
              </a:tr>
              <a:tr h="246485">
                <a:tc>
                  <a:txBody>
                    <a:bodyPr/>
                    <a:lstStyle/>
                    <a:p>
                      <a:pPr marL="0" marR="0">
                        <a:lnSpc>
                          <a:spcPct val="107000"/>
                        </a:lnSpc>
                        <a:spcBef>
                          <a:spcPts val="0"/>
                        </a:spcBef>
                        <a:spcAft>
                          <a:spcPts val="0"/>
                        </a:spcAft>
                      </a:pPr>
                      <a:r>
                        <a:rPr lang="en-US" sz="1500">
                          <a:effectLst/>
                        </a:rPr>
                        <a:t>Horse Boarding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$137,692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$170,681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2083838122"/>
                  </a:ext>
                </a:extLst>
              </a:tr>
              <a:tr h="246485">
                <a:tc>
                  <a:txBody>
                    <a:bodyPr/>
                    <a:lstStyle/>
                    <a:p>
                      <a:pPr marL="0" marR="0">
                        <a:lnSpc>
                          <a:spcPct val="107000"/>
                        </a:lnSpc>
                        <a:spcBef>
                          <a:spcPts val="0"/>
                        </a:spcBef>
                        <a:spcAft>
                          <a:spcPts val="0"/>
                        </a:spcAft>
                      </a:pPr>
                      <a:r>
                        <a:rPr lang="en-US" sz="1500">
                          <a:effectLst/>
                        </a:rPr>
                        <a:t>Operational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$100,493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$198,665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438314758"/>
                  </a:ext>
                </a:extLst>
              </a:tr>
              <a:tr h="246485">
                <a:tc>
                  <a:txBody>
                    <a:bodyPr/>
                    <a:lstStyle/>
                    <a:p>
                      <a:pPr marL="0" marR="0">
                        <a:lnSpc>
                          <a:spcPct val="107000"/>
                        </a:lnSpc>
                        <a:spcBef>
                          <a:spcPts val="0"/>
                        </a:spcBef>
                        <a:spcAft>
                          <a:spcPts val="0"/>
                        </a:spcAft>
                      </a:pPr>
                      <a:r>
                        <a:rPr lang="en-US" sz="1500">
                          <a:effectLst/>
                        </a:rPr>
                        <a:t>Veterinary Technology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$206,487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$241,329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2591512310"/>
                  </a:ext>
                </a:extLst>
              </a:tr>
              <a:tr h="262383">
                <a:tc>
                  <a:txBody>
                    <a:bodyPr/>
                    <a:lstStyle/>
                    <a:p>
                      <a:pPr marL="0" marR="0">
                        <a:lnSpc>
                          <a:spcPct val="107000"/>
                        </a:lnSpc>
                        <a:spcBef>
                          <a:spcPts val="0"/>
                        </a:spcBef>
                        <a:spcAft>
                          <a:spcPts val="0"/>
                        </a:spcAft>
                      </a:pPr>
                      <a:r>
                        <a:rPr lang="en-US" sz="1500">
                          <a:effectLst/>
                        </a:rPr>
                        <a:t>Agriculture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$23,583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$25,261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3076687851"/>
                  </a:ext>
                </a:extLst>
              </a:tr>
              <a:tr h="246485">
                <a:tc>
                  <a:txBody>
                    <a:bodyPr/>
                    <a:lstStyle/>
                    <a:p>
                      <a:pPr marL="0" marR="0">
                        <a:lnSpc>
                          <a:spcPct val="107000"/>
                        </a:lnSpc>
                        <a:spcBef>
                          <a:spcPts val="0"/>
                        </a:spcBef>
                        <a:spcAft>
                          <a:spcPts val="0"/>
                        </a:spcAft>
                      </a:pPr>
                      <a:r>
                        <a:rPr lang="en-US" sz="1500">
                          <a:effectLst/>
                        </a:rPr>
                        <a:t>Insurance Costs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$17,082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$15,529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534564973"/>
                  </a:ext>
                </a:extLst>
              </a:tr>
              <a:tr h="471686">
                <a:tc>
                  <a:txBody>
                    <a:bodyPr/>
                    <a:lstStyle/>
                    <a:p>
                      <a:pPr marL="0" marR="0">
                        <a:lnSpc>
                          <a:spcPct val="107000"/>
                        </a:lnSpc>
                        <a:spcBef>
                          <a:spcPts val="0"/>
                        </a:spcBef>
                        <a:spcAft>
                          <a:spcPts val="0"/>
                        </a:spcAft>
                      </a:pPr>
                      <a:r>
                        <a:rPr lang="en-US" sz="1500">
                          <a:effectLst/>
                        </a:rPr>
                        <a:t>Unrelated Business Income Tax (UBIT)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$10,000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$11,132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2241591083"/>
                  </a:ext>
                </a:extLst>
              </a:tr>
              <a:tr h="246485">
                <a:tc>
                  <a:txBody>
                    <a:bodyPr/>
                    <a:lstStyle/>
                    <a:p>
                      <a:pPr marL="0" marR="0">
                        <a:lnSpc>
                          <a:spcPct val="107000"/>
                        </a:lnSpc>
                        <a:spcBef>
                          <a:spcPts val="0"/>
                        </a:spcBef>
                        <a:spcAft>
                          <a:spcPts val="0"/>
                        </a:spcAft>
                      </a:pPr>
                      <a:r>
                        <a:rPr lang="en-US" sz="15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$728,470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a:effectLst/>
                        </a:rPr>
                        <a:t>$969,672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1863515222"/>
                  </a:ext>
                </a:extLst>
              </a:tr>
              <a:tr h="246485">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84509" marR="84509" marT="0" marB="0" anchor="b"/>
                </a:tc>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84509" marR="84509" marT="0" marB="0" anchor="b"/>
                </a:tc>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2991487781"/>
                  </a:ext>
                </a:extLst>
              </a:tr>
              <a:tr h="246485">
                <a:tc>
                  <a:txBody>
                    <a:bodyPr/>
                    <a:lstStyle/>
                    <a:p>
                      <a:pPr marL="0" marR="0">
                        <a:lnSpc>
                          <a:spcPct val="107000"/>
                        </a:lnSpc>
                        <a:spcBef>
                          <a:spcPts val="0"/>
                        </a:spcBef>
                        <a:spcAft>
                          <a:spcPts val="0"/>
                        </a:spcAft>
                      </a:pPr>
                      <a:r>
                        <a:rPr lang="en-US" sz="1500">
                          <a:effectLst/>
                        </a:rPr>
                        <a:t>Net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dirty="0">
                          <a:solidFill>
                            <a:srgbClr val="FF0000"/>
                          </a:solidFill>
                          <a:effectLst/>
                        </a:rPr>
                        <a:t>($206,551)</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tc>
                  <a:txBody>
                    <a:bodyPr/>
                    <a:lstStyle/>
                    <a:p>
                      <a:pPr marL="0" marR="0" algn="r">
                        <a:lnSpc>
                          <a:spcPct val="107000"/>
                        </a:lnSpc>
                        <a:spcBef>
                          <a:spcPts val="0"/>
                        </a:spcBef>
                        <a:spcAft>
                          <a:spcPts val="0"/>
                        </a:spcAft>
                      </a:pPr>
                      <a:r>
                        <a:rPr lang="en-US" sz="1500" dirty="0">
                          <a:solidFill>
                            <a:srgbClr val="FF0000"/>
                          </a:solidFill>
                          <a:effectLst/>
                        </a:rPr>
                        <a:t>($311,782)</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509" marR="84509" marT="0" marB="0" anchor="b"/>
                </a:tc>
                <a:extLst>
                  <a:ext uri="{0D108BD9-81ED-4DB2-BD59-A6C34878D82A}">
                    <a16:rowId xmlns:a16="http://schemas.microsoft.com/office/drawing/2014/main" val="1538994057"/>
                  </a:ext>
                </a:extLst>
              </a:tr>
            </a:tbl>
          </a:graphicData>
        </a:graphic>
      </p:graphicFrame>
      <p:graphicFrame>
        <p:nvGraphicFramePr>
          <p:cNvPr id="4" name="Table 3">
            <a:extLst>
              <a:ext uri="{FF2B5EF4-FFF2-40B4-BE49-F238E27FC236}">
                <a16:creationId xmlns:a16="http://schemas.microsoft.com/office/drawing/2014/main" id="{5B7087FA-7803-47A6-9F03-6E6DF674CA09}"/>
              </a:ext>
            </a:extLst>
          </p:cNvPr>
          <p:cNvGraphicFramePr>
            <a:graphicFrameLocks noGrp="1"/>
          </p:cNvGraphicFramePr>
          <p:nvPr>
            <p:extLst>
              <p:ext uri="{D42A27DB-BD31-4B8C-83A1-F6EECF244321}">
                <p14:modId xmlns:p14="http://schemas.microsoft.com/office/powerpoint/2010/main" val="2334284721"/>
              </p:ext>
            </p:extLst>
          </p:nvPr>
        </p:nvGraphicFramePr>
        <p:xfrm>
          <a:off x="753143" y="4495799"/>
          <a:ext cx="5738449" cy="2028829"/>
        </p:xfrm>
        <a:graphic>
          <a:graphicData uri="http://schemas.openxmlformats.org/drawingml/2006/table">
            <a:tbl>
              <a:tblPr firstRow="1" firstCol="1" bandRow="1"/>
              <a:tblGrid>
                <a:gridCol w="2857776">
                  <a:extLst>
                    <a:ext uri="{9D8B030D-6E8A-4147-A177-3AD203B41FA5}">
                      <a16:colId xmlns:a16="http://schemas.microsoft.com/office/drawing/2014/main" val="4139736901"/>
                    </a:ext>
                  </a:extLst>
                </a:gridCol>
                <a:gridCol w="934272">
                  <a:extLst>
                    <a:ext uri="{9D8B030D-6E8A-4147-A177-3AD203B41FA5}">
                      <a16:colId xmlns:a16="http://schemas.microsoft.com/office/drawing/2014/main" val="2217531485"/>
                    </a:ext>
                  </a:extLst>
                </a:gridCol>
                <a:gridCol w="915953">
                  <a:extLst>
                    <a:ext uri="{9D8B030D-6E8A-4147-A177-3AD203B41FA5}">
                      <a16:colId xmlns:a16="http://schemas.microsoft.com/office/drawing/2014/main" val="1155757836"/>
                    </a:ext>
                  </a:extLst>
                </a:gridCol>
                <a:gridCol w="1030448">
                  <a:extLst>
                    <a:ext uri="{9D8B030D-6E8A-4147-A177-3AD203B41FA5}">
                      <a16:colId xmlns:a16="http://schemas.microsoft.com/office/drawing/2014/main" val="3909768521"/>
                    </a:ext>
                  </a:extLst>
                </a:gridCol>
              </a:tblGrid>
              <a:tr h="224239">
                <a:tc>
                  <a:txBody>
                    <a:bodyPr/>
                    <a:lstStyle/>
                    <a:p>
                      <a:pPr algn="ctr" rtl="0" fontAlgn="ctr"/>
                      <a:r>
                        <a:rPr lang="en-US" sz="1100" b="0" i="0" u="none" strike="noStrike" dirty="0">
                          <a:solidFill>
                            <a:srgbClr val="000000"/>
                          </a:solidFill>
                          <a:effectLst/>
                          <a:latin typeface="Calibri" panose="020F0502020204030204" pitchFamily="34" charset="0"/>
                        </a:rPr>
                        <a:t>CIF SUMMARY</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6E7"/>
                    </a:solidFill>
                  </a:tcPr>
                </a:tc>
                <a:tc>
                  <a:txBody>
                    <a:bodyPr/>
                    <a:lstStyle/>
                    <a:p>
                      <a:pPr algn="ctr" fontAlgn="b"/>
                      <a:r>
                        <a:rPr lang="en-US" sz="1100" b="0" i="0" u="none" strike="noStrike">
                          <a:solidFill>
                            <a:srgbClr val="000000"/>
                          </a:solidFill>
                          <a:effectLst/>
                          <a:latin typeface="Calibri" panose="020F0502020204030204" pitchFamily="34" charset="0"/>
                        </a:rPr>
                        <a:t>2023-24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Calibri" panose="020F0502020204030204" pitchFamily="34" charset="0"/>
                        </a:rPr>
                        <a:t>2024-25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dirty="0">
                          <a:solidFill>
                            <a:srgbClr val="000000"/>
                          </a:solidFill>
                          <a:effectLst/>
                          <a:latin typeface="Calibri" panose="020F0502020204030204" pitchFamily="34" charset="0"/>
                        </a:rPr>
                        <a:t>2024-25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375649888"/>
                  </a:ext>
                </a:extLst>
              </a:tr>
              <a:tr h="234917">
                <a:tc>
                  <a:txBody>
                    <a:bodyPr/>
                    <a:lstStyle/>
                    <a:p>
                      <a:pPr algn="ctr" rtl="0" fontAlgn="ctr"/>
                      <a:r>
                        <a:rPr lang="en-US"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Calibri" panose="020F0502020204030204" pitchFamily="34" charset="0"/>
                        </a:rPr>
                        <a:t>Actuals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Calibri" panose="020F0502020204030204" pitchFamily="34" charset="0"/>
                        </a:rPr>
                        <a:t>Budget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rtl="0" fontAlgn="ctr"/>
                      <a:r>
                        <a:rPr lang="en-US" sz="1100" b="0" i="0" u="none" strike="noStrike">
                          <a:solidFill>
                            <a:srgbClr val="000000"/>
                          </a:solidFill>
                          <a:effectLst/>
                          <a:latin typeface="Calibri" panose="020F0502020204030204" pitchFamily="34" charset="0"/>
                        </a:rPr>
                        <a:t>Remaining</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021950634"/>
                  </a:ext>
                </a:extLst>
              </a:tr>
              <a:tr h="224239">
                <a:tc>
                  <a:txBody>
                    <a:bodyPr/>
                    <a:lstStyle/>
                    <a:p>
                      <a:pPr algn="l" rtl="0" fontAlgn="ctr"/>
                      <a:r>
                        <a:rPr lang="en-US" sz="1100" b="0" i="0" u="none" strike="noStrike" dirty="0">
                          <a:solidFill>
                            <a:srgbClr val="000000"/>
                          </a:solidFill>
                          <a:effectLst/>
                          <a:latin typeface="Calibri" panose="020F0502020204030204" pitchFamily="34" charset="0"/>
                        </a:rPr>
                        <a:t>Road Work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$23,570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   50,000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   50,000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848327655"/>
                  </a:ext>
                </a:extLst>
              </a:tr>
              <a:tr h="224239">
                <a:tc>
                  <a:txBody>
                    <a:bodyPr/>
                    <a:lstStyle/>
                    <a:p>
                      <a:pPr algn="l" rtl="0" fontAlgn="ctr"/>
                      <a:r>
                        <a:rPr lang="en-US" sz="1100" b="0" i="0" u="none" strike="noStrike" dirty="0">
                          <a:solidFill>
                            <a:srgbClr val="000000"/>
                          </a:solidFill>
                          <a:effectLst/>
                          <a:latin typeface="Calibri" panose="020F0502020204030204" pitchFamily="34" charset="0"/>
                        </a:rPr>
                        <a:t>Landscape Improvements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      507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     1,000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     1,000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863876548"/>
                  </a:ext>
                </a:extLst>
              </a:tr>
              <a:tr h="224239">
                <a:tc>
                  <a:txBody>
                    <a:bodyPr/>
                    <a:lstStyle/>
                    <a:p>
                      <a:pPr algn="l" rtl="0" fontAlgn="ctr"/>
                      <a:r>
                        <a:rPr lang="en-US" sz="1100" b="0" i="0" u="none" strike="noStrike" dirty="0">
                          <a:solidFill>
                            <a:srgbClr val="000000"/>
                          </a:solidFill>
                          <a:effectLst/>
                          <a:latin typeface="Calibri" panose="020F0502020204030204" pitchFamily="34" charset="0"/>
                        </a:rPr>
                        <a:t>Maintenance and Fence Repairs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$17,411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   15,000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     4,247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605455091"/>
                  </a:ext>
                </a:extLst>
              </a:tr>
              <a:tr h="224239">
                <a:tc>
                  <a:txBody>
                    <a:bodyPr/>
                    <a:lstStyle/>
                    <a:p>
                      <a:pPr algn="l" rtl="0" fontAlgn="ctr"/>
                      <a:r>
                        <a:rPr lang="en-US" sz="1100" b="0" i="0" u="none" strike="noStrike">
                          <a:solidFill>
                            <a:srgbClr val="000000"/>
                          </a:solidFill>
                          <a:effectLst/>
                          <a:latin typeface="Calibri" panose="020F0502020204030204" pitchFamily="34" charset="0"/>
                        </a:rPr>
                        <a:t>Building Repairs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$26,672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   90,000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   86,370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191280790"/>
                  </a:ext>
                </a:extLst>
              </a:tr>
              <a:tr h="224239">
                <a:tc>
                  <a:txBody>
                    <a:bodyPr/>
                    <a:lstStyle/>
                    <a:p>
                      <a:pPr algn="l" rtl="0" fontAlgn="ctr"/>
                      <a:r>
                        <a:rPr lang="en-US" sz="1100" b="0" i="0" u="none" strike="noStrike">
                          <a:solidFill>
                            <a:srgbClr val="000000"/>
                          </a:solidFill>
                          <a:effectLst/>
                          <a:latin typeface="Calibri" panose="020F0502020204030204" pitchFamily="34" charset="0"/>
                        </a:rPr>
                        <a:t>Lighting</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   10,000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   10,000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3617628796"/>
                  </a:ext>
                </a:extLst>
              </a:tr>
              <a:tr h="224239">
                <a:tc>
                  <a:txBody>
                    <a:bodyPr/>
                    <a:lstStyle/>
                    <a:p>
                      <a:pPr algn="l" rtl="0" fontAlgn="ctr"/>
                      <a:r>
                        <a:rPr lang="en-US" sz="1100" b="0" i="0" u="none" strike="noStrike">
                          <a:solidFill>
                            <a:srgbClr val="000000"/>
                          </a:solidFill>
                          <a:effectLst/>
                          <a:latin typeface="Calibri" panose="020F0502020204030204" pitchFamily="34" charset="0"/>
                        </a:rPr>
                        <a:t>Other Ranch Work</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$18,922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285191572"/>
                  </a:ext>
                </a:extLst>
              </a:tr>
              <a:tr h="224239">
                <a:tc>
                  <a:txBody>
                    <a:bodyPr/>
                    <a:lstStyle/>
                    <a:p>
                      <a:pPr algn="l" rtl="0" fontAlgn="ctr"/>
                      <a:r>
                        <a:rPr lang="en-US" sz="11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a:solidFill>
                            <a:srgbClr val="000000"/>
                          </a:solidFill>
                          <a:effectLst/>
                          <a:latin typeface="Calibri" panose="020F0502020204030204" pitchFamily="34" charset="0"/>
                        </a:rPr>
                        <a:t> $87,082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$166,000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r" rtl="0" fontAlgn="ctr"/>
                      <a:r>
                        <a:rPr lang="en-US" sz="1100" b="0" i="0" u="none" strike="noStrike" dirty="0">
                          <a:solidFill>
                            <a:srgbClr val="000000"/>
                          </a:solidFill>
                          <a:effectLst/>
                          <a:latin typeface="Calibri" panose="020F0502020204030204" pitchFamily="34" charset="0"/>
                        </a:rPr>
                        <a:t> $141,627 </a:t>
                      </a:r>
                    </a:p>
                  </a:txBody>
                  <a:tcPr marL="9525" marR="857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4041670724"/>
                  </a:ext>
                </a:extLst>
              </a:tr>
            </a:tbl>
          </a:graphicData>
        </a:graphic>
      </p:graphicFrame>
    </p:spTree>
    <p:extLst>
      <p:ext uri="{BB962C8B-B14F-4D97-AF65-F5344CB8AC3E}">
        <p14:creationId xmlns:p14="http://schemas.microsoft.com/office/powerpoint/2010/main" val="385211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3AAB4B-E87C-4F6F-9695-D4169331E712}"/>
              </a:ext>
            </a:extLst>
          </p:cNvPr>
          <p:cNvSpPr/>
          <p:nvPr/>
        </p:nvSpPr>
        <p:spPr>
          <a:xfrm>
            <a:off x="2945131" y="-4"/>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91F1B0-0ED3-46EC-80D1-9DF1907C8F81}"/>
              </a:ext>
            </a:extLst>
          </p:cNvPr>
          <p:cNvSpPr>
            <a:spLocks noGrp="1"/>
          </p:cNvSpPr>
          <p:nvPr>
            <p:ph type="title"/>
          </p:nvPr>
        </p:nvSpPr>
        <p:spPr>
          <a:xfrm>
            <a:off x="838200" y="365125"/>
            <a:ext cx="10515600" cy="907621"/>
          </a:xfrm>
        </p:spPr>
        <p:txBody>
          <a:bodyPr>
            <a:normAutofit/>
          </a:bodyPr>
          <a:lstStyle/>
          <a:p>
            <a:r>
              <a:rPr lang="en-US" u="sng" dirty="0">
                <a:solidFill>
                  <a:schemeClr val="tx2"/>
                </a:solidFill>
                <a:cs typeface="Arial" panose="020B0604020202020204" pitchFamily="34" charset="0"/>
              </a:rPr>
              <a:t>On going activities</a:t>
            </a:r>
            <a:endParaRPr lang="en-US" u="sng" dirty="0">
              <a:solidFill>
                <a:schemeClr val="tx2"/>
              </a:solidFill>
            </a:endParaRPr>
          </a:p>
        </p:txBody>
      </p:sp>
      <p:sp>
        <p:nvSpPr>
          <p:cNvPr id="3" name="Content Placeholder 2">
            <a:extLst>
              <a:ext uri="{FF2B5EF4-FFF2-40B4-BE49-F238E27FC236}">
                <a16:creationId xmlns:a16="http://schemas.microsoft.com/office/drawing/2014/main" id="{70A75F29-C6AA-490B-8527-6B2B40E4B2D9}"/>
              </a:ext>
            </a:extLst>
          </p:cNvPr>
          <p:cNvSpPr>
            <a:spLocks noGrp="1"/>
          </p:cNvSpPr>
          <p:nvPr>
            <p:ph idx="1"/>
          </p:nvPr>
        </p:nvSpPr>
        <p:spPr>
          <a:xfrm>
            <a:off x="838201" y="1367910"/>
            <a:ext cx="6629678" cy="5394921"/>
          </a:xfrm>
        </p:spPr>
        <p:txBody>
          <a:bodyPr>
            <a:noAutofit/>
          </a:bodyPr>
          <a:lstStyle/>
          <a:p>
            <a:pPr marL="0" indent="0">
              <a:buNone/>
            </a:pPr>
            <a:endParaRPr lang="en-US" sz="1400" dirty="0">
              <a:solidFill>
                <a:schemeClr val="tx2"/>
              </a:solidFill>
            </a:endParaRPr>
          </a:p>
          <a:p>
            <a:r>
              <a:rPr lang="en-US" b="1" dirty="0">
                <a:solidFill>
                  <a:schemeClr val="tx2"/>
                </a:solidFill>
              </a:rPr>
              <a:t>Create a Utility &amp; Infrastructure Map</a:t>
            </a:r>
            <a:r>
              <a:rPr lang="en-US" dirty="0">
                <a:solidFill>
                  <a:schemeClr val="tx2"/>
                </a:solidFill>
              </a:rPr>
              <a:t>. </a:t>
            </a:r>
          </a:p>
          <a:p>
            <a:pPr marL="0" indent="0">
              <a:buNone/>
            </a:pPr>
            <a:endParaRPr lang="en-US" sz="1400" dirty="0">
              <a:solidFill>
                <a:schemeClr val="tx2"/>
              </a:solidFill>
            </a:endParaRPr>
          </a:p>
          <a:p>
            <a:r>
              <a:rPr lang="en-US" b="1" dirty="0">
                <a:solidFill>
                  <a:schemeClr val="tx2"/>
                </a:solidFill>
              </a:rPr>
              <a:t>Improve Pasture Management</a:t>
            </a:r>
            <a:r>
              <a:rPr lang="en-US" dirty="0">
                <a:solidFill>
                  <a:schemeClr val="tx2"/>
                </a:solidFill>
              </a:rPr>
              <a:t> to reduce feed costs and enhance land sustainability.</a:t>
            </a:r>
          </a:p>
          <a:p>
            <a:endParaRPr lang="en-US" sz="1400" dirty="0">
              <a:solidFill>
                <a:schemeClr val="tx2"/>
              </a:solidFill>
            </a:endParaRPr>
          </a:p>
          <a:p>
            <a:r>
              <a:rPr lang="en-US" b="1" dirty="0">
                <a:solidFill>
                  <a:schemeClr val="tx2"/>
                </a:solidFill>
              </a:rPr>
              <a:t>Evaluate our livestock and horses</a:t>
            </a:r>
            <a:r>
              <a:rPr lang="en-US" dirty="0">
                <a:solidFill>
                  <a:schemeClr val="tx2"/>
                </a:solidFill>
              </a:rPr>
              <a:t>. </a:t>
            </a:r>
          </a:p>
          <a:p>
            <a:pPr marL="0" indent="0">
              <a:buNone/>
            </a:pPr>
            <a:endParaRPr lang="en-US" dirty="0"/>
          </a:p>
          <a:p>
            <a:endParaRPr lang="en-US" sz="3600" b="1" dirty="0"/>
          </a:p>
        </p:txBody>
      </p:sp>
      <p:grpSp>
        <p:nvGrpSpPr>
          <p:cNvPr id="4" name="Group 3">
            <a:extLst>
              <a:ext uri="{FF2B5EF4-FFF2-40B4-BE49-F238E27FC236}">
                <a16:creationId xmlns:a16="http://schemas.microsoft.com/office/drawing/2014/main" id="{64B5C9E1-5779-4F9D-99BE-6463F4C5C8D1}"/>
              </a:ext>
            </a:extLst>
          </p:cNvPr>
          <p:cNvGrpSpPr/>
          <p:nvPr/>
        </p:nvGrpSpPr>
        <p:grpSpPr>
          <a:xfrm>
            <a:off x="-1" y="-9724"/>
            <a:ext cx="5165390" cy="6867728"/>
            <a:chOff x="-1" y="-9724"/>
            <a:chExt cx="5165390" cy="6867728"/>
          </a:xfrm>
        </p:grpSpPr>
        <p:sp>
          <p:nvSpPr>
            <p:cNvPr id="5" name="Rectangle 4">
              <a:extLst>
                <a:ext uri="{FF2B5EF4-FFF2-40B4-BE49-F238E27FC236}">
                  <a16:creationId xmlns:a16="http://schemas.microsoft.com/office/drawing/2014/main" id="{6D15B449-A6E8-41A9-B810-EEF1B2EC49F4}"/>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3628C192-F707-4ADC-BAD5-C3170BA33F55}"/>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E30EF55F-8A80-4EAD-8EA6-07CEB1C85CCC}"/>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71D1C504-3B4C-47B0-B3FE-4C4A527F3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9103" y="1526418"/>
            <a:ext cx="3556601" cy="4742134"/>
          </a:xfrm>
          <a:prstGeom prst="rect">
            <a:avLst/>
          </a:prstGeom>
          <a:effectLst>
            <a:softEdge rad="419100"/>
          </a:effectLst>
        </p:spPr>
      </p:pic>
    </p:spTree>
    <p:extLst>
      <p:ext uri="{BB962C8B-B14F-4D97-AF65-F5344CB8AC3E}">
        <p14:creationId xmlns:p14="http://schemas.microsoft.com/office/powerpoint/2010/main" val="261584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C2ED05-4954-4B0D-B16E-E4C98601D7BC}"/>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267A1CF8-1CF0-4F0C-80C0-0D5623CE287B}"/>
              </a:ext>
            </a:extLst>
          </p:cNvPr>
          <p:cNvSpPr>
            <a:spLocks noGrp="1"/>
          </p:cNvSpPr>
          <p:nvPr>
            <p:ph type="title"/>
          </p:nvPr>
        </p:nvSpPr>
        <p:spPr>
          <a:xfrm>
            <a:off x="838200" y="135770"/>
            <a:ext cx="10515600" cy="771697"/>
          </a:xfrm>
        </p:spPr>
        <p:txBody>
          <a:bodyPr/>
          <a:lstStyle/>
          <a:p>
            <a:r>
              <a:rPr lang="en-US" sz="4000" u="sng" dirty="0">
                <a:solidFill>
                  <a:schemeClr val="tx2"/>
                </a:solidFill>
                <a:cs typeface="Arial" panose="020B0604020202020204" pitchFamily="34" charset="0"/>
              </a:rPr>
              <a:t>On going activities </a:t>
            </a:r>
          </a:p>
        </p:txBody>
      </p:sp>
      <p:grpSp>
        <p:nvGrpSpPr>
          <p:cNvPr id="9" name="Group 8">
            <a:extLst>
              <a:ext uri="{FF2B5EF4-FFF2-40B4-BE49-F238E27FC236}">
                <a16:creationId xmlns:a16="http://schemas.microsoft.com/office/drawing/2014/main" id="{82C095D7-A4EF-439E-BF04-ADC8292A2868}"/>
              </a:ext>
            </a:extLst>
          </p:cNvPr>
          <p:cNvGrpSpPr/>
          <p:nvPr/>
        </p:nvGrpSpPr>
        <p:grpSpPr>
          <a:xfrm>
            <a:off x="-1" y="-9724"/>
            <a:ext cx="5165390" cy="6867728"/>
            <a:chOff x="-1" y="-9724"/>
            <a:chExt cx="5165390" cy="6867728"/>
          </a:xfrm>
        </p:grpSpPr>
        <p:sp>
          <p:nvSpPr>
            <p:cNvPr id="10" name="Rectangle 9">
              <a:extLst>
                <a:ext uri="{FF2B5EF4-FFF2-40B4-BE49-F238E27FC236}">
                  <a16:creationId xmlns:a16="http://schemas.microsoft.com/office/drawing/2014/main" id="{6F3D8AE5-FC50-4F22-A32B-F55361A5CE4F}"/>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9A641F90-6B64-47B8-94FC-3F3E6B1D0BA9}"/>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7EB64C79-E552-424D-A41C-6783EB893D30}"/>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E0882219-4024-401E-8D68-7B58552AE910}"/>
              </a:ext>
            </a:extLst>
          </p:cNvPr>
          <p:cNvSpPr txBox="1"/>
          <p:nvPr/>
        </p:nvSpPr>
        <p:spPr>
          <a:xfrm>
            <a:off x="823307" y="1256107"/>
            <a:ext cx="5562600" cy="4832092"/>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tx2"/>
                </a:solidFill>
              </a:rPr>
              <a:t>Assess our current educational programs </a:t>
            </a:r>
            <a:r>
              <a:rPr lang="en-US" sz="2800" dirty="0">
                <a:solidFill>
                  <a:schemeClr val="tx2"/>
                </a:solidFill>
              </a:rPr>
              <a:t>to ensure they align with the new state funding formula. </a:t>
            </a:r>
          </a:p>
          <a:p>
            <a:endParaRPr lang="en-US" sz="2800" dirty="0">
              <a:solidFill>
                <a:schemeClr val="tx2"/>
              </a:solidFill>
            </a:endParaRPr>
          </a:p>
          <a:p>
            <a:pPr marL="285750" indent="-285750">
              <a:buFont typeface="Arial" panose="020B0604020202020204" pitchFamily="34" charset="0"/>
              <a:buChar char="•"/>
            </a:pPr>
            <a:r>
              <a:rPr lang="en-US" sz="2800" b="1" dirty="0">
                <a:solidFill>
                  <a:schemeClr val="tx2"/>
                </a:solidFill>
              </a:rPr>
              <a:t>Rent facilities for activities  </a:t>
            </a:r>
            <a:r>
              <a:rPr lang="en-US" sz="2800" dirty="0">
                <a:solidFill>
                  <a:schemeClr val="tx2"/>
                </a:solidFill>
              </a:rPr>
              <a:t>to generate income and further enhance educational programs.</a:t>
            </a:r>
          </a:p>
          <a:p>
            <a:pPr marL="285750" indent="-285750">
              <a:buFont typeface="Arial" panose="020B0604020202020204" pitchFamily="34" charset="0"/>
              <a:buChar char="•"/>
            </a:pPr>
            <a:endParaRPr lang="en-US" sz="2800" dirty="0">
              <a:solidFill>
                <a:schemeClr val="tx2"/>
              </a:solidFill>
            </a:endParaRPr>
          </a:p>
          <a:p>
            <a:pPr marL="285750" indent="-285750">
              <a:buFont typeface="Arial" panose="020B0604020202020204" pitchFamily="34" charset="0"/>
              <a:buChar char="•"/>
            </a:pPr>
            <a:r>
              <a:rPr lang="en-US" sz="2800" b="1" dirty="0">
                <a:solidFill>
                  <a:schemeClr val="tx2"/>
                </a:solidFill>
              </a:rPr>
              <a:t>Ensure necessary repairs </a:t>
            </a:r>
            <a:r>
              <a:rPr lang="en-US" sz="2800" dirty="0">
                <a:solidFill>
                  <a:schemeClr val="tx2"/>
                </a:solidFill>
              </a:rPr>
              <a:t>to maintain the Ranch's integrity.</a:t>
            </a:r>
          </a:p>
          <a:p>
            <a:endParaRPr lang="en-US" sz="2800" dirty="0">
              <a:solidFill>
                <a:schemeClr val="tx2"/>
              </a:solidFill>
            </a:endParaRPr>
          </a:p>
        </p:txBody>
      </p:sp>
      <p:pic>
        <p:nvPicPr>
          <p:cNvPr id="3" name="Picture 2">
            <a:extLst>
              <a:ext uri="{FF2B5EF4-FFF2-40B4-BE49-F238E27FC236}">
                <a16:creationId xmlns:a16="http://schemas.microsoft.com/office/drawing/2014/main" id="{F0031E8F-AE55-4F46-A68D-46CCE2877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894" y="1740771"/>
            <a:ext cx="5147038" cy="3376457"/>
          </a:xfrm>
          <a:prstGeom prst="rect">
            <a:avLst/>
          </a:prstGeom>
          <a:effectLst>
            <a:softEdge rad="330200"/>
          </a:effectLst>
        </p:spPr>
      </p:pic>
    </p:spTree>
    <p:extLst>
      <p:ext uri="{BB962C8B-B14F-4D97-AF65-F5344CB8AC3E}">
        <p14:creationId xmlns:p14="http://schemas.microsoft.com/office/powerpoint/2010/main" val="134627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C2ED05-4954-4B0D-B16E-E4C98601D7BC}"/>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2C095D7-A4EF-439E-BF04-ADC8292A2868}"/>
              </a:ext>
            </a:extLst>
          </p:cNvPr>
          <p:cNvGrpSpPr/>
          <p:nvPr/>
        </p:nvGrpSpPr>
        <p:grpSpPr>
          <a:xfrm>
            <a:off x="-1" y="-9724"/>
            <a:ext cx="5165390" cy="6867728"/>
            <a:chOff x="-1" y="-9724"/>
            <a:chExt cx="5165390" cy="6867728"/>
          </a:xfrm>
        </p:grpSpPr>
        <p:sp>
          <p:nvSpPr>
            <p:cNvPr id="10" name="Rectangle 9">
              <a:extLst>
                <a:ext uri="{FF2B5EF4-FFF2-40B4-BE49-F238E27FC236}">
                  <a16:creationId xmlns:a16="http://schemas.microsoft.com/office/drawing/2014/main" id="{6F3D8AE5-FC50-4F22-A32B-F55361A5CE4F}"/>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9A641F90-6B64-47B8-94FC-3F3E6B1D0BA9}"/>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7EB64C79-E552-424D-A41C-6783EB893D30}"/>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F89267CD-4EC0-4943-9855-FB8B8EBF79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36320" y="138915"/>
            <a:ext cx="4169165" cy="3126874"/>
          </a:xfrm>
          <a:prstGeom prst="rect">
            <a:avLst/>
          </a:prstGeom>
          <a:effectLst>
            <a:softEdge rad="101600"/>
          </a:effectLst>
        </p:spPr>
      </p:pic>
      <p:pic>
        <p:nvPicPr>
          <p:cNvPr id="7" name="Picture 6">
            <a:extLst>
              <a:ext uri="{FF2B5EF4-FFF2-40B4-BE49-F238E27FC236}">
                <a16:creationId xmlns:a16="http://schemas.microsoft.com/office/drawing/2014/main" id="{6D21EB45-45C1-4883-895B-7096DCB9AA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536034" y="62014"/>
            <a:ext cx="4271702" cy="3203776"/>
          </a:xfrm>
          <a:prstGeom prst="rect">
            <a:avLst/>
          </a:prstGeom>
          <a:effectLst>
            <a:softEdge rad="190500"/>
          </a:effectLst>
        </p:spPr>
      </p:pic>
      <p:pic>
        <p:nvPicPr>
          <p:cNvPr id="17" name="Picture 16">
            <a:extLst>
              <a:ext uri="{FF2B5EF4-FFF2-40B4-BE49-F238E27FC236}">
                <a16:creationId xmlns:a16="http://schemas.microsoft.com/office/drawing/2014/main" id="{8C5AEF5B-2EA5-4AD3-A6B4-12CA16AAFA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055388" y="3379591"/>
            <a:ext cx="4374235" cy="3280676"/>
          </a:xfrm>
          <a:prstGeom prst="rect">
            <a:avLst/>
          </a:prstGeom>
          <a:effectLst>
            <a:softEdge rad="152400"/>
          </a:effectLst>
        </p:spPr>
      </p:pic>
      <p:sp>
        <p:nvSpPr>
          <p:cNvPr id="18" name="TextBox 17">
            <a:extLst>
              <a:ext uri="{FF2B5EF4-FFF2-40B4-BE49-F238E27FC236}">
                <a16:creationId xmlns:a16="http://schemas.microsoft.com/office/drawing/2014/main" id="{C1E7FBDF-E9B4-4C14-B4EE-A7292FD938CC}"/>
              </a:ext>
            </a:extLst>
          </p:cNvPr>
          <p:cNvSpPr txBox="1"/>
          <p:nvPr/>
        </p:nvSpPr>
        <p:spPr>
          <a:xfrm>
            <a:off x="636320" y="4020821"/>
            <a:ext cx="3590169" cy="707886"/>
          </a:xfrm>
          <a:prstGeom prst="rect">
            <a:avLst/>
          </a:prstGeom>
          <a:noFill/>
        </p:spPr>
        <p:txBody>
          <a:bodyPr wrap="square" rtlCol="0">
            <a:spAutoFit/>
          </a:bodyPr>
          <a:lstStyle/>
          <a:p>
            <a:r>
              <a:rPr lang="en-US" sz="4000" u="sng" dirty="0">
                <a:solidFill>
                  <a:schemeClr val="tx2"/>
                </a:solidFill>
                <a:latin typeface="+mj-lt"/>
              </a:rPr>
              <a:t>Heifer update </a:t>
            </a:r>
          </a:p>
        </p:txBody>
      </p:sp>
    </p:spTree>
    <p:extLst>
      <p:ext uri="{BB962C8B-B14F-4D97-AF65-F5344CB8AC3E}">
        <p14:creationId xmlns:p14="http://schemas.microsoft.com/office/powerpoint/2010/main" val="321959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DC2ED05-4954-4B0D-B16E-E4C98601D7BC}"/>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2C095D7-A4EF-439E-BF04-ADC8292A2868}"/>
              </a:ext>
            </a:extLst>
          </p:cNvPr>
          <p:cNvGrpSpPr/>
          <p:nvPr/>
        </p:nvGrpSpPr>
        <p:grpSpPr>
          <a:xfrm>
            <a:off x="-1" y="-9724"/>
            <a:ext cx="5165390" cy="6867728"/>
            <a:chOff x="-1" y="-9724"/>
            <a:chExt cx="5165390" cy="6867728"/>
          </a:xfrm>
        </p:grpSpPr>
        <p:sp>
          <p:nvSpPr>
            <p:cNvPr id="10" name="Rectangle 9">
              <a:extLst>
                <a:ext uri="{FF2B5EF4-FFF2-40B4-BE49-F238E27FC236}">
                  <a16:creationId xmlns:a16="http://schemas.microsoft.com/office/drawing/2014/main" id="{6F3D8AE5-FC50-4F22-A32B-F55361A5CE4F}"/>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9A641F90-6B64-47B8-94FC-3F3E6B1D0BA9}"/>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7EB64C79-E552-424D-A41C-6783EB893D30}"/>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C1E7FBDF-E9B4-4C14-B4EE-A7292FD938CC}"/>
              </a:ext>
            </a:extLst>
          </p:cNvPr>
          <p:cNvSpPr txBox="1"/>
          <p:nvPr/>
        </p:nvSpPr>
        <p:spPr>
          <a:xfrm>
            <a:off x="419100" y="787122"/>
            <a:ext cx="3590169" cy="707886"/>
          </a:xfrm>
          <a:prstGeom prst="rect">
            <a:avLst/>
          </a:prstGeom>
          <a:noFill/>
        </p:spPr>
        <p:txBody>
          <a:bodyPr wrap="square" rtlCol="0">
            <a:spAutoFit/>
          </a:bodyPr>
          <a:lstStyle/>
          <a:p>
            <a:r>
              <a:rPr lang="en-US" sz="4000" u="sng" dirty="0">
                <a:solidFill>
                  <a:schemeClr val="tx2"/>
                </a:solidFill>
                <a:latin typeface="+mj-lt"/>
              </a:rPr>
              <a:t>Heifer update </a:t>
            </a:r>
          </a:p>
        </p:txBody>
      </p:sp>
      <p:pic>
        <p:nvPicPr>
          <p:cNvPr id="20" name="Picture 19">
            <a:extLst>
              <a:ext uri="{FF2B5EF4-FFF2-40B4-BE49-F238E27FC236}">
                <a16:creationId xmlns:a16="http://schemas.microsoft.com/office/drawing/2014/main" id="{3FF128BF-DAD6-4CF6-9C86-8BF87A7AE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102100" y="787122"/>
            <a:ext cx="7670800" cy="5753100"/>
          </a:xfrm>
          <a:prstGeom prst="rect">
            <a:avLst/>
          </a:prstGeom>
          <a:effectLst>
            <a:softEdge rad="139700"/>
          </a:effectLst>
        </p:spPr>
      </p:pic>
    </p:spTree>
    <p:extLst>
      <p:ext uri="{BB962C8B-B14F-4D97-AF65-F5344CB8AC3E}">
        <p14:creationId xmlns:p14="http://schemas.microsoft.com/office/powerpoint/2010/main" val="64682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1045998-D91A-4CC4-877C-C8F98C0427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246" b="2654"/>
          <a:stretch/>
        </p:blipFill>
        <p:spPr>
          <a:xfrm>
            <a:off x="1471962" y="33353"/>
            <a:ext cx="8870680" cy="6899579"/>
          </a:xfrm>
          <a:prstGeom prst="rect">
            <a:avLst/>
          </a:prstGeom>
        </p:spPr>
      </p:pic>
      <p:sp>
        <p:nvSpPr>
          <p:cNvPr id="2" name="Title 1"/>
          <p:cNvSpPr>
            <a:spLocks noGrp="1"/>
          </p:cNvSpPr>
          <p:nvPr>
            <p:ph type="ctrTitle"/>
          </p:nvPr>
        </p:nvSpPr>
        <p:spPr>
          <a:xfrm>
            <a:off x="1221496" y="2846895"/>
            <a:ext cx="9742433" cy="1194896"/>
          </a:xfrm>
        </p:spPr>
        <p:txBody>
          <a:bodyPr>
            <a:noAutofit/>
          </a:bodyPr>
          <a:lstStyle/>
          <a:p>
            <a:r>
              <a:rPr lang="en-US" sz="8800" i="1" dirty="0">
                <a:solidFill>
                  <a:schemeClr val="tx2"/>
                </a:solidFill>
                <a:ea typeface="Calibri" panose="020F0502020204030204" pitchFamily="34" charset="0"/>
                <a:cs typeface="Calibri" panose="020F0502020204030204" pitchFamily="34" charset="0"/>
              </a:rPr>
              <a:t>Questions? </a:t>
            </a:r>
          </a:p>
        </p:txBody>
      </p:sp>
      <p:grpSp>
        <p:nvGrpSpPr>
          <p:cNvPr id="15" name="Group 14">
            <a:extLst>
              <a:ext uri="{FF2B5EF4-FFF2-40B4-BE49-F238E27FC236}">
                <a16:creationId xmlns:a16="http://schemas.microsoft.com/office/drawing/2014/main" id="{EB521B94-F9C9-487D-AE3E-00A99831F8C9}"/>
              </a:ext>
            </a:extLst>
          </p:cNvPr>
          <p:cNvGrpSpPr/>
          <p:nvPr/>
        </p:nvGrpSpPr>
        <p:grpSpPr>
          <a:xfrm>
            <a:off x="-12994" y="0"/>
            <a:ext cx="1150070" cy="6858000"/>
            <a:chOff x="-12994" y="0"/>
            <a:chExt cx="1150070" cy="6858000"/>
          </a:xfrm>
        </p:grpSpPr>
        <p:sp>
          <p:nvSpPr>
            <p:cNvPr id="14" name="Rectangle 13">
              <a:extLst>
                <a:ext uri="{FF2B5EF4-FFF2-40B4-BE49-F238E27FC236}">
                  <a16:creationId xmlns:a16="http://schemas.microsoft.com/office/drawing/2014/main" id="{B12E4130-BF9A-454B-9263-229FBEBB9BD0}"/>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503ACBE8-B9C3-40EB-96DB-8B1D9F12E807}"/>
                </a:ext>
              </a:extLst>
            </p:cNvPr>
            <p:cNvSpPr/>
            <p:nvPr/>
          </p:nvSpPr>
          <p:spPr>
            <a:xfrm flipV="1">
              <a:off x="-12994" y="0"/>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F02C402-3EA8-4705-B616-8739709B4747}"/>
              </a:ext>
            </a:extLst>
          </p:cNvPr>
          <p:cNvGrpSpPr/>
          <p:nvPr/>
        </p:nvGrpSpPr>
        <p:grpSpPr>
          <a:xfrm>
            <a:off x="10345888" y="0"/>
            <a:ext cx="1846112" cy="6858000"/>
            <a:chOff x="10345888" y="0"/>
            <a:chExt cx="1846112" cy="6858000"/>
          </a:xfrm>
        </p:grpSpPr>
        <p:sp>
          <p:nvSpPr>
            <p:cNvPr id="4" name="Rectangle 3">
              <a:extLst>
                <a:ext uri="{FF2B5EF4-FFF2-40B4-BE49-F238E27FC236}">
                  <a16:creationId xmlns:a16="http://schemas.microsoft.com/office/drawing/2014/main" id="{6228832B-4EB9-43AE-8DBD-A0A7FB9FAB11}"/>
                </a:ext>
              </a:extLst>
            </p:cNvPr>
            <p:cNvSpPr/>
            <p:nvPr/>
          </p:nvSpPr>
          <p:spPr>
            <a:xfrm>
              <a:off x="11764652" y="0"/>
              <a:ext cx="4241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9E8F20EF-C79C-4008-BD1D-5B285DFF57A4}"/>
                </a:ext>
              </a:extLst>
            </p:cNvPr>
            <p:cNvSpPr/>
            <p:nvPr/>
          </p:nvSpPr>
          <p:spPr>
            <a:xfrm flipH="1">
              <a:off x="10345888" y="2188855"/>
              <a:ext cx="1846112" cy="4669145"/>
            </a:xfrm>
            <a:prstGeom prst="triangl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248A736B-2FFB-4625-BAC8-38AA5FD473B6}"/>
                </a:ext>
              </a:extLst>
            </p:cNvPr>
            <p:cNvSpPr/>
            <p:nvPr/>
          </p:nvSpPr>
          <p:spPr>
            <a:xfrm flipH="1">
              <a:off x="11038684" y="2846895"/>
              <a:ext cx="1150070"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237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D540C-0A4C-4DFC-96B1-A945C9122D45}"/>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719" y="1354774"/>
            <a:ext cx="6209893" cy="5096754"/>
          </a:xfrm>
        </p:spPr>
        <p:txBody>
          <a:bodyPr>
            <a:noAutofit/>
          </a:bodyPr>
          <a:lstStyle/>
          <a:p>
            <a:pPr lvl="0"/>
            <a:r>
              <a:rPr lang="en-US" sz="2400" dirty="0">
                <a:solidFill>
                  <a:schemeClr val="tx2"/>
                </a:solidFill>
              </a:rPr>
              <a:t>Ranch Advisory Committee met March 18, 2025. No follow up meeting has been scheduled at this time</a:t>
            </a:r>
          </a:p>
          <a:p>
            <a:pPr marL="0" lvl="0" indent="0">
              <a:buNone/>
            </a:pPr>
            <a:endParaRPr lang="en-US" sz="2400" dirty="0">
              <a:solidFill>
                <a:schemeClr val="tx2"/>
              </a:solidFill>
            </a:endParaRPr>
          </a:p>
          <a:p>
            <a:pPr lvl="0"/>
            <a:r>
              <a:rPr lang="en-US" sz="2400" dirty="0">
                <a:solidFill>
                  <a:schemeClr val="tx2"/>
                </a:solidFill>
              </a:rPr>
              <a:t>Provided updates to RAC members</a:t>
            </a:r>
          </a:p>
          <a:p>
            <a:pPr marL="0" lvl="0" indent="0">
              <a:buNone/>
            </a:pPr>
            <a:endParaRPr lang="en-US" sz="2400" dirty="0">
              <a:solidFill>
                <a:schemeClr val="tx2"/>
              </a:solidFill>
            </a:endParaRPr>
          </a:p>
          <a:p>
            <a:pPr lvl="0"/>
            <a:r>
              <a:rPr lang="en-US" sz="2400" dirty="0">
                <a:solidFill>
                  <a:schemeClr val="tx2"/>
                </a:solidFill>
              </a:rPr>
              <a:t>Held discussion with </a:t>
            </a:r>
            <a:r>
              <a:rPr lang="en-US" sz="2400" dirty="0" err="1">
                <a:solidFill>
                  <a:schemeClr val="tx2"/>
                </a:solidFill>
              </a:rPr>
              <a:t>Bosqueville</a:t>
            </a:r>
            <a:r>
              <a:rPr lang="en-US" sz="2400" dirty="0">
                <a:solidFill>
                  <a:schemeClr val="tx2"/>
                </a:solidFill>
              </a:rPr>
              <a:t> ISD on potential partnership opportunities with plans to hold future meetings </a:t>
            </a:r>
          </a:p>
          <a:p>
            <a:pPr marL="0" indent="0">
              <a:buNone/>
            </a:pPr>
            <a:endParaRPr lang="en-US" sz="2400" dirty="0"/>
          </a:p>
          <a:p>
            <a:endParaRPr lang="en-US" sz="2400" dirty="0"/>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4190" y="1817648"/>
            <a:ext cx="4444359" cy="3305475"/>
          </a:xfrm>
          <a:prstGeom prst="rect">
            <a:avLst/>
          </a:prstGeom>
          <a:effectLst>
            <a:softEdge rad="114300"/>
          </a:effectLst>
        </p:spPr>
      </p:pic>
      <p:sp>
        <p:nvSpPr>
          <p:cNvPr id="2" name="Title 1"/>
          <p:cNvSpPr>
            <a:spLocks noGrp="1"/>
          </p:cNvSpPr>
          <p:nvPr>
            <p:ph type="title"/>
          </p:nvPr>
        </p:nvSpPr>
        <p:spPr>
          <a:xfrm>
            <a:off x="816719" y="406472"/>
            <a:ext cx="11081632" cy="308051"/>
          </a:xfrm>
        </p:spPr>
        <p:txBody>
          <a:bodyPr>
            <a:normAutofit fontScale="90000"/>
          </a:bodyPr>
          <a:lstStyle/>
          <a:p>
            <a:r>
              <a:rPr lang="en-US" u="sng" dirty="0">
                <a:solidFill>
                  <a:srgbClr val="002060"/>
                </a:solidFill>
                <a:cs typeface="Arial" panose="020B0604020202020204" pitchFamily="34" charset="0"/>
              </a:rPr>
              <a:t>Ranch Review – Leadership, Community Engagement</a:t>
            </a:r>
            <a:endParaRPr lang="en-US" u="sng"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184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D540C-0A4C-4DFC-96B1-A945C9122D45}"/>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6320" y="1088152"/>
            <a:ext cx="9975863" cy="5452070"/>
          </a:xfrm>
        </p:spPr>
        <p:txBody>
          <a:bodyPr>
            <a:noAutofit/>
          </a:bodyPr>
          <a:lstStyle/>
          <a:p>
            <a:pPr lvl="0"/>
            <a:endParaRPr lang="en-US" sz="24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56110" y="1741671"/>
            <a:ext cx="3253448" cy="4407552"/>
          </a:xfrm>
          <a:prstGeom prst="rect">
            <a:avLst/>
          </a:prstGeom>
          <a:effectLst>
            <a:reflection blurRad="12700" stA="98000" endPos="0" dist="50800" dir="5400000" sy="-100000" algn="bl" rotWithShape="0"/>
            <a:softEdge rad="114300"/>
          </a:effectLst>
        </p:spPr>
      </p:pic>
      <p:sp>
        <p:nvSpPr>
          <p:cNvPr id="2" name="Title 1"/>
          <p:cNvSpPr>
            <a:spLocks noGrp="1"/>
          </p:cNvSpPr>
          <p:nvPr>
            <p:ph type="title"/>
          </p:nvPr>
        </p:nvSpPr>
        <p:spPr>
          <a:xfrm>
            <a:off x="915699" y="567734"/>
            <a:ext cx="8674349" cy="551060"/>
          </a:xfrm>
        </p:spPr>
        <p:txBody>
          <a:bodyPr>
            <a:normAutofit fontScale="90000"/>
          </a:bodyPr>
          <a:lstStyle/>
          <a:p>
            <a:r>
              <a:rPr lang="en-US" u="sng" dirty="0">
                <a:solidFill>
                  <a:srgbClr val="002060"/>
                </a:solidFill>
                <a:cs typeface="Arial" panose="020B0604020202020204" pitchFamily="34" charset="0"/>
              </a:rPr>
              <a:t>Ranch Review – Resource Management</a:t>
            </a:r>
            <a:endParaRPr lang="en-US" u="sng"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B51CCF55-673F-42A0-B71C-9F88F204E42C}"/>
              </a:ext>
            </a:extLst>
          </p:cNvPr>
          <p:cNvGrpSpPr/>
          <p:nvPr/>
        </p:nvGrpSpPr>
        <p:grpSpPr>
          <a:xfrm>
            <a:off x="12026" y="9727"/>
            <a:ext cx="5165390" cy="6867728"/>
            <a:chOff x="-1" y="-9724"/>
            <a:chExt cx="5165390" cy="6867728"/>
          </a:xfrm>
        </p:grpSpPr>
        <p:sp>
          <p:nvSpPr>
            <p:cNvPr id="16" name="Rectangle 15">
              <a:extLst>
                <a:ext uri="{FF2B5EF4-FFF2-40B4-BE49-F238E27FC236}">
                  <a16:creationId xmlns:a16="http://schemas.microsoft.com/office/drawing/2014/main" id="{DB6D0E8D-260A-451A-840D-956EF41495F1}"/>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2A70D968-49E4-42F1-9C07-4132C7AFE333}"/>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61C1044F-BFAD-4F51-82D2-D934594A4E7B}"/>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A6DB20DC-3D2A-4AA3-B0D7-70BD5B3D417C}"/>
              </a:ext>
            </a:extLst>
          </p:cNvPr>
          <p:cNvSpPr txBox="1"/>
          <p:nvPr/>
        </p:nvSpPr>
        <p:spPr>
          <a:xfrm>
            <a:off x="1178066" y="1826230"/>
            <a:ext cx="6180669"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solidFill>
              </a:rPr>
              <a:t>Reorganized horse boarding</a:t>
            </a:r>
          </a:p>
          <a:p>
            <a:pPr marL="742950" lvl="1" indent="-285750">
              <a:buFont typeface="Arial" panose="020B0604020202020204" pitchFamily="34" charset="0"/>
              <a:buChar char="•"/>
            </a:pPr>
            <a:r>
              <a:rPr lang="en-US" sz="2800" dirty="0">
                <a:solidFill>
                  <a:schemeClr val="tx2"/>
                </a:solidFill>
              </a:rPr>
              <a:t>Increase in fees across the board which include horse boarding to begin with the new fiscal year.</a:t>
            </a:r>
          </a:p>
          <a:p>
            <a:endParaRPr lang="en-US" sz="2800" dirty="0">
              <a:solidFill>
                <a:schemeClr val="tx2"/>
              </a:solidFill>
            </a:endParaRPr>
          </a:p>
          <a:p>
            <a:pPr marL="285750" indent="-285750">
              <a:buFont typeface="Arial" panose="020B0604020202020204" pitchFamily="34" charset="0"/>
              <a:buChar char="•"/>
            </a:pPr>
            <a:r>
              <a:rPr lang="en-US" sz="2800" dirty="0">
                <a:solidFill>
                  <a:schemeClr val="tx2"/>
                </a:solidFill>
              </a:rPr>
              <a:t>Received quotes for identified work to be completed. </a:t>
            </a:r>
          </a:p>
          <a:p>
            <a:endParaRPr lang="en-US" sz="2800" dirty="0">
              <a:solidFill>
                <a:schemeClr val="tx2"/>
              </a:solidFill>
            </a:endParaRPr>
          </a:p>
        </p:txBody>
      </p:sp>
    </p:spTree>
    <p:extLst>
      <p:ext uri="{BB962C8B-B14F-4D97-AF65-F5344CB8AC3E}">
        <p14:creationId xmlns:p14="http://schemas.microsoft.com/office/powerpoint/2010/main" val="196703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D540C-0A4C-4DFC-96B1-A945C9122D45}"/>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6320" y="1088152"/>
            <a:ext cx="9975863" cy="5452070"/>
          </a:xfrm>
        </p:spPr>
        <p:txBody>
          <a:bodyPr>
            <a:noAutofit/>
          </a:bodyPr>
          <a:lstStyle/>
          <a:p>
            <a:pPr lvl="0"/>
            <a:endParaRPr lang="en-US" sz="24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56110" y="1741671"/>
            <a:ext cx="3253448" cy="4407552"/>
          </a:xfrm>
          <a:prstGeom prst="rect">
            <a:avLst/>
          </a:prstGeom>
          <a:effectLst>
            <a:reflection blurRad="12700" stA="98000" endPos="0" dist="50800" dir="5400000" sy="-100000" algn="bl" rotWithShape="0"/>
            <a:softEdge rad="114300"/>
          </a:effectLst>
        </p:spPr>
      </p:pic>
      <p:sp>
        <p:nvSpPr>
          <p:cNvPr id="2" name="Title 1"/>
          <p:cNvSpPr>
            <a:spLocks noGrp="1"/>
          </p:cNvSpPr>
          <p:nvPr>
            <p:ph type="title"/>
          </p:nvPr>
        </p:nvSpPr>
        <p:spPr>
          <a:xfrm>
            <a:off x="915699" y="567734"/>
            <a:ext cx="8674349" cy="551060"/>
          </a:xfrm>
        </p:spPr>
        <p:txBody>
          <a:bodyPr>
            <a:normAutofit fontScale="90000"/>
          </a:bodyPr>
          <a:lstStyle/>
          <a:p>
            <a:r>
              <a:rPr lang="en-US" u="sng" dirty="0">
                <a:solidFill>
                  <a:srgbClr val="002060"/>
                </a:solidFill>
                <a:cs typeface="Arial" panose="020B0604020202020204" pitchFamily="34" charset="0"/>
              </a:rPr>
              <a:t>Ranch Review – Resource Management</a:t>
            </a:r>
            <a:endParaRPr lang="en-US" u="sng"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B51CCF55-673F-42A0-B71C-9F88F204E42C}"/>
              </a:ext>
            </a:extLst>
          </p:cNvPr>
          <p:cNvGrpSpPr/>
          <p:nvPr/>
        </p:nvGrpSpPr>
        <p:grpSpPr>
          <a:xfrm>
            <a:off x="12026" y="9727"/>
            <a:ext cx="5165390" cy="6867728"/>
            <a:chOff x="-1" y="-9724"/>
            <a:chExt cx="5165390" cy="6867728"/>
          </a:xfrm>
        </p:grpSpPr>
        <p:sp>
          <p:nvSpPr>
            <p:cNvPr id="16" name="Rectangle 15">
              <a:extLst>
                <a:ext uri="{FF2B5EF4-FFF2-40B4-BE49-F238E27FC236}">
                  <a16:creationId xmlns:a16="http://schemas.microsoft.com/office/drawing/2014/main" id="{DB6D0E8D-260A-451A-840D-956EF41495F1}"/>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2A70D968-49E4-42F1-9C07-4132C7AFE333}"/>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61C1044F-BFAD-4F51-82D2-D934594A4E7B}"/>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A6DB20DC-3D2A-4AA3-B0D7-70BD5B3D417C}"/>
              </a:ext>
            </a:extLst>
          </p:cNvPr>
          <p:cNvSpPr txBox="1"/>
          <p:nvPr/>
        </p:nvSpPr>
        <p:spPr>
          <a:xfrm>
            <a:off x="1154833" y="1458174"/>
            <a:ext cx="6180669"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solidFill>
              </a:rPr>
              <a:t>Fixing water leaks through the pastures and in the stalls</a:t>
            </a:r>
          </a:p>
          <a:p>
            <a:pPr marL="285750" indent="-285750">
              <a:buFont typeface="Arial" panose="020B0604020202020204" pitchFamily="34" charset="0"/>
              <a:buChar char="•"/>
            </a:pPr>
            <a:r>
              <a:rPr lang="en-US" sz="2800" dirty="0">
                <a:solidFill>
                  <a:schemeClr val="tx2"/>
                </a:solidFill>
              </a:rPr>
              <a:t>Installed a canopy over the back door of the Vet Tech/Ag building which has helped with water infiltration</a:t>
            </a:r>
          </a:p>
          <a:p>
            <a:pPr marL="285750" indent="-285750">
              <a:buFont typeface="Arial" panose="020B0604020202020204" pitchFamily="34" charset="0"/>
              <a:buChar char="•"/>
            </a:pPr>
            <a:r>
              <a:rPr lang="en-US" sz="2800" dirty="0">
                <a:solidFill>
                  <a:schemeClr val="tx2"/>
                </a:solidFill>
              </a:rPr>
              <a:t>Repaired indoor arena perimeter fencing</a:t>
            </a:r>
          </a:p>
          <a:p>
            <a:pPr marL="285750" indent="-285750">
              <a:buFont typeface="Arial" panose="020B0604020202020204" pitchFamily="34" charset="0"/>
              <a:buChar char="•"/>
            </a:pPr>
            <a:r>
              <a:rPr lang="en-US" sz="2800" dirty="0">
                <a:solidFill>
                  <a:schemeClr val="tx2"/>
                </a:solidFill>
              </a:rPr>
              <a:t>Repaired one of the wash racks</a:t>
            </a:r>
          </a:p>
          <a:p>
            <a:endParaRPr lang="en-US" sz="2800" dirty="0">
              <a:solidFill>
                <a:schemeClr val="tx2"/>
              </a:solidFill>
            </a:endParaRPr>
          </a:p>
          <a:p>
            <a:endParaRPr lang="en-US" sz="2800" dirty="0">
              <a:solidFill>
                <a:schemeClr val="tx2"/>
              </a:solidFill>
            </a:endParaRPr>
          </a:p>
        </p:txBody>
      </p:sp>
    </p:spTree>
    <p:extLst>
      <p:ext uri="{BB962C8B-B14F-4D97-AF65-F5344CB8AC3E}">
        <p14:creationId xmlns:p14="http://schemas.microsoft.com/office/powerpoint/2010/main" val="322514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7D540C-0A4C-4DFC-96B1-A945C9122D45}"/>
              </a:ext>
            </a:extLst>
          </p:cNvPr>
          <p:cNvSpPr/>
          <p:nvPr/>
        </p:nvSpPr>
        <p:spPr>
          <a:xfrm>
            <a:off x="2865136" y="9727"/>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6320" y="1088152"/>
            <a:ext cx="9975863" cy="5452070"/>
          </a:xfrm>
        </p:spPr>
        <p:txBody>
          <a:bodyPr>
            <a:noAutofit/>
          </a:bodyPr>
          <a:lstStyle/>
          <a:p>
            <a:pPr lvl="0"/>
            <a:endParaRPr lang="en-US" sz="24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56110" y="1741671"/>
            <a:ext cx="3253448" cy="4407552"/>
          </a:xfrm>
          <a:prstGeom prst="rect">
            <a:avLst/>
          </a:prstGeom>
          <a:effectLst>
            <a:reflection blurRad="12700" stA="98000" endPos="0" dist="50800" dir="5400000" sy="-100000" algn="bl" rotWithShape="0"/>
            <a:softEdge rad="114300"/>
          </a:effectLst>
        </p:spPr>
      </p:pic>
      <p:sp>
        <p:nvSpPr>
          <p:cNvPr id="2" name="Title 1"/>
          <p:cNvSpPr>
            <a:spLocks noGrp="1"/>
          </p:cNvSpPr>
          <p:nvPr>
            <p:ph type="title"/>
          </p:nvPr>
        </p:nvSpPr>
        <p:spPr>
          <a:xfrm>
            <a:off x="915699" y="567734"/>
            <a:ext cx="8674349" cy="551060"/>
          </a:xfrm>
        </p:spPr>
        <p:txBody>
          <a:bodyPr>
            <a:normAutofit fontScale="90000"/>
          </a:bodyPr>
          <a:lstStyle/>
          <a:p>
            <a:r>
              <a:rPr lang="en-US" u="sng" dirty="0">
                <a:solidFill>
                  <a:srgbClr val="002060"/>
                </a:solidFill>
                <a:cs typeface="Arial" panose="020B0604020202020204" pitchFamily="34" charset="0"/>
              </a:rPr>
              <a:t>Ranch Review – Resource Management</a:t>
            </a:r>
            <a:endParaRPr lang="en-US" u="sng"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B51CCF55-673F-42A0-B71C-9F88F204E42C}"/>
              </a:ext>
            </a:extLst>
          </p:cNvPr>
          <p:cNvGrpSpPr/>
          <p:nvPr/>
        </p:nvGrpSpPr>
        <p:grpSpPr>
          <a:xfrm>
            <a:off x="12026" y="9727"/>
            <a:ext cx="5165390" cy="6867728"/>
            <a:chOff x="-1" y="-9724"/>
            <a:chExt cx="5165390" cy="6867728"/>
          </a:xfrm>
        </p:grpSpPr>
        <p:sp>
          <p:nvSpPr>
            <p:cNvPr id="16" name="Rectangle 15">
              <a:extLst>
                <a:ext uri="{FF2B5EF4-FFF2-40B4-BE49-F238E27FC236}">
                  <a16:creationId xmlns:a16="http://schemas.microsoft.com/office/drawing/2014/main" id="{DB6D0E8D-260A-451A-840D-956EF41495F1}"/>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2A70D968-49E4-42F1-9C07-4132C7AFE333}"/>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61C1044F-BFAD-4F51-82D2-D934594A4E7B}"/>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A6DB20DC-3D2A-4AA3-B0D7-70BD5B3D417C}"/>
              </a:ext>
            </a:extLst>
          </p:cNvPr>
          <p:cNvSpPr txBox="1"/>
          <p:nvPr/>
        </p:nvSpPr>
        <p:spPr>
          <a:xfrm>
            <a:off x="1181983" y="1263391"/>
            <a:ext cx="6712817"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solidFill>
              </a:rPr>
              <a:t>Purchase order issued to create two concrete ADA parking spaces with bathroom access at the large covered arena</a:t>
            </a:r>
          </a:p>
          <a:p>
            <a:pPr marL="285750" indent="-285750">
              <a:buFont typeface="Arial" panose="020B0604020202020204" pitchFamily="34" charset="0"/>
              <a:buChar char="•"/>
            </a:pPr>
            <a:r>
              <a:rPr lang="en-US" sz="2800" dirty="0">
                <a:solidFill>
                  <a:schemeClr val="tx2"/>
                </a:solidFill>
              </a:rPr>
              <a:t>Will begin repairs in the stall barn in the next few weeks</a:t>
            </a:r>
          </a:p>
          <a:p>
            <a:pPr marL="285750" indent="-285750">
              <a:buFont typeface="Arial" panose="020B0604020202020204" pitchFamily="34" charset="0"/>
              <a:buChar char="•"/>
            </a:pPr>
            <a:r>
              <a:rPr lang="en-US" sz="2800" dirty="0">
                <a:solidFill>
                  <a:schemeClr val="tx2"/>
                </a:solidFill>
              </a:rPr>
              <a:t>Requesting quotes to convert the ranch house garage into a classroom and the interior to offices for CE and horse boarding employees. </a:t>
            </a:r>
          </a:p>
        </p:txBody>
      </p:sp>
    </p:spTree>
    <p:extLst>
      <p:ext uri="{BB962C8B-B14F-4D97-AF65-F5344CB8AC3E}">
        <p14:creationId xmlns:p14="http://schemas.microsoft.com/office/powerpoint/2010/main" val="271293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6CA2B3-FB64-403C-B1AD-612D2822A814}"/>
              </a:ext>
            </a:extLst>
          </p:cNvPr>
          <p:cNvSpPr/>
          <p:nvPr/>
        </p:nvSpPr>
        <p:spPr>
          <a:xfrm>
            <a:off x="2945131" y="-4"/>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73588" y="868838"/>
            <a:ext cx="11163854" cy="5452070"/>
          </a:xfrm>
        </p:spPr>
        <p:txBody>
          <a:bodyPr>
            <a:noAutofit/>
          </a:bodyPr>
          <a:lstStyle/>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solidFill>
                  <a:schemeClr val="tx2"/>
                </a:solidFill>
                <a:cs typeface="Arial" panose="020B0604020202020204" pitchFamily="34" charset="0"/>
              </a:rPr>
              <a:t>Developing an articulation agreement with guaranteed acceptance conditions for students to Texas A&amp;M University-Kingsville (TAMUK). </a:t>
            </a:r>
          </a:p>
          <a:p>
            <a:pPr lvl="1"/>
            <a:r>
              <a:rPr lang="en-US" dirty="0">
                <a:solidFill>
                  <a:schemeClr val="tx2"/>
                </a:solidFill>
                <a:cs typeface="Arial" panose="020B0604020202020204" pitchFamily="34" charset="0"/>
              </a:rPr>
              <a:t>A.S. with Emphasis in Agriculture to TAMUK’s Bachelor of Science in Agriculture – Agronomy. </a:t>
            </a:r>
          </a:p>
          <a:p>
            <a:pPr lvl="1"/>
            <a:r>
              <a:rPr lang="en-US" dirty="0">
                <a:solidFill>
                  <a:schemeClr val="tx2"/>
                </a:solidFill>
                <a:cs typeface="Arial" panose="020B0604020202020204" pitchFamily="34" charset="0"/>
              </a:rPr>
              <a:t>Bachelor of Science in Agriculture – Horticulture, </a:t>
            </a:r>
          </a:p>
          <a:p>
            <a:pPr lvl="1"/>
            <a:r>
              <a:rPr lang="en-US" dirty="0">
                <a:solidFill>
                  <a:schemeClr val="tx2"/>
                </a:solidFill>
                <a:cs typeface="Arial" panose="020B0604020202020204" pitchFamily="34" charset="0"/>
              </a:rPr>
              <a:t>Bachelor of Science – Environmental Science. </a:t>
            </a:r>
          </a:p>
          <a:p>
            <a:pPr lvl="1"/>
            <a:r>
              <a:rPr lang="en-US" dirty="0">
                <a:solidFill>
                  <a:schemeClr val="tx2"/>
                </a:solidFill>
                <a:cs typeface="Arial" panose="020B0604020202020204" pitchFamily="34" charset="0"/>
              </a:rPr>
              <a:t>A.S. with Emphasis in Agribusiness to TAMUK’s Bachelor of Science in Agribusiness</a:t>
            </a:r>
          </a:p>
          <a:p>
            <a:pPr lvl="1"/>
            <a:r>
              <a:rPr lang="en-US" dirty="0">
                <a:solidFill>
                  <a:schemeClr val="tx2"/>
                </a:solidFill>
                <a:cs typeface="Arial" panose="020B0604020202020204" pitchFamily="34" charset="0"/>
              </a:rPr>
              <a:t>Bachelor of Science in Agribusiness – Ranch Management. </a:t>
            </a:r>
          </a:p>
          <a:p>
            <a:pPr lvl="1"/>
            <a:r>
              <a:rPr lang="en-US" dirty="0">
                <a:solidFill>
                  <a:schemeClr val="tx2"/>
                </a:solidFill>
                <a:cs typeface="Arial" panose="020B0604020202020204" pitchFamily="34" charset="0"/>
              </a:rPr>
              <a:t>Associate of Applied Science in Business Management to their Bachelor of Applied Arts &amp; Science in Agribusiness.  </a:t>
            </a:r>
          </a:p>
        </p:txBody>
      </p:sp>
      <p:sp>
        <p:nvSpPr>
          <p:cNvPr id="2" name="Title 1"/>
          <p:cNvSpPr>
            <a:spLocks noGrp="1"/>
          </p:cNvSpPr>
          <p:nvPr>
            <p:ph type="title"/>
          </p:nvPr>
        </p:nvSpPr>
        <p:spPr>
          <a:xfrm>
            <a:off x="773587" y="273945"/>
            <a:ext cx="10432126" cy="551060"/>
          </a:xfrm>
        </p:spPr>
        <p:txBody>
          <a:bodyPr>
            <a:normAutofit fontScale="90000"/>
          </a:bodyPr>
          <a:lstStyle/>
          <a:p>
            <a:r>
              <a:rPr lang="en-US" u="sng" dirty="0">
                <a:solidFill>
                  <a:srgbClr val="002060"/>
                </a:solidFill>
                <a:cs typeface="Arial" panose="020B0604020202020204" pitchFamily="34" charset="0"/>
              </a:rPr>
              <a:t>Ranch Review – Recent Steps Ag program</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D275DA81-3735-4EE3-BE1C-B9692F67A5E8}"/>
              </a:ext>
            </a:extLst>
          </p:cNvPr>
          <p:cNvPicPr>
            <a:picLocks noChangeAspect="1"/>
          </p:cNvPicPr>
          <p:nvPr/>
        </p:nvPicPr>
        <p:blipFill>
          <a:blip r:embed="rId3"/>
          <a:stretch>
            <a:fillRect/>
          </a:stretch>
        </p:blipFill>
        <p:spPr>
          <a:xfrm>
            <a:off x="1622928" y="5337972"/>
            <a:ext cx="2651147" cy="1057480"/>
          </a:xfrm>
          <a:prstGeom prst="rect">
            <a:avLst/>
          </a:prstGeom>
        </p:spPr>
      </p:pic>
      <p:pic>
        <p:nvPicPr>
          <p:cNvPr id="9" name="Picture 8">
            <a:extLst>
              <a:ext uri="{FF2B5EF4-FFF2-40B4-BE49-F238E27FC236}">
                <a16:creationId xmlns:a16="http://schemas.microsoft.com/office/drawing/2014/main" id="{74C19D16-EC6E-44BA-AB20-2A0CC78D0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1697" y="5482743"/>
            <a:ext cx="4070343" cy="767938"/>
          </a:xfrm>
          <a:prstGeom prst="rect">
            <a:avLst/>
          </a:prstGeom>
        </p:spPr>
      </p:pic>
    </p:spTree>
    <p:extLst>
      <p:ext uri="{BB962C8B-B14F-4D97-AF65-F5344CB8AC3E}">
        <p14:creationId xmlns:p14="http://schemas.microsoft.com/office/powerpoint/2010/main" val="391511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6CA2B3-FB64-403C-B1AD-612D2822A814}"/>
              </a:ext>
            </a:extLst>
          </p:cNvPr>
          <p:cNvSpPr/>
          <p:nvPr/>
        </p:nvSpPr>
        <p:spPr>
          <a:xfrm>
            <a:off x="2945131" y="-4"/>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6320" y="868837"/>
            <a:ext cx="11340090" cy="5632323"/>
          </a:xfrm>
        </p:spPr>
        <p:txBody>
          <a:bodyPr>
            <a:noAutofit/>
          </a:bodyPr>
          <a:lstStyle/>
          <a:p>
            <a:endParaRPr lang="en-US" sz="2400" dirty="0">
              <a:latin typeface="Arial" panose="020B0604020202020204" pitchFamily="34" charset="0"/>
              <a:cs typeface="Arial" panose="020B0604020202020204" pitchFamily="34" charset="0"/>
            </a:endParaRPr>
          </a:p>
          <a:p>
            <a:r>
              <a:rPr lang="en-US" sz="2400" dirty="0">
                <a:solidFill>
                  <a:schemeClr val="tx2"/>
                </a:solidFill>
                <a:cs typeface="Arial" panose="020B0604020202020204" pitchFamily="34" charset="0"/>
              </a:rPr>
              <a:t>USDA Grant Agroecology Technician Certificate Program </a:t>
            </a:r>
          </a:p>
          <a:p>
            <a:r>
              <a:rPr lang="en-US" sz="2400" dirty="0">
                <a:solidFill>
                  <a:schemeClr val="tx2"/>
                </a:solidFill>
                <a:cs typeface="Arial" panose="020B0604020202020204" pitchFamily="34" charset="0"/>
              </a:rPr>
              <a:t>Evaluated by Professor Dr. Theresa P. </a:t>
            </a:r>
            <a:r>
              <a:rPr lang="en-US" sz="2400" dirty="0" err="1">
                <a:solidFill>
                  <a:schemeClr val="tx2"/>
                </a:solidFill>
                <a:cs typeface="Arial" panose="020B0604020202020204" pitchFamily="34" charset="0"/>
              </a:rPr>
              <a:t>Murphrey</a:t>
            </a:r>
            <a:r>
              <a:rPr lang="en-US" sz="2400" dirty="0">
                <a:solidFill>
                  <a:schemeClr val="tx2"/>
                </a:solidFill>
                <a:cs typeface="Arial" panose="020B0604020202020204" pitchFamily="34" charset="0"/>
              </a:rPr>
              <a:t>, Texas A&amp;M University, Department of Agricultural Leadership, Education, and Communication.</a:t>
            </a:r>
          </a:p>
          <a:p>
            <a:pPr marL="0" indent="0">
              <a:buNone/>
            </a:pPr>
            <a:r>
              <a:rPr lang="en-US" sz="2400" dirty="0">
                <a:solidFill>
                  <a:schemeClr val="tx2"/>
                </a:solidFill>
                <a:cs typeface="Arial" panose="020B0604020202020204" pitchFamily="34" charset="0"/>
              </a:rPr>
              <a:t> </a:t>
            </a:r>
          </a:p>
          <a:p>
            <a:pPr lvl="1"/>
            <a:r>
              <a:rPr lang="en-US" dirty="0">
                <a:solidFill>
                  <a:schemeClr val="tx2"/>
                </a:solidFill>
                <a:cs typeface="Arial" panose="020B0604020202020204" pitchFamily="34" charset="0"/>
              </a:rPr>
              <a:t>The Agroecology Technician Certificate Program represents a forward-thinking response to the evolving needs of the agriculture and conservation workforce. By aligning curriculum development with local and national labor market trends, MCC has created a model that integrates both academic rigor and real-world skills. The inclusion of the Ducks Unlimited Ecology and Conservation Certificate ensures students gain a nationally recognized credential, while the use of Highlander Ranch for monthly labs enhances student engagement through immersive, hands-on experiences. Early results suggest strong institutional support, meaningful stakeholder engagement, and thoughtful planning around instructional delivery.</a:t>
            </a:r>
          </a:p>
        </p:txBody>
      </p:sp>
      <p:sp>
        <p:nvSpPr>
          <p:cNvPr id="2" name="Title 1"/>
          <p:cNvSpPr>
            <a:spLocks noGrp="1"/>
          </p:cNvSpPr>
          <p:nvPr>
            <p:ph type="title"/>
          </p:nvPr>
        </p:nvSpPr>
        <p:spPr>
          <a:xfrm>
            <a:off x="773587" y="273945"/>
            <a:ext cx="10432126" cy="551060"/>
          </a:xfrm>
        </p:spPr>
        <p:txBody>
          <a:bodyPr>
            <a:normAutofit fontScale="90000"/>
          </a:bodyPr>
          <a:lstStyle/>
          <a:p>
            <a:r>
              <a:rPr lang="en-US" u="sng" dirty="0">
                <a:solidFill>
                  <a:srgbClr val="002060"/>
                </a:solidFill>
                <a:cs typeface="Arial" panose="020B0604020202020204" pitchFamily="34" charset="0"/>
              </a:rPr>
              <a:t>Ranch Review – Recent Steps Ag program (cont.)</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88723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6CA2B3-FB64-403C-B1AD-612D2822A814}"/>
              </a:ext>
            </a:extLst>
          </p:cNvPr>
          <p:cNvSpPr/>
          <p:nvPr/>
        </p:nvSpPr>
        <p:spPr>
          <a:xfrm>
            <a:off x="2945131" y="-4"/>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73588" y="868838"/>
            <a:ext cx="11163854" cy="5452070"/>
          </a:xfrm>
        </p:spPr>
        <p:txBody>
          <a:bodyPr>
            <a:noAutofit/>
          </a:bodyPr>
          <a:lstStyle/>
          <a:p>
            <a:endParaRPr lang="en-US" sz="2400" dirty="0">
              <a:latin typeface="Arial" panose="020B0604020202020204" pitchFamily="34" charset="0"/>
              <a:cs typeface="Arial" panose="020B0604020202020204" pitchFamily="34" charset="0"/>
            </a:endParaRPr>
          </a:p>
          <a:p>
            <a:r>
              <a:rPr lang="en-US" sz="2400" dirty="0">
                <a:solidFill>
                  <a:schemeClr val="tx2"/>
                </a:solidFill>
                <a:cs typeface="Arial" panose="020B0604020202020204" pitchFamily="34" charset="0"/>
              </a:rPr>
              <a:t>Ag Program: First year for heifers breeding program with the use of a contracted bull. </a:t>
            </a:r>
          </a:p>
          <a:p>
            <a:pPr marL="0" indent="0">
              <a:buNone/>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73587" y="273945"/>
            <a:ext cx="10432126" cy="551060"/>
          </a:xfrm>
        </p:spPr>
        <p:txBody>
          <a:bodyPr>
            <a:normAutofit fontScale="90000"/>
          </a:bodyPr>
          <a:lstStyle/>
          <a:p>
            <a:r>
              <a:rPr lang="en-US" u="sng" dirty="0">
                <a:solidFill>
                  <a:srgbClr val="002060"/>
                </a:solidFill>
                <a:cs typeface="Arial" panose="020B0604020202020204" pitchFamily="34" charset="0"/>
              </a:rPr>
              <a:t>Ranch Review – Recent Steps Ag program (Cont.)</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6E814D52-F801-465B-B9D8-C19C53928D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057" y="3419273"/>
            <a:ext cx="4133385" cy="3100039"/>
          </a:xfrm>
          <a:prstGeom prst="rect">
            <a:avLst/>
          </a:prstGeom>
          <a:effectLst>
            <a:softEdge rad="165100"/>
          </a:effectLst>
        </p:spPr>
      </p:pic>
      <p:pic>
        <p:nvPicPr>
          <p:cNvPr id="7" name="Picture 6">
            <a:extLst>
              <a:ext uri="{FF2B5EF4-FFF2-40B4-BE49-F238E27FC236}">
                <a16:creationId xmlns:a16="http://schemas.microsoft.com/office/drawing/2014/main" id="{D8C3DA2E-E0CF-45A8-BFFD-963A82D3F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05" y="2406290"/>
            <a:ext cx="3010365" cy="4013820"/>
          </a:xfrm>
          <a:prstGeom prst="rect">
            <a:avLst/>
          </a:prstGeom>
          <a:effectLst>
            <a:softEdge rad="139700"/>
          </a:effectLst>
        </p:spPr>
      </p:pic>
    </p:spTree>
    <p:extLst>
      <p:ext uri="{BB962C8B-B14F-4D97-AF65-F5344CB8AC3E}">
        <p14:creationId xmlns:p14="http://schemas.microsoft.com/office/powerpoint/2010/main" val="3651104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6CA2B3-FB64-403C-B1AD-612D2822A814}"/>
              </a:ext>
            </a:extLst>
          </p:cNvPr>
          <p:cNvSpPr/>
          <p:nvPr/>
        </p:nvSpPr>
        <p:spPr>
          <a:xfrm>
            <a:off x="2945131" y="-4"/>
            <a:ext cx="9341797" cy="6858000"/>
          </a:xfrm>
          <a:prstGeom prst="rect">
            <a:avLst/>
          </a:prstGeom>
          <a:gradFill flip="none" rotWithShape="1">
            <a:gsLst>
              <a:gs pos="0">
                <a:schemeClr val="bg1"/>
              </a:gs>
              <a:gs pos="100000">
                <a:srgbClr val="4472C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BB6A773-ED4A-42A0-8C4A-5B2E39F6C8BA}"/>
              </a:ext>
            </a:extLst>
          </p:cNvPr>
          <p:cNvSpPr/>
          <p:nvPr/>
        </p:nvSpPr>
        <p:spPr>
          <a:xfrm>
            <a:off x="0" y="0"/>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773588" y="868838"/>
            <a:ext cx="11163854" cy="5452070"/>
          </a:xfrm>
        </p:spPr>
        <p:txBody>
          <a:bodyPr>
            <a:noAutofit/>
          </a:bodyPr>
          <a:lstStyle/>
          <a:p>
            <a:endParaRPr lang="en-US" sz="2400" dirty="0">
              <a:latin typeface="Arial" panose="020B0604020202020204" pitchFamily="34" charset="0"/>
              <a:cs typeface="Arial" panose="020B0604020202020204" pitchFamily="34" charset="0"/>
            </a:endParaRPr>
          </a:p>
          <a:p>
            <a:pPr lvl="0"/>
            <a:r>
              <a:rPr lang="en-US" dirty="0">
                <a:solidFill>
                  <a:schemeClr val="tx2"/>
                </a:solidFill>
              </a:rPr>
              <a:t>CE will roll out the pilot for the Veterans program this fall.</a:t>
            </a:r>
          </a:p>
          <a:p>
            <a:pPr lvl="0"/>
            <a:r>
              <a:rPr lang="en-US" dirty="0">
                <a:solidFill>
                  <a:schemeClr val="tx2"/>
                </a:solidFill>
              </a:rPr>
              <a:t>Planning a farm to table certification to begin spring of 2026.  This will consist of modules that will contain 4 classes each with a certificate that can be earned after completing 80 hours of classes.  We will be working with the CEO of the Waco Farmers Market to help create some of the programming.  Modules will include a block of 4 classes each on a specific topic such as backyard chickens, goat husbandry, State and Federal regulations and permits, small business planning, beekeeping, etc.</a:t>
            </a:r>
          </a:p>
          <a:p>
            <a:pPr marL="0" indent="0">
              <a:buNone/>
            </a:pPr>
            <a:endParaRPr lang="en-US" sz="2400" dirty="0">
              <a:solidFill>
                <a:schemeClr val="tx2"/>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73587" y="273945"/>
            <a:ext cx="10432126" cy="551060"/>
          </a:xfrm>
        </p:spPr>
        <p:txBody>
          <a:bodyPr>
            <a:normAutofit fontScale="90000"/>
          </a:bodyPr>
          <a:lstStyle/>
          <a:p>
            <a:r>
              <a:rPr lang="en-US" u="sng" dirty="0">
                <a:solidFill>
                  <a:srgbClr val="002060"/>
                </a:solidFill>
                <a:cs typeface="Arial" panose="020B0604020202020204" pitchFamily="34" charset="0"/>
              </a:rPr>
              <a:t>Ranch Review – Recent Steps CE program</a:t>
            </a:r>
          </a:p>
        </p:txBody>
      </p:sp>
      <p:sp>
        <p:nvSpPr>
          <p:cNvPr id="11" name="Rectangle 10">
            <a:extLst>
              <a:ext uri="{FF2B5EF4-FFF2-40B4-BE49-F238E27FC236}">
                <a16:creationId xmlns:a16="http://schemas.microsoft.com/office/drawing/2014/main" id="{023EF26C-A2F2-4243-87D4-96A688FE2FA4}"/>
              </a:ext>
            </a:extLst>
          </p:cNvPr>
          <p:cNvSpPr/>
          <p:nvPr/>
        </p:nvSpPr>
        <p:spPr>
          <a:xfrm>
            <a:off x="0" y="-9727"/>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55D9E7A-B83F-4F7A-8AD0-FFA731F2DC63}"/>
              </a:ext>
            </a:extLst>
          </p:cNvPr>
          <p:cNvGrpSpPr/>
          <p:nvPr/>
        </p:nvGrpSpPr>
        <p:grpSpPr>
          <a:xfrm>
            <a:off x="-1" y="-9724"/>
            <a:ext cx="5165390" cy="6867728"/>
            <a:chOff x="-1" y="-9724"/>
            <a:chExt cx="5165390" cy="6867728"/>
          </a:xfrm>
        </p:grpSpPr>
        <p:sp>
          <p:nvSpPr>
            <p:cNvPr id="14" name="Rectangle 13">
              <a:extLst>
                <a:ext uri="{FF2B5EF4-FFF2-40B4-BE49-F238E27FC236}">
                  <a16:creationId xmlns:a16="http://schemas.microsoft.com/office/drawing/2014/main" id="{E67BF845-2C86-4CC4-A8DB-B993A041EF7C}"/>
                </a:ext>
              </a:extLst>
            </p:cNvPr>
            <p:cNvSpPr/>
            <p:nvPr/>
          </p:nvSpPr>
          <p:spPr>
            <a:xfrm>
              <a:off x="0" y="-9724"/>
              <a:ext cx="424102"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574DAA10-B60A-4FF7-9626-C3E34FDA3D0B}"/>
                </a:ext>
              </a:extLst>
            </p:cNvPr>
            <p:cNvSpPr/>
            <p:nvPr/>
          </p:nvSpPr>
          <p:spPr>
            <a:xfrm rot="16200000" flipV="1">
              <a:off x="2264912" y="3957527"/>
              <a:ext cx="635564" cy="516539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73C708D9-66C5-460E-AEB2-09C080ED351E}"/>
                </a:ext>
              </a:extLst>
            </p:cNvPr>
            <p:cNvSpPr/>
            <p:nvPr/>
          </p:nvSpPr>
          <p:spPr>
            <a:xfrm flipV="1">
              <a:off x="756" y="-4"/>
              <a:ext cx="635564" cy="4011105"/>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97505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C1CC46E58A9498D85106798CC5755" ma:contentTypeVersion="13" ma:contentTypeDescription="Create a new document." ma:contentTypeScope="" ma:versionID="7e53d9fd7e6d95b10b86fce49287bcf1">
  <xsd:schema xmlns:xsd="http://www.w3.org/2001/XMLSchema" xmlns:xs="http://www.w3.org/2001/XMLSchema" xmlns:p="http://schemas.microsoft.com/office/2006/metadata/properties" xmlns:ns3="6c3fbd44-a21d-42e5-b173-b19d5557178e" xmlns:ns4="dd184715-e415-42cd-959c-8a9b906e294f" targetNamespace="http://schemas.microsoft.com/office/2006/metadata/properties" ma:root="true" ma:fieldsID="163ffa1d42f709ae68c3786557284c49" ns3:_="" ns4:_="">
    <xsd:import namespace="6c3fbd44-a21d-42e5-b173-b19d5557178e"/>
    <xsd:import namespace="dd184715-e415-42cd-959c-8a9b906e294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SearchProperties" minOccurs="0"/>
                <xsd:element ref="ns3:MediaServiceObjectDetectorVersions" minOccurs="0"/>
                <xsd:element ref="ns3:MediaServiceSystem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fbd44-a21d-42e5-b173-b19d555717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184715-e415-42cd-959c-8a9b906e29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0AAA78-0FE5-414B-82D5-A833989229CF}">
  <ds:schemaRefs>
    <ds:schemaRef ds:uri="http://purl.org/dc/terms/"/>
    <ds:schemaRef ds:uri="6c3fbd44-a21d-42e5-b173-b19d5557178e"/>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dd184715-e415-42cd-959c-8a9b906e294f"/>
    <ds:schemaRef ds:uri="http://schemas.microsoft.com/office/2006/metadata/properties"/>
  </ds:schemaRefs>
</ds:datastoreItem>
</file>

<file path=customXml/itemProps2.xml><?xml version="1.0" encoding="utf-8"?>
<ds:datastoreItem xmlns:ds="http://schemas.openxmlformats.org/officeDocument/2006/customXml" ds:itemID="{6D3CB7D3-AA31-4293-A165-1D7500CC1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fbd44-a21d-42e5-b173-b19d5557178e"/>
    <ds:schemaRef ds:uri="dd184715-e415-42cd-959c-8a9b906e29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E10891-75E4-4FD8-8D81-12BF08BD4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14788</TotalTime>
  <Words>1093</Words>
  <Application>Microsoft Office PowerPoint</Application>
  <PresentationFormat>Widescreen</PresentationFormat>
  <Paragraphs>195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Ranch Review – Leadership, Community Engagement</vt:lpstr>
      <vt:lpstr>Ranch Review – Resource Management</vt:lpstr>
      <vt:lpstr>Ranch Review – Resource Management</vt:lpstr>
      <vt:lpstr>Ranch Review – Resource Management</vt:lpstr>
      <vt:lpstr>Ranch Review – Recent Steps Ag program</vt:lpstr>
      <vt:lpstr>Ranch Review – Recent Steps Ag program (cont.)</vt:lpstr>
      <vt:lpstr>Ranch Review – Recent Steps Ag program (Cont.)</vt:lpstr>
      <vt:lpstr>Ranch Review – Recent Steps CE program</vt:lpstr>
      <vt:lpstr>Ranch Review – Recent Steps Vet Tech program</vt:lpstr>
      <vt:lpstr>Financials</vt:lpstr>
      <vt:lpstr>On going activities</vt:lpstr>
      <vt:lpstr>On going activities </vt:lpstr>
      <vt:lpstr>PowerPoint Presentation</vt:lpstr>
      <vt:lpstr>PowerPoint Presentation</vt:lpstr>
      <vt:lpstr>Questions? </vt:lpstr>
    </vt:vector>
  </TitlesOfParts>
  <Company>McLennan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Highlander Ranch Review</dc:title>
  <dc:creator>Fred Hills</dc:creator>
  <cp:lastModifiedBy>Frank Patterson</cp:lastModifiedBy>
  <cp:revision>370</cp:revision>
  <cp:lastPrinted>2025-02-25T16:35:00Z</cp:lastPrinted>
  <dcterms:created xsi:type="dcterms:W3CDTF">2019-09-09T19:14:11Z</dcterms:created>
  <dcterms:modified xsi:type="dcterms:W3CDTF">2025-06-30T15:29:42Z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0x0101003DBC1CC46E58A9498D85106798CC5755</vt:lpwstr>
  </property>
</Properties>
</file>