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5"/>
  </p:notesMasterIdLst>
  <p:sldIdLst>
    <p:sldId id="256" r:id="rId5"/>
    <p:sldId id="258" r:id="rId6"/>
    <p:sldId id="272" r:id="rId7"/>
    <p:sldId id="259" r:id="rId8"/>
    <p:sldId id="270" r:id="rId9"/>
    <p:sldId id="261" r:id="rId10"/>
    <p:sldId id="291" r:id="rId11"/>
    <p:sldId id="292" r:id="rId12"/>
    <p:sldId id="293" r:id="rId13"/>
    <p:sldId id="26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4AE"/>
    <a:srgbClr val="063A7A"/>
    <a:srgbClr val="0A0F76"/>
    <a:srgbClr val="0B2E75"/>
    <a:srgbClr val="CCFFFF"/>
    <a:srgbClr val="FFFFCC"/>
    <a:srgbClr val="99CCFF"/>
    <a:srgbClr val="85D785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58678" autoAdjust="0"/>
  </p:normalViewPr>
  <p:slideViewPr>
    <p:cSldViewPr snapToGrid="0">
      <p:cViewPr varScale="1">
        <p:scale>
          <a:sx n="66" d="100"/>
          <a:sy n="66" d="100"/>
        </p:scale>
        <p:origin x="24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48AF-A5A9-43C9-B82E-2813D8F5ED9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35AB9-1E9D-4BA1-A13B-346DAC6B3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8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4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1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company receives upfront payment from a customer before the product/service has been delivered; it is considered as deferred revenue. In short, Deferred revenue is recognized after cash is received.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change from Oct 23 – 1.2 M in state appropriations and registration for fall starting Nov. 4</a:t>
            </a:r>
            <a:r>
              <a:rPr lang="en-US" sz="1200" b="0" i="0" u="non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Oct 30</a:t>
            </a:r>
            <a:r>
              <a:rPr lang="en-US" sz="1200" b="0" i="0" u="non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Oct 23 vs 24 - $1.6 from spring tuition and $600K in state appropriations; $200K in taxes at this point this year.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7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6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CDARS allows a business to invest in Certificates of Deposit [CDs] held by many different FDIC insured banking institutions, so it can achieve full FDIC coverage for the total sum.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MMA account and the ICS account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competitive monthly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rate of 5.45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All of our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 tax receipts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deposited into our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Texpool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was getting a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rate of 5.33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at the end of July.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Texpool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accounts have been the traditional investment vehicle because it is always at a guaranteed rate and consistent, regardless of whichever bank we use.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ICS – Insured Cash Sweep – FDIC protection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sweep account is a bank or brokerage account that automatically transfers amounts that exceed a certain level into a higher interest-earning investment option at the close of each business day. Commonly, the excess cash is swept into a 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money market fund spread through multiple financial institutions.  </a:t>
            </a:r>
            <a:r>
              <a:rPr lang="en-US" dirty="0"/>
              <a:t>MMA – Money Market Account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 October 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funds includes CIF funds ($5.4M) with off setting negative costs including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Aid distributions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students compared to the timing of drawdowns.  There was a drawdown in Sept. for refunds and a larger drawdown for tuition and fees in October.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6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three slides show the top expenses for general/misc. operations, physical plant and technology.</a:t>
            </a:r>
          </a:p>
          <a:p>
            <a:endParaRPr lang="en-US" dirty="0"/>
          </a:p>
          <a:p>
            <a:r>
              <a:rPr lang="en-US" dirty="0"/>
              <a:t>I can answer any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6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35AB9-1E9D-4BA1-A13B-346DAC6B3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0BBB-8188-47DE-AF26-3ED36F934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3B0D9-A5A5-4374-8417-483E5757F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5481D-D164-4753-9044-2F0C216F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AA21D-FBDA-447B-AF1C-F69C13A7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5C39-CA2F-4616-A9D9-1EA7268A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3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239D-C0B5-4E45-B28D-1DDCA4AB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57F73-84AD-4378-A8F4-A20F6C71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62F00-BD16-4B4E-9536-09EE0069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EA009-1888-438A-A8DC-B6DB7DE3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F3DAD-B08E-4927-86FA-81A206A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8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9C85C-A51D-4BC1-81A9-6684D0227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89755-A1EA-4A0B-9582-8173F117C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FE141-1E6E-4722-97F3-1C593078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D01C2-22DD-4FCA-AE52-87A7F1E1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D8602-92A7-4D7B-96D7-85D11B29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5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09C7-8F22-4C9D-BE77-46A864F1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5722-127B-45B7-BFDA-872598553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D4AB-73C6-475A-8AC3-E81A7F74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1415C-3CC2-4C3E-B981-46270F7C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BD472-491D-4283-A539-87D52A73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3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C927-AF70-4B55-A503-D2AA0FED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B3C47-39E5-4025-800F-07301B2A6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AC076-AA5A-44C2-8B41-6918FE59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F513F-1851-4112-A35B-AA826E56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D87F3-0C29-4EFB-908B-7A2A76F9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5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7B25-4FCB-458C-ABD0-CA551163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8B51-E75A-4F56-B082-4EA8F0757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298AC-B547-4436-A531-F68DE6419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B753-3667-4498-8BEC-FDBD1E7B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7BFDF-4158-420B-8E5C-7EA1FEC7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53BF9-DB45-4408-A798-2AFBAD62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1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738E-2FA1-4F05-B697-03F1E922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36B27-A931-42F0-984B-C595356B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F8CAD-51D4-4808-BA9D-E8A1A8491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B8C02-F299-4F83-9194-EB6866ABE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A34ED-E9F0-423B-BD04-0FF517A3C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C8CF6-25D0-49E3-8739-0BADD264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1326C-6366-4173-A5FF-DE1FE191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AA321-F057-4EDE-ACDF-68E84CF9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1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D674-E60A-44A4-8AB3-8E4B8DBD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C9B5C-4FA1-4380-BDD6-B45AFCA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A451D-757E-4D7A-AA06-872429C4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F1669-2E3C-43EC-B5B5-35C6306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E450C-B8A6-498B-BF17-ECC0EFFF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DBFF0-5ACE-49C0-B65C-085697B1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049C7-0D6C-4E38-9790-66123E7B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7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1D21-D0C2-400F-89DF-DAD854B6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56FF-7812-4B1D-BEE6-A1159D1A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0E2F4-B423-4206-A997-846BDE69A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14CA7-0CF5-49D2-947F-23B0DA4F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A4EB7-8CA8-45E1-8513-8A98723C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E25FC-892F-4AAB-9851-B96276D3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3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0232-964C-4578-8F3C-CAEE5193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A0242D-09D1-4B73-9F2C-3A9E915DF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B6B92-1A01-4042-8F4A-EB076B70E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9967-13A6-49A5-888F-F0F88641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1A456-582A-4B48-9198-677B014C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AF2DB-B70C-490C-A998-628F5890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F3D5D-F30A-444D-99E2-611E3559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EF491-616D-44DB-8E35-F3FF169F9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48DE4-7635-4449-86DB-A7DB40F04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E3ADE-7DE1-4ECA-B8D9-2E7A088A6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790FD-68F8-41A2-BD85-D86681DDD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4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355A44B-3BB4-4A70-A414-61812DCCF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000" y="114300"/>
            <a:ext cx="5315389" cy="41352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6" descr="Related image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86"/>
          <a:stretch/>
        </p:blipFill>
        <p:spPr bwMode="auto">
          <a:xfrm>
            <a:off x="5884763" y="4589333"/>
            <a:ext cx="4543122" cy="2426812"/>
          </a:xfrm>
          <a:prstGeom prst="rect">
            <a:avLst/>
          </a:prstGeom>
          <a:noFill/>
          <a:effectLst>
            <a:softEdge rad="927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01598"/>
            <a:ext cx="12191999" cy="805981"/>
          </a:xfrm>
          <a:solidFill>
            <a:schemeClr val="bg1">
              <a:lumMod val="85000"/>
              <a:alpha val="47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Financial Report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79" y="4407393"/>
            <a:ext cx="10807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63A7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August 26, 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684" y="54846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Harmsen</a:t>
            </a:r>
          </a:p>
          <a:p>
            <a:r>
              <a:rPr lang="en-US" sz="2400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VP, Finance and Administration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628997-73AD-4CF3-8B91-82F193EDCF13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50482"/>
            <a:ext cx="4572000" cy="8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3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4316" y="639495"/>
            <a:ext cx="10361416" cy="637725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98373"/>
            <a:ext cx="12192001" cy="3648053"/>
          </a:xfrm>
          <a:solidFill>
            <a:schemeClr val="bg1">
              <a:lumMod val="95000"/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br>
              <a:rPr lang="en-US" sz="4800" b="1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</a:t>
            </a:r>
            <a:br>
              <a:rPr lang="en-US" sz="3600" b="1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244C1-DFF6-42AF-AD9A-3EA8621C2ED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9" y="208330"/>
            <a:ext cx="4572000" cy="8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1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79" y="56410"/>
            <a:ext cx="9025564" cy="984436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 – Assets</a:t>
            </a:r>
            <a:endParaRPr lang="en-US" sz="3200" dirty="0">
              <a:solidFill>
                <a:srgbClr val="063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B9DBDC-0337-4561-82B9-FA4083ED3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76839"/>
              </p:ext>
            </p:extLst>
          </p:nvPr>
        </p:nvGraphicFramePr>
        <p:xfrm>
          <a:off x="207336" y="841828"/>
          <a:ext cx="11883063" cy="5849260"/>
        </p:xfrm>
        <a:graphic>
          <a:graphicData uri="http://schemas.openxmlformats.org/drawingml/2006/table">
            <a:tbl>
              <a:tblPr/>
              <a:tblGrid>
                <a:gridCol w="4450136">
                  <a:extLst>
                    <a:ext uri="{9D8B030D-6E8A-4147-A177-3AD203B41FA5}">
                      <a16:colId xmlns:a16="http://schemas.microsoft.com/office/drawing/2014/main" val="738173068"/>
                    </a:ext>
                  </a:extLst>
                </a:gridCol>
                <a:gridCol w="1828163">
                  <a:extLst>
                    <a:ext uri="{9D8B030D-6E8A-4147-A177-3AD203B41FA5}">
                      <a16:colId xmlns:a16="http://schemas.microsoft.com/office/drawing/2014/main" val="3793791806"/>
                    </a:ext>
                  </a:extLst>
                </a:gridCol>
                <a:gridCol w="1828163">
                  <a:extLst>
                    <a:ext uri="{9D8B030D-6E8A-4147-A177-3AD203B41FA5}">
                      <a16:colId xmlns:a16="http://schemas.microsoft.com/office/drawing/2014/main" val="2395705496"/>
                    </a:ext>
                  </a:extLst>
                </a:gridCol>
                <a:gridCol w="1828163">
                  <a:extLst>
                    <a:ext uri="{9D8B030D-6E8A-4147-A177-3AD203B41FA5}">
                      <a16:colId xmlns:a16="http://schemas.microsoft.com/office/drawing/2014/main" val="2954196672"/>
                    </a:ext>
                  </a:extLst>
                </a:gridCol>
                <a:gridCol w="1948438">
                  <a:extLst>
                    <a:ext uri="{9D8B030D-6E8A-4147-A177-3AD203B41FA5}">
                      <a16:colId xmlns:a16="http://schemas.microsoft.com/office/drawing/2014/main" val="4135457726"/>
                    </a:ext>
                  </a:extLst>
                </a:gridCol>
              </a:tblGrid>
              <a:tr h="58492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87149086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Jun '25/Jul '25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90590158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+mn-lt"/>
                        </a:rPr>
                        <a:t>ASSETS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72205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Cash and Investments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$    24,757,110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$    27,841,730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$    26,454,370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$      (1,387,360)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156703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Accounts Receivable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10,345,381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10,020,229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11,694,410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1,674,181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163139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Inventory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21,670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       4,718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6,968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2,250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131124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Prepaids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223,626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   287,699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555,879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268,180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691246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Deferred outflows related to GASB 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6,956,830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7,941,096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7,941,096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70094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Deferred outflows related to GASB 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5,608,379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3,152,709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3,152,709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634572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TOTAL ASSETS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      47,912,996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      49,248,181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      49,805,432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+mn-lt"/>
                        </a:rPr>
                        <a:t>             557,251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60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50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2305"/>
            <a:ext cx="12191999" cy="1325563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 – Liabilities and Fund Balances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65DE0C-AE82-4B51-962C-1C0A85235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30820"/>
              </p:ext>
            </p:extLst>
          </p:nvPr>
        </p:nvGraphicFramePr>
        <p:xfrm>
          <a:off x="130629" y="653143"/>
          <a:ext cx="11916229" cy="6168510"/>
        </p:xfrm>
        <a:graphic>
          <a:graphicData uri="http://schemas.openxmlformats.org/drawingml/2006/table">
            <a:tbl>
              <a:tblPr/>
              <a:tblGrid>
                <a:gridCol w="4462555">
                  <a:extLst>
                    <a:ext uri="{9D8B030D-6E8A-4147-A177-3AD203B41FA5}">
                      <a16:colId xmlns:a16="http://schemas.microsoft.com/office/drawing/2014/main" val="887903012"/>
                    </a:ext>
                  </a:extLst>
                </a:gridCol>
                <a:gridCol w="1833266">
                  <a:extLst>
                    <a:ext uri="{9D8B030D-6E8A-4147-A177-3AD203B41FA5}">
                      <a16:colId xmlns:a16="http://schemas.microsoft.com/office/drawing/2014/main" val="716426978"/>
                    </a:ext>
                  </a:extLst>
                </a:gridCol>
                <a:gridCol w="1833266">
                  <a:extLst>
                    <a:ext uri="{9D8B030D-6E8A-4147-A177-3AD203B41FA5}">
                      <a16:colId xmlns:a16="http://schemas.microsoft.com/office/drawing/2014/main" val="2012860481"/>
                    </a:ext>
                  </a:extLst>
                </a:gridCol>
                <a:gridCol w="1833266">
                  <a:extLst>
                    <a:ext uri="{9D8B030D-6E8A-4147-A177-3AD203B41FA5}">
                      <a16:colId xmlns:a16="http://schemas.microsoft.com/office/drawing/2014/main" val="230704613"/>
                    </a:ext>
                  </a:extLst>
                </a:gridCol>
                <a:gridCol w="1953876">
                  <a:extLst>
                    <a:ext uri="{9D8B030D-6E8A-4147-A177-3AD203B41FA5}">
                      <a16:colId xmlns:a16="http://schemas.microsoft.com/office/drawing/2014/main" val="2954773053"/>
                    </a:ext>
                  </a:extLst>
                </a:gridCol>
              </a:tblGrid>
              <a:tr h="30949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09610744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Jun '25/Jul '25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37430545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+mn-lt"/>
                        </a:rPr>
                        <a:t>LIABILITIES AND FUND BALANCES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16906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Accounts Payable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4,031,158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4,515,313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4,129,680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(385,633)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603781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effectLst/>
                          <a:latin typeface="+mn-lt"/>
                        </a:rPr>
                        <a:t>Net Pension Liability GASB 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16,731,431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20,224,465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20,224,465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29180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Net OPEB Liability GASB 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39,806,777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37,955,153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37,955,153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237341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Misc. Liabilities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1,212,250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1,153,170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1,153,170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637269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Deferred Revenues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7,028,384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5,468,548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7,833,761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2,365,213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883330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Deferred inflows related to GASB 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1,969,110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1,343,227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1,343,227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32483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Deferred inflows related to GASB 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14,086,608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13,267,722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13,267,722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24263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TOTAL LIABILITIES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      84,865,718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+mn-lt"/>
                        </a:rPr>
                        <a:t>       83,927,598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      85,907,178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         1,979,580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28815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813471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Fund Balances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16,748,551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16,623,852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16,623,852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37602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Adjustment for GASB 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(11,743,711)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(13,626,596)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(13,626,596)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04877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Adjustment for GASB 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(48,285,006)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(48,070,166)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(48,070,166)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1626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Operating Changes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 6,327,444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       10,393,493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8,971,164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        (1,422,329)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618191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TOTAL FUND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     (36,952,722)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     (34,679,417)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     (36,101,746)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+mn-lt"/>
                        </a:rPr>
                        <a:t>         (1,422,329)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31562"/>
                  </a:ext>
                </a:extLst>
              </a:tr>
              <a:tr h="30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572714"/>
                  </a:ext>
                </a:extLst>
              </a:tr>
              <a:tr h="510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TOTAL LIABILITIES &amp; FUND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$    47,912,996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$    49,248,181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+mn-lt"/>
                        </a:rPr>
                        <a:t> $    49,805,432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+mn-lt"/>
                        </a:rPr>
                        <a:t> $          557,251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5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27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613" y="837344"/>
            <a:ext cx="11717924" cy="5871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90" y="149290"/>
            <a:ext cx="4936930" cy="419831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Highlights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D937F7-1A84-46F5-BA29-7764951A4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72221"/>
              </p:ext>
            </p:extLst>
          </p:nvPr>
        </p:nvGraphicFramePr>
        <p:xfrm>
          <a:off x="186613" y="149290"/>
          <a:ext cx="11869204" cy="6608512"/>
        </p:xfrm>
        <a:graphic>
          <a:graphicData uri="http://schemas.openxmlformats.org/drawingml/2006/table">
            <a:tbl>
              <a:tblPr/>
              <a:tblGrid>
                <a:gridCol w="2797740">
                  <a:extLst>
                    <a:ext uri="{9D8B030D-6E8A-4147-A177-3AD203B41FA5}">
                      <a16:colId xmlns:a16="http://schemas.microsoft.com/office/drawing/2014/main" val="878840181"/>
                    </a:ext>
                  </a:extLst>
                </a:gridCol>
                <a:gridCol w="1133933">
                  <a:extLst>
                    <a:ext uri="{9D8B030D-6E8A-4147-A177-3AD203B41FA5}">
                      <a16:colId xmlns:a16="http://schemas.microsoft.com/office/drawing/2014/main" val="848119667"/>
                    </a:ext>
                  </a:extLst>
                </a:gridCol>
                <a:gridCol w="1133933">
                  <a:extLst>
                    <a:ext uri="{9D8B030D-6E8A-4147-A177-3AD203B41FA5}">
                      <a16:colId xmlns:a16="http://schemas.microsoft.com/office/drawing/2014/main" val="1464570288"/>
                    </a:ext>
                  </a:extLst>
                </a:gridCol>
                <a:gridCol w="1133933">
                  <a:extLst>
                    <a:ext uri="{9D8B030D-6E8A-4147-A177-3AD203B41FA5}">
                      <a16:colId xmlns:a16="http://schemas.microsoft.com/office/drawing/2014/main" val="1586188619"/>
                    </a:ext>
                  </a:extLst>
                </a:gridCol>
                <a:gridCol w="1133933">
                  <a:extLst>
                    <a:ext uri="{9D8B030D-6E8A-4147-A177-3AD203B41FA5}">
                      <a16:colId xmlns:a16="http://schemas.microsoft.com/office/drawing/2014/main" val="3897745024"/>
                    </a:ext>
                  </a:extLst>
                </a:gridCol>
                <a:gridCol w="1133933">
                  <a:extLst>
                    <a:ext uri="{9D8B030D-6E8A-4147-A177-3AD203B41FA5}">
                      <a16:colId xmlns:a16="http://schemas.microsoft.com/office/drawing/2014/main" val="287785785"/>
                    </a:ext>
                  </a:extLst>
                </a:gridCol>
                <a:gridCol w="1133933">
                  <a:extLst>
                    <a:ext uri="{9D8B030D-6E8A-4147-A177-3AD203B41FA5}">
                      <a16:colId xmlns:a16="http://schemas.microsoft.com/office/drawing/2014/main" val="3920122151"/>
                    </a:ext>
                  </a:extLst>
                </a:gridCol>
                <a:gridCol w="1133933">
                  <a:extLst>
                    <a:ext uri="{9D8B030D-6E8A-4147-A177-3AD203B41FA5}">
                      <a16:colId xmlns:a16="http://schemas.microsoft.com/office/drawing/2014/main" val="2989952882"/>
                    </a:ext>
                  </a:extLst>
                </a:gridCol>
                <a:gridCol w="1133933">
                  <a:extLst>
                    <a:ext uri="{9D8B030D-6E8A-4147-A177-3AD203B41FA5}">
                      <a16:colId xmlns:a16="http://schemas.microsoft.com/office/drawing/2014/main" val="2440144286"/>
                    </a:ext>
                  </a:extLst>
                </a:gridCol>
              </a:tblGrid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2023/2024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2024/2025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Cum. Inc./Exp.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% Received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Cum. Inc./Exp.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% Received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10050838"/>
                  </a:ext>
                </a:extLst>
              </a:tr>
              <a:tr h="426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Revised Budget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Revised Budget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Thru Jul 2024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or Disbursed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Thru Jul 2025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or Disbursed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Jul '24/Jul '25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Jul '25/Budget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64733266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Income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065600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State Appropriations (Regular)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$13,526,366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$13,328,529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13,526,367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13,319,453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99.93%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($206,914)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(9,076)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50055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State Appropriations (FAST)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462,000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208,314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45.09%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$208,314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(253,686)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83599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State Appropriations (</a:t>
                      </a:r>
                      <a:r>
                        <a:rPr lang="en-US" sz="1400" b="0" i="0" u="none" strike="noStrike" dirty="0" err="1">
                          <a:effectLst/>
                          <a:latin typeface="+mn-lt"/>
                        </a:rPr>
                        <a:t>Hazlewood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64,583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59,602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($4,981)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59,602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46650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Tuition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14,573,500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15,215,295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14,583,968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100.07%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15,301,251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100.56%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717,283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85,956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20486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Summer Tuition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3,843,000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3,964,000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4,059,652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105.64%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4,309,891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108.73%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250,239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345,891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07234"/>
                  </a:ext>
                </a:extLst>
              </a:tr>
              <a:tr h="426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Tuition--Non/Credit Community Programs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28,000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28,000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22,271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79.54%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24,572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87.76%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2,301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(3,428)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445228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Tuition--Non Credit VOC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137,000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94,000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104,504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76.28%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118,719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126.30%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14,215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24,719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10063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Tuition--Teacher Certification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28,000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28,000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18,469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65.96%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13,450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48.04%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(5,019)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(14,550)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241700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Tuition--Corporate Prof. Training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209,750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70,250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233,976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111.55%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19,917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28.35%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(214,059)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(50,333)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809764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Pledged Tuition, Interest &amp; Aux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(2,707,000)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(3,107,000)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(3,067,341)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113.31%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(3,081,205)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99.17%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(13,864)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25,795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856659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Pledged Tuition: Scholarship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(847,300)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(847,300)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(885,456)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104.50%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(1,008,026)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118.97%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(122,570)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(160,726)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979847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Credit Fees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2,750,602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3,081,450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2,728,801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99.21%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3,154,696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102.38%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425,895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73,246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511601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Continuing Ed. Fees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931,650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942,500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888,037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95.32%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931,167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98.80%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43,130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(11,333)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45418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Taxes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31,314,861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34,056,467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30,540,577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97.53%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33,859,787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99.42%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3,319,210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(196,680)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88569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Transfer to CIF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(750,000)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(750,000)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750,000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884687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Interest Income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1,400,000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1,800,000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1,939,882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138.56%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1,744,174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96.90%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(195,708)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(55,826)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64899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Grants, Donations, </a:t>
                      </a:r>
                      <a:r>
                        <a:rPr lang="en-US" sz="1400" b="0" i="0" u="none" strike="noStrike" dirty="0" err="1">
                          <a:effectLst/>
                          <a:latin typeface="+mn-lt"/>
                        </a:rPr>
                        <a:t>Etc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316,952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316,952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272,406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85.95%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426,950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134.70%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154,544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109,998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823090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Other Income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1,227,847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1,326,258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1,140,980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92.93%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1,193,134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89.96%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52,154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(133,124)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240926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Miscellaneous Income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427,400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247,400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164,930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38.59%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455,789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184.23%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290,859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208,389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728877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Auxiliary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20746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Bookstore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100,000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100,000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23,718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23.72%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89,814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89.81%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66,096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(10,186)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658146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Food Services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450,000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468,500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435,675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96.82%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538,120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114.86%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102,445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69,620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699515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Auxiliary--Other income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38,100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46,600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88,811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233.10%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79,481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170.56%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(9,330)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32,881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193747"/>
                  </a:ext>
                </a:extLst>
              </a:tr>
              <a:tr h="22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Total Income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66,998,728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70,871,901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66,884,810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99.83%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71,759,050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101.25%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+mn-lt"/>
                        </a:rPr>
                        <a:t>4,874,240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887,149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7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2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613" y="837344"/>
            <a:ext cx="11717924" cy="5871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13" y="0"/>
            <a:ext cx="5473958" cy="576190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Expenses Highlights</a:t>
            </a:r>
            <a:endParaRPr lang="en-US" sz="3200" dirty="0">
              <a:solidFill>
                <a:srgbClr val="063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B0DDDC-50FF-4154-854F-B4E6EB67B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86609"/>
              </p:ext>
            </p:extLst>
          </p:nvPr>
        </p:nvGraphicFramePr>
        <p:xfrm>
          <a:off x="186613" y="546414"/>
          <a:ext cx="11818775" cy="6157277"/>
        </p:xfrm>
        <a:graphic>
          <a:graphicData uri="http://schemas.openxmlformats.org/drawingml/2006/table">
            <a:tbl>
              <a:tblPr/>
              <a:tblGrid>
                <a:gridCol w="2785855">
                  <a:extLst>
                    <a:ext uri="{9D8B030D-6E8A-4147-A177-3AD203B41FA5}">
                      <a16:colId xmlns:a16="http://schemas.microsoft.com/office/drawing/2014/main" val="2879903351"/>
                    </a:ext>
                  </a:extLst>
                </a:gridCol>
                <a:gridCol w="1129115">
                  <a:extLst>
                    <a:ext uri="{9D8B030D-6E8A-4147-A177-3AD203B41FA5}">
                      <a16:colId xmlns:a16="http://schemas.microsoft.com/office/drawing/2014/main" val="4146210580"/>
                    </a:ext>
                  </a:extLst>
                </a:gridCol>
                <a:gridCol w="1129115">
                  <a:extLst>
                    <a:ext uri="{9D8B030D-6E8A-4147-A177-3AD203B41FA5}">
                      <a16:colId xmlns:a16="http://schemas.microsoft.com/office/drawing/2014/main" val="2945262061"/>
                    </a:ext>
                  </a:extLst>
                </a:gridCol>
                <a:gridCol w="1129115">
                  <a:extLst>
                    <a:ext uri="{9D8B030D-6E8A-4147-A177-3AD203B41FA5}">
                      <a16:colId xmlns:a16="http://schemas.microsoft.com/office/drawing/2014/main" val="1768422754"/>
                    </a:ext>
                  </a:extLst>
                </a:gridCol>
                <a:gridCol w="1129115">
                  <a:extLst>
                    <a:ext uri="{9D8B030D-6E8A-4147-A177-3AD203B41FA5}">
                      <a16:colId xmlns:a16="http://schemas.microsoft.com/office/drawing/2014/main" val="1312877572"/>
                    </a:ext>
                  </a:extLst>
                </a:gridCol>
                <a:gridCol w="1129115">
                  <a:extLst>
                    <a:ext uri="{9D8B030D-6E8A-4147-A177-3AD203B41FA5}">
                      <a16:colId xmlns:a16="http://schemas.microsoft.com/office/drawing/2014/main" val="1096788052"/>
                    </a:ext>
                  </a:extLst>
                </a:gridCol>
                <a:gridCol w="1129115">
                  <a:extLst>
                    <a:ext uri="{9D8B030D-6E8A-4147-A177-3AD203B41FA5}">
                      <a16:colId xmlns:a16="http://schemas.microsoft.com/office/drawing/2014/main" val="2271340292"/>
                    </a:ext>
                  </a:extLst>
                </a:gridCol>
                <a:gridCol w="1129115">
                  <a:extLst>
                    <a:ext uri="{9D8B030D-6E8A-4147-A177-3AD203B41FA5}">
                      <a16:colId xmlns:a16="http://schemas.microsoft.com/office/drawing/2014/main" val="2906570132"/>
                    </a:ext>
                  </a:extLst>
                </a:gridCol>
                <a:gridCol w="1129115">
                  <a:extLst>
                    <a:ext uri="{9D8B030D-6E8A-4147-A177-3AD203B41FA5}">
                      <a16:colId xmlns:a16="http://schemas.microsoft.com/office/drawing/2014/main" val="664230238"/>
                    </a:ext>
                  </a:extLst>
                </a:gridCol>
              </a:tblGrid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2023/2024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2024/2025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Cum. Inc./Exp.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% Received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Cum. Inc./Exp.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% Received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70771387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Revised Budget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Revised Budget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Thru Jul 2024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or Disbursed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Thru Jul 2025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or Disbursed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Jul '24/Jul '25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Jul '25/Budget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0752617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Expenditures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65026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47,589,732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50,191,140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43,660,360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91.74%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45,766,304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91.18%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2,105,944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(4,424,836)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331287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Operating Serv. &amp; Supp.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3,347,726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3,681,507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3,511,017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104.88%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3,471,735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94.30%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(39,282)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(209,772)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726952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Travel, Dues, Insurance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3,905,770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4,614,671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3,950,790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101.15%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4,315,401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93.51%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364,611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(299,270)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487249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Technology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3,344,266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3,779,649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2,665,304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79.70%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2,887,526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76.40%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222,222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(892,123)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41757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Reserve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2,050,277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1,983,468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123,795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6.04%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154,630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7.80%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30,835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(1,828,838)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273907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Other Expenditures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1,868,781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2,812,299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2,085,895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111.62%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2,557,876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90.95%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471,981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(254,423)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890171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Capital Expenditures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784,749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438,744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592,958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75.56%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524,740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119.60%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(68,218)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85,996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714533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Scholarships &amp; Exemptions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4,099,851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3,362,847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3,964,537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96.70%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3,105,516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92.35%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(859,021)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(257,331)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883437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Purchases for Resale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7,576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7,576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2,710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35.77%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4,158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54.88%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1,448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(3,418)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593877"/>
                  </a:ext>
                </a:extLst>
              </a:tr>
              <a:tr h="40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Total Expenditures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66,998,728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70,871,901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60,557,366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90.39%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62,787,886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88.59%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2,230,520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(8,084,015)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067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980734"/>
                  </a:ext>
                </a:extLst>
              </a:tr>
              <a:tr h="426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Net Operating Changes</a:t>
                      </a:r>
                    </a:p>
                  </a:txBody>
                  <a:tcPr marL="9411" marR="9411" marT="9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$6,327,444 </a:t>
                      </a:r>
                    </a:p>
                  </a:txBody>
                  <a:tcPr marL="9411" marR="9411" marT="941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$8,971,164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$2,643,720 </a:t>
                      </a:r>
                    </a:p>
                  </a:txBody>
                  <a:tcPr marL="9411" marR="9411" marT="94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8,971,164 </a:t>
                      </a:r>
                    </a:p>
                  </a:txBody>
                  <a:tcPr marL="9411" marR="9411" marT="9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8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6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113" y="868144"/>
            <a:ext cx="12075887" cy="512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7408"/>
            <a:ext cx="9666516" cy="467338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063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Balances &amp; Investments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62D2EF-798C-4D58-BC17-9AE6EB66A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87965"/>
              </p:ext>
            </p:extLst>
          </p:nvPr>
        </p:nvGraphicFramePr>
        <p:xfrm>
          <a:off x="116113" y="459930"/>
          <a:ext cx="11959772" cy="6398069"/>
        </p:xfrm>
        <a:graphic>
          <a:graphicData uri="http://schemas.openxmlformats.org/drawingml/2006/table">
            <a:tbl>
              <a:tblPr/>
              <a:tblGrid>
                <a:gridCol w="1945802">
                  <a:extLst>
                    <a:ext uri="{9D8B030D-6E8A-4147-A177-3AD203B41FA5}">
                      <a16:colId xmlns:a16="http://schemas.microsoft.com/office/drawing/2014/main" val="1541060483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4059394193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204216696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225891927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1835848058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2519166464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1452712475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2696688996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927858050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87083140"/>
                    </a:ext>
                  </a:extLst>
                </a:gridCol>
                <a:gridCol w="1001397">
                  <a:extLst>
                    <a:ext uri="{9D8B030D-6E8A-4147-A177-3AD203B41FA5}">
                      <a16:colId xmlns:a16="http://schemas.microsoft.com/office/drawing/2014/main" val="985393384"/>
                    </a:ext>
                  </a:extLst>
                </a:gridCol>
              </a:tblGrid>
              <a:tr h="214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Jul-24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Jul-25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5934"/>
                  </a:ext>
                </a:extLst>
              </a:tr>
              <a:tr h="362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Unrestr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Tax Bonds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CIF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Unrestr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Tax Bonds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CIF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570885"/>
                  </a:ext>
                </a:extLst>
              </a:tr>
              <a:tr h="362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Debt Service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Reserve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Debt Service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Reserve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98101"/>
                  </a:ext>
                </a:extLst>
              </a:tr>
              <a:tr h="233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Bank Accounts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8157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 Operating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($10,859,924)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$917,537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$9,855,947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($86,440)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($10,844,526)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$2,428,221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$8,638,559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$222,254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938474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Auxiliary Fund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1,426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1,426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1,426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1,426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55576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Payroll Fund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88582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Federal Fund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95,694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95,694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29,387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29,387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6336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Receivables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89,409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89,409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98,009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98,009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60362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Worker's Comp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18,542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18,542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7,735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7,735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39592"/>
                  </a:ext>
                </a:extLst>
              </a:tr>
              <a:tr h="233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Bank Accounts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(10,750,547)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1,013,231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9,855,947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118,631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(10,737,356)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2,457,608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8,638,559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358,811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53505"/>
                  </a:ext>
                </a:extLst>
              </a:tr>
              <a:tr h="233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Misc. Petty Cash Accounts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3,412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3,412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2,753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2,753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093939"/>
                  </a:ext>
                </a:extLst>
              </a:tr>
              <a:tr h="233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Investments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94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TFNB ICS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12,748,626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1,184,081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13,932,707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13,267,900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1,080,793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14,348,693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67733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TFNB MMA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9,477,262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9,477,262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9,939,918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9,939,918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892112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TexPool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260,952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58,967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319,919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291,504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35,458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326,962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20812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Lone Star Investment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8231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 Range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9,750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9,750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10,207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10,207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2096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CDARS 26-week matures 8/8/24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4,101,956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4,101,956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02526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CDARS 13-week matures 10/10/24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4,343,270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4,343,270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99923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CDARS 52-week matures 1/9/25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8,664,166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8,664,166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96692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CDARS 13-week matures 7/10/25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01887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CDARS 26-week matures 8/14/25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4,592,399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4,592,399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72604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CDARS 13-week matures 10/9/25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4,548,062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4,548,062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18478"/>
                  </a:ext>
                </a:extLst>
              </a:tr>
              <a:tr h="21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CDARS 52-week matures 1/8/26</a:t>
                      </a:r>
                    </a:p>
                  </a:txBody>
                  <a:tcPr marL="86115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9,131,153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9,131,153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58240"/>
                  </a:ext>
                </a:extLst>
              </a:tr>
              <a:tr h="233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Investments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35,504,245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5,345,004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40,849,249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37,188,973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5,708,650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42,897,623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54321"/>
                  </a:ext>
                </a:extLst>
              </a:tr>
              <a:tr h="23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Cash &amp; Investments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$24,757,110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$1,013,231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$5,345,004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$9,855,947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$40,971,292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$26,454,370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$2,457,608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$5,708,650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$8,638,559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$43,259,187 </a:t>
                      </a:r>
                    </a:p>
                  </a:txBody>
                  <a:tcPr marL="7176" marR="7176" marT="7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55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9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84000" cy="984436"/>
          </a:xfrm>
        </p:spPr>
        <p:txBody>
          <a:bodyPr>
            <a:normAutofit/>
          </a:bodyPr>
          <a:lstStyle/>
          <a:p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Expenses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(GENERAL/MISC OPERATIONS)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3CD258-C492-4781-9801-F861817B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40545"/>
              </p:ext>
            </p:extLst>
          </p:nvPr>
        </p:nvGraphicFramePr>
        <p:xfrm>
          <a:off x="130628" y="827315"/>
          <a:ext cx="11945256" cy="5606820"/>
        </p:xfrm>
        <a:graphic>
          <a:graphicData uri="http://schemas.openxmlformats.org/drawingml/2006/table">
            <a:tbl>
              <a:tblPr/>
              <a:tblGrid>
                <a:gridCol w="2951345">
                  <a:extLst>
                    <a:ext uri="{9D8B030D-6E8A-4147-A177-3AD203B41FA5}">
                      <a16:colId xmlns:a16="http://schemas.microsoft.com/office/drawing/2014/main" val="3876044464"/>
                    </a:ext>
                  </a:extLst>
                </a:gridCol>
                <a:gridCol w="5771741">
                  <a:extLst>
                    <a:ext uri="{9D8B030D-6E8A-4147-A177-3AD203B41FA5}">
                      <a16:colId xmlns:a16="http://schemas.microsoft.com/office/drawing/2014/main" val="217096065"/>
                    </a:ext>
                  </a:extLst>
                </a:gridCol>
                <a:gridCol w="1963302">
                  <a:extLst>
                    <a:ext uri="{9D8B030D-6E8A-4147-A177-3AD203B41FA5}">
                      <a16:colId xmlns:a16="http://schemas.microsoft.com/office/drawing/2014/main" val="2225470782"/>
                    </a:ext>
                  </a:extLst>
                </a:gridCol>
                <a:gridCol w="1258868">
                  <a:extLst>
                    <a:ext uri="{9D8B030D-6E8A-4147-A177-3AD203B41FA5}">
                      <a16:colId xmlns:a16="http://schemas.microsoft.com/office/drawing/2014/main" val="1474922130"/>
                    </a:ext>
                  </a:extLst>
                </a:gridCol>
              </a:tblGrid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Payee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Purpose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Amount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36506916"/>
                  </a:ext>
                </a:extLst>
              </a:tr>
              <a:tr h="33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Target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Re-roof Projects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$         305,148.16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7/28/2025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923691"/>
                  </a:ext>
                </a:extLst>
              </a:tr>
              <a:tr h="31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HCS, Inc.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Cameron Hall Project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181,910.95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7/28/2025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07023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Slate Construction Central Tex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Volleyball Locker Room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107,577.42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7/14/2025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77018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Citibank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Procurement Card-Departmental Charges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96,947.02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01488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Comptroller of Public Accounts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Unclaimed property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88,557.64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67293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Shell Energy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Utilities-Electricity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87,761.71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005916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Red River Technology LLC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MFA Project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80,062.00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008785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HCS, Inc.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Cameron Hall landscape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59,233.69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71538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Continental Touring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Athletics Transport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46,200.00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7/23/2025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72554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Texas AirSystems LLC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Maintenance Supplies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42,569.00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7/30/2025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72781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City of Waco - Water Dept.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Water Bills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42,490.46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101654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Shamrock Property Management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Student Housing Rent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41,250.00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478402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Technolutions Inc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Software License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37,500.00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696422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Engraving Concepts LP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Laser Engraver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35,900.00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7/14/2025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7980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City of Waco - Water Dept.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Water Bills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31,147.71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7/31/2025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544072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Continental Touring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Transportation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31,000.00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264063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Amazon Capital Services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Amazon-Departmental Charges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28,079.00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02517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Southern Aluminum Manufacturin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Tables Cameron Hall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24,553.00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01547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Turnitin LLC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Feedback Studio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24,530.00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7/14/2025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7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75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29616" cy="984436"/>
          </a:xfrm>
        </p:spPr>
        <p:txBody>
          <a:bodyPr>
            <a:normAutofit/>
          </a:bodyPr>
          <a:lstStyle/>
          <a:p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Expenses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(PHYSICAL PLANT/Property)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64D9D8-20E9-4A20-9DAA-FEB11D2A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537869"/>
              </p:ext>
            </p:extLst>
          </p:nvPr>
        </p:nvGraphicFramePr>
        <p:xfrm>
          <a:off x="130628" y="856343"/>
          <a:ext cx="11945256" cy="5614473"/>
        </p:xfrm>
        <a:graphic>
          <a:graphicData uri="http://schemas.openxmlformats.org/drawingml/2006/table">
            <a:tbl>
              <a:tblPr/>
              <a:tblGrid>
                <a:gridCol w="2951345">
                  <a:extLst>
                    <a:ext uri="{9D8B030D-6E8A-4147-A177-3AD203B41FA5}">
                      <a16:colId xmlns:a16="http://schemas.microsoft.com/office/drawing/2014/main" val="4236684887"/>
                    </a:ext>
                  </a:extLst>
                </a:gridCol>
                <a:gridCol w="5713684">
                  <a:extLst>
                    <a:ext uri="{9D8B030D-6E8A-4147-A177-3AD203B41FA5}">
                      <a16:colId xmlns:a16="http://schemas.microsoft.com/office/drawing/2014/main" val="260363351"/>
                    </a:ext>
                  </a:extLst>
                </a:gridCol>
                <a:gridCol w="2021359">
                  <a:extLst>
                    <a:ext uri="{9D8B030D-6E8A-4147-A177-3AD203B41FA5}">
                      <a16:colId xmlns:a16="http://schemas.microsoft.com/office/drawing/2014/main" val="3316801529"/>
                    </a:ext>
                  </a:extLst>
                </a:gridCol>
                <a:gridCol w="1258868">
                  <a:extLst>
                    <a:ext uri="{9D8B030D-6E8A-4147-A177-3AD203B41FA5}">
                      <a16:colId xmlns:a16="http://schemas.microsoft.com/office/drawing/2014/main" val="1076373806"/>
                    </a:ext>
                  </a:extLst>
                </a:gridCol>
              </a:tblGrid>
              <a:tr h="271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Payee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Purpose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Amount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3624402"/>
                  </a:ext>
                </a:extLst>
              </a:tr>
              <a:tr h="33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Target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Re-roof Projects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$         305,148.16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7/28/2025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539437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HCS, Inc.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Cameron Hall Project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181,910.95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7/28/2025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95916"/>
                  </a:ext>
                </a:extLst>
              </a:tr>
              <a:tr h="33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Slate Construction Central Tex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Volleyball Locker Room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107,577.42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7/14/2025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67903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Citibank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Procurement Card-Departmental Charges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96,947.02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163892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Comptroller of Public Accounts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Unclaimed property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88,557.64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742579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Shell Energy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Utilities-Electricity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87,761.71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834670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Red River Technology LLC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MFA Project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80,062.00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375547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HCS, Inc.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Cameron Hall landscape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59,233.69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65915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Continental Touring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Athletics Transport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46,200.00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7/23/2025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92028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Texas AirSystems LLC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Maintenance Supplies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42,569.00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7/30/2025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54511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City of Waco - Water Dept.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Water Bills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42,490.46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386066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Shamrock Property Management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Student Housing Rent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41,250.00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89142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Technolutions Inc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Software License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37,500.00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039007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Engraving Concepts LP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Laser Engraver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35,900.00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7/14/2025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63382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City of Waco - Water Dept.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Water Bills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31,147.71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7/31/2025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64180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Continental Touring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Transportation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31,000.00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79844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Amazon Capital Services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Amazon-Departmental Charges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28,079.00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072367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Southern Aluminum Manufacturin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Tables Cameron Hall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24,553.00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467015"/>
                  </a:ext>
                </a:extLst>
              </a:tr>
              <a:tr h="27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Turnitin LLC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Feedback Studio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24,530.00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7/14/2025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199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9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29616" cy="984436"/>
          </a:xfrm>
        </p:spPr>
        <p:txBody>
          <a:bodyPr>
            <a:normAutofit/>
          </a:bodyPr>
          <a:lstStyle/>
          <a:p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Expenses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(TECHNOLOGY)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4A6F40-B872-4BA5-B646-AF3E9715D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1833"/>
              </p:ext>
            </p:extLst>
          </p:nvPr>
        </p:nvGraphicFramePr>
        <p:xfrm>
          <a:off x="217714" y="827314"/>
          <a:ext cx="11843657" cy="5618316"/>
        </p:xfrm>
        <a:graphic>
          <a:graphicData uri="http://schemas.openxmlformats.org/drawingml/2006/table">
            <a:tbl>
              <a:tblPr/>
              <a:tblGrid>
                <a:gridCol w="2926243">
                  <a:extLst>
                    <a:ext uri="{9D8B030D-6E8A-4147-A177-3AD203B41FA5}">
                      <a16:colId xmlns:a16="http://schemas.microsoft.com/office/drawing/2014/main" val="420243843"/>
                    </a:ext>
                  </a:extLst>
                </a:gridCol>
                <a:gridCol w="5651700">
                  <a:extLst>
                    <a:ext uri="{9D8B030D-6E8A-4147-A177-3AD203B41FA5}">
                      <a16:colId xmlns:a16="http://schemas.microsoft.com/office/drawing/2014/main" val="1210137273"/>
                    </a:ext>
                  </a:extLst>
                </a:gridCol>
                <a:gridCol w="2017553">
                  <a:extLst>
                    <a:ext uri="{9D8B030D-6E8A-4147-A177-3AD203B41FA5}">
                      <a16:colId xmlns:a16="http://schemas.microsoft.com/office/drawing/2014/main" val="917027704"/>
                    </a:ext>
                  </a:extLst>
                </a:gridCol>
                <a:gridCol w="1248161">
                  <a:extLst>
                    <a:ext uri="{9D8B030D-6E8A-4147-A177-3AD203B41FA5}">
                      <a16:colId xmlns:a16="http://schemas.microsoft.com/office/drawing/2014/main" val="593472319"/>
                    </a:ext>
                  </a:extLst>
                </a:gridCol>
              </a:tblGrid>
              <a:tr h="270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Payee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Purpose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Amount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C0C0C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38727011"/>
                  </a:ext>
                </a:extLst>
              </a:tr>
              <a:tr h="339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Target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Re-roof Projects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$         305,148.16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7/28/2025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636028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HCS, Inc.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Cameron Hall Project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181,910.95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7/28/2025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88326"/>
                  </a:ext>
                </a:extLst>
              </a:tr>
              <a:tr h="33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Slate Construction Central </a:t>
                      </a:r>
                      <a:r>
                        <a:rPr lang="en-US" sz="1600" b="0" i="0" u="none" strike="noStrike" dirty="0" err="1">
                          <a:effectLst/>
                          <a:latin typeface="+mn-lt"/>
                        </a:rPr>
                        <a:t>Tex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Volleyball Locker Room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107,577.42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7/14/2025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586715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Citibank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Procurement Card-Departmental Charges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96,947.02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295204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Comptroller of Public Accounts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Unclaimed property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88,557.64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51637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Shell Energy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Utilities-Electricity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87,761.71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22334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Red River Technology LLC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MFA Project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80,062.00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93787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HCS, Inc.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Cameron Hall landscape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59,233.69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336705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Continental Touring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Athletics Transport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46,200.00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7/23/2025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303265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Texas AirSystems LLC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Maintenance Supplies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42,569.00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7/30/2025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489595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City of Waco - Water Dept.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Water Bills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42,490.46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97979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Shamrock Property Management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Student Housing Rent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41,250.00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307007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Technolutions Inc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Software License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37,500.00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638290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Engraving Concepts LP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Laser Engraver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35,900.00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7/14/2025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35754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City of Waco - Water Dept.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Water Bills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31,147.71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7/31/2025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582329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Continental Touring Solutions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Transportation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31,000.00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7/21/2025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539221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Amazon Capital Services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Amazon-Departmental Charges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28,079.00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98567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Southern Aluminum Manufacturin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Tables Cameron Hall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              24,553.00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7/7/2025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58051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Turnitin LLC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Feedback Studio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              24,530.00 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7/14/2025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730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76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9e3bee-bd3f-4ddc-b274-ee662275159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466AA12B3844A9F54498BA14FA4A5" ma:contentTypeVersion="14" ma:contentTypeDescription="Create a new document." ma:contentTypeScope="" ma:versionID="4f92e179f84e516d50c7c2cd59f1350a">
  <xsd:schema xmlns:xsd="http://www.w3.org/2001/XMLSchema" xmlns:xs="http://www.w3.org/2001/XMLSchema" xmlns:p="http://schemas.microsoft.com/office/2006/metadata/properties" xmlns:ns3="a89e3bee-bd3f-4ddc-b274-ee6622751594" xmlns:ns4="95ae5807-68f2-40bc-b3de-209074e26730" targetNamespace="http://schemas.microsoft.com/office/2006/metadata/properties" ma:root="true" ma:fieldsID="e2b3c0b25d421d366002e2416072f727" ns3:_="" ns4:_="">
    <xsd:import namespace="a89e3bee-bd3f-4ddc-b274-ee6622751594"/>
    <xsd:import namespace="95ae5807-68f2-40bc-b3de-209074e2673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e3bee-bd3f-4ddc-b274-ee662275159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e5807-68f2-40bc-b3de-209074e2673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2FDAE-3D56-4C92-9553-F279FD0F4908}">
  <ds:schemaRefs>
    <ds:schemaRef ds:uri="http://www.w3.org/XML/1998/namespace"/>
    <ds:schemaRef ds:uri="95ae5807-68f2-40bc-b3de-209074e26730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a89e3bee-bd3f-4ddc-b274-ee662275159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58F4E8-14DB-4E1E-9A2C-6BE0567A60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e3bee-bd3f-4ddc-b274-ee6622751594"/>
    <ds:schemaRef ds:uri="95ae5807-68f2-40bc-b3de-209074e26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460B32-392F-4A64-9A09-C1ED1B4E77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25929</TotalTime>
  <Words>2250</Words>
  <Application>Microsoft Office PowerPoint</Application>
  <PresentationFormat>Widescreen</PresentationFormat>
  <Paragraphs>1076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   Monthly Financial Report</vt:lpstr>
      <vt:lpstr>Balance Sheet – Assets</vt:lpstr>
      <vt:lpstr>Balance Sheet – Liabilities and Fund Balances</vt:lpstr>
      <vt:lpstr>Income Highlights</vt:lpstr>
      <vt:lpstr>Expenses Highlights</vt:lpstr>
      <vt:lpstr>Bank Balances &amp; Investments</vt:lpstr>
      <vt:lpstr>Top Expenses (GENERAL/MISC OPERATIONS)</vt:lpstr>
      <vt:lpstr>Top Expenses (PHYSICAL PLANT/Property)</vt:lpstr>
      <vt:lpstr>Top Expenses (TECHNOLOGY)</vt:lpstr>
      <vt:lpstr>Questions? _________________________________________________________________________________________________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Financial Report</dc:title>
  <dc:creator>Stephen Benson</dc:creator>
  <cp:lastModifiedBy>Mark C. Harmsen</cp:lastModifiedBy>
  <cp:revision>704</cp:revision>
  <cp:lastPrinted>2024-11-21T23:35:43Z</cp:lastPrinted>
  <dcterms:created xsi:type="dcterms:W3CDTF">2019-10-26T17:10:03Z</dcterms:created>
  <dcterms:modified xsi:type="dcterms:W3CDTF">2025-08-20T23:03:02Z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0x0101003CD466AA12B3844A9F54498BA14FA4A5</vt:lpwstr>
  </property>
</Properties>
</file>