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7" r:id="rId5"/>
    <p:sldId id="265" r:id="rId6"/>
    <p:sldId id="284" r:id="rId7"/>
    <p:sldId id="266" r:id="rId8"/>
    <p:sldId id="304" r:id="rId9"/>
    <p:sldId id="259" r:id="rId10"/>
    <p:sldId id="297" r:id="rId11"/>
    <p:sldId id="298" r:id="rId12"/>
    <p:sldId id="299" r:id="rId13"/>
    <p:sldId id="300" r:id="rId14"/>
    <p:sldId id="301" r:id="rId15"/>
    <p:sldId id="29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aring Campus Initiative Presentation" id="{0C582935-C5E9-AE4D-B690-DFF28AB439C9}">
          <p14:sldIdLst>
            <p14:sldId id="257"/>
            <p14:sldId id="265"/>
            <p14:sldId id="284"/>
            <p14:sldId id="266"/>
            <p14:sldId id="304"/>
            <p14:sldId id="259"/>
            <p14:sldId id="297"/>
            <p14:sldId id="298"/>
            <p14:sldId id="299"/>
            <p14:sldId id="300"/>
            <p14:sldId id="301"/>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1B5413-13C0-0BDF-4699-5A25BF404BA2}" name="Crystal Johnson" initials="CJ" userId="S::cajohnson@mclennan.edu::0bcce0cb-13b7-4fce-a2bd-9168c70177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660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62" autoAdjust="0"/>
  </p:normalViewPr>
  <p:slideViewPr>
    <p:cSldViewPr snapToGrid="0">
      <p:cViewPr varScale="1">
        <p:scale>
          <a:sx n="89" d="100"/>
          <a:sy n="89" d="100"/>
        </p:scale>
        <p:origin x="131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97AB0-AD68-284E-BC71-D8898F66ED39}"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18B14-83F3-1C41-A225-B95F52427308}" type="slidenum">
              <a:rPr lang="en-US" smtClean="0"/>
              <a:t>‹#›</a:t>
            </a:fld>
            <a:endParaRPr lang="en-US"/>
          </a:p>
        </p:txBody>
      </p:sp>
    </p:spTree>
    <p:extLst>
      <p:ext uri="{BB962C8B-B14F-4D97-AF65-F5344CB8AC3E}">
        <p14:creationId xmlns:p14="http://schemas.microsoft.com/office/powerpoint/2010/main" val="751810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Introductions</a:t>
            </a:r>
          </a:p>
        </p:txBody>
      </p:sp>
      <p:sp>
        <p:nvSpPr>
          <p:cNvPr id="4" name="Slide Number Placeholder 3"/>
          <p:cNvSpPr>
            <a:spLocks noGrp="1"/>
          </p:cNvSpPr>
          <p:nvPr>
            <p:ph type="sldNum" sz="quarter" idx="5"/>
          </p:nvPr>
        </p:nvSpPr>
        <p:spPr/>
        <p:txBody>
          <a:bodyPr/>
          <a:lstStyle/>
          <a:p>
            <a:fld id="{92918B14-83F3-1C41-A225-B95F52427308}" type="slidenum">
              <a:rPr lang="en-US" smtClean="0"/>
              <a:t>1</a:t>
            </a:fld>
            <a:endParaRPr lang="en-US"/>
          </a:p>
        </p:txBody>
      </p:sp>
    </p:spTree>
    <p:extLst>
      <p:ext uri="{BB962C8B-B14F-4D97-AF65-F5344CB8AC3E}">
        <p14:creationId xmlns:p14="http://schemas.microsoft.com/office/powerpoint/2010/main" val="1089351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t>Intentional effort to welcome students and encourage their connection to the college</a:t>
            </a:r>
          </a:p>
          <a:p>
            <a:pPr marL="171450" indent="-171450">
              <a:lnSpc>
                <a:spcPct val="90000"/>
              </a:lnSpc>
              <a:spcBef>
                <a:spcPts val="1000"/>
              </a:spcBef>
              <a:buFont typeface="Arial"/>
              <a:buChar char="•"/>
            </a:pPr>
            <a:r>
              <a:rPr lang="en-US" dirty="0"/>
              <a:t>Engages staff who are often missing from student success efforts</a:t>
            </a:r>
            <a:endParaRPr lang="en-US" dirty="0">
              <a:ea typeface="Calibri"/>
              <a:cs typeface="Calibri"/>
            </a:endParaRPr>
          </a:p>
          <a:p>
            <a:pPr marL="171450" indent="-171450">
              <a:lnSpc>
                <a:spcPct val="90000"/>
              </a:lnSpc>
              <a:spcBef>
                <a:spcPts val="1000"/>
              </a:spcBef>
              <a:buFont typeface="Arial"/>
              <a:buChar char="•"/>
            </a:pPr>
            <a:r>
              <a:rPr lang="en-US" dirty="0"/>
              <a:t>Helps staff connect with one another and with other employee groups to create a positive college environment</a:t>
            </a:r>
            <a:endParaRPr lang="en-US" dirty="0">
              <a:ea typeface="Calibri"/>
              <a:cs typeface="Calibri"/>
            </a:endParaRPr>
          </a:p>
          <a:p>
            <a:pPr marL="171450" indent="-171450">
              <a:lnSpc>
                <a:spcPct val="90000"/>
              </a:lnSpc>
              <a:spcBef>
                <a:spcPts val="1000"/>
              </a:spcBef>
              <a:buFont typeface="Arial"/>
              <a:buChar char="•"/>
            </a:pPr>
            <a:r>
              <a:rPr lang="en-US" dirty="0"/>
              <a:t>Creates behavior change that influences culture change across campus</a:t>
            </a:r>
            <a:endParaRPr lang="en-US" dirty="0">
              <a:ea typeface="Calibri"/>
              <a:cs typeface="Calibri"/>
            </a:endParaRPr>
          </a:p>
          <a:p>
            <a:pPr marL="171450" indent="-171450">
              <a:lnSpc>
                <a:spcPct val="90000"/>
              </a:lnSpc>
              <a:spcBef>
                <a:spcPts val="1000"/>
              </a:spcBef>
              <a:buFont typeface="Arial"/>
              <a:buChar char="•"/>
            </a:pPr>
            <a:r>
              <a:rPr lang="en-US" dirty="0"/>
              <a:t>Causes the college to re-examine policy barriers to student success</a:t>
            </a:r>
            <a:endParaRPr lang="en-US" dirty="0">
              <a:ea typeface="Calibri"/>
              <a:cs typeface="Calibri"/>
            </a:endParaRPr>
          </a:p>
          <a:p>
            <a:pPr marL="171450" indent="-171450">
              <a:lnSpc>
                <a:spcPct val="90000"/>
              </a:lnSpc>
              <a:spcBef>
                <a:spcPts val="1000"/>
              </a:spcBef>
              <a:buFont typeface="Arial"/>
              <a:buChar char="•"/>
            </a:pPr>
            <a:r>
              <a:rPr lang="en-US" dirty="0"/>
              <a:t>Moves our work from transactional to relational</a:t>
            </a:r>
          </a:p>
          <a:p>
            <a:pPr marL="171450" indent="-171450">
              <a:lnSpc>
                <a:spcPct val="90000"/>
              </a:lnSpc>
              <a:spcBef>
                <a:spcPts val="1000"/>
              </a:spcBef>
              <a:buFont typeface="Arial"/>
              <a:buChar char="•"/>
            </a:pPr>
            <a:r>
              <a:rPr lang="en-US" b="1" dirty="0"/>
              <a:t>Leadership Support</a:t>
            </a:r>
            <a:endParaRPr lang="en-US" dirty="0"/>
          </a:p>
          <a:p>
            <a:pPr marL="347345" indent="-171450">
              <a:lnSpc>
                <a:spcPct val="90000"/>
              </a:lnSpc>
              <a:spcBef>
                <a:spcPts val="1000"/>
              </a:spcBef>
              <a:buFont typeface="Arial"/>
              <a:buChar char="•"/>
            </a:pPr>
            <a:r>
              <a:rPr lang="en-US" dirty="0"/>
              <a:t>Application Process</a:t>
            </a:r>
            <a:endParaRPr lang="en-US" dirty="0">
              <a:ea typeface="Calibri"/>
              <a:cs typeface="Calibri"/>
            </a:endParaRPr>
          </a:p>
          <a:p>
            <a:pPr marL="347345" indent="-171450">
              <a:lnSpc>
                <a:spcPct val="90000"/>
              </a:lnSpc>
              <a:spcBef>
                <a:spcPts val="1000"/>
              </a:spcBef>
              <a:buFont typeface="Arial"/>
              <a:buChar char="•"/>
            </a:pPr>
            <a:r>
              <a:rPr lang="en-US" dirty="0"/>
              <a:t>Commitment</a:t>
            </a:r>
            <a:endParaRPr lang="en-US" dirty="0">
              <a:ea typeface="Calibri"/>
              <a:cs typeface="Calibri"/>
            </a:endParaRPr>
          </a:p>
          <a:p>
            <a:pPr marL="629920" indent="-172720">
              <a:lnSpc>
                <a:spcPct val="90000"/>
              </a:lnSpc>
              <a:spcBef>
                <a:spcPts val="1000"/>
              </a:spcBef>
              <a:buFont typeface="Arial"/>
              <a:buChar char="•"/>
            </a:pPr>
            <a:r>
              <a:rPr lang="en-US" dirty="0"/>
              <a:t>Leadership Council</a:t>
            </a:r>
            <a:endParaRPr lang="en-US" dirty="0">
              <a:ea typeface="Calibri"/>
              <a:cs typeface="Calibri"/>
            </a:endParaRPr>
          </a:p>
          <a:p>
            <a:pPr marL="347345" indent="-171450">
              <a:lnSpc>
                <a:spcPct val="90000"/>
              </a:lnSpc>
              <a:spcBef>
                <a:spcPts val="1000"/>
              </a:spcBef>
              <a:buFont typeface="Arial"/>
              <a:buChar char="•"/>
            </a:pPr>
            <a:r>
              <a:rPr lang="en-US" dirty="0"/>
              <a:t>Empowerment of leaders across campus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2918B14-83F3-1C41-A225-B95F52427308}" type="slidenum">
              <a:rPr lang="en-US" smtClean="0"/>
              <a:t>2</a:t>
            </a:fld>
            <a:endParaRPr lang="en-US"/>
          </a:p>
        </p:txBody>
      </p:sp>
    </p:spTree>
    <p:extLst>
      <p:ext uri="{BB962C8B-B14F-4D97-AF65-F5344CB8AC3E}">
        <p14:creationId xmlns:p14="http://schemas.microsoft.com/office/powerpoint/2010/main" val="2346520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Faculty implementation coming in Spring of 2026!</a:t>
            </a:r>
          </a:p>
        </p:txBody>
      </p:sp>
      <p:sp>
        <p:nvSpPr>
          <p:cNvPr id="4" name="Slide Number Placeholder 3"/>
          <p:cNvSpPr>
            <a:spLocks noGrp="1"/>
          </p:cNvSpPr>
          <p:nvPr>
            <p:ph type="sldNum" sz="quarter" idx="5"/>
          </p:nvPr>
        </p:nvSpPr>
        <p:spPr/>
        <p:txBody>
          <a:bodyPr/>
          <a:lstStyle/>
          <a:p>
            <a:fld id="{92918B14-83F3-1C41-A225-B95F52427308}" type="slidenum">
              <a:rPr lang="en-US" smtClean="0"/>
              <a:t>3</a:t>
            </a:fld>
            <a:endParaRPr lang="en-US"/>
          </a:p>
        </p:txBody>
      </p:sp>
    </p:spTree>
    <p:extLst>
      <p:ext uri="{BB962C8B-B14F-4D97-AF65-F5344CB8AC3E}">
        <p14:creationId xmlns:p14="http://schemas.microsoft.com/office/powerpoint/2010/main" val="250423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918B14-83F3-1C41-A225-B95F52427308}" type="slidenum">
              <a:rPr lang="en-US" smtClean="0"/>
              <a:t>4</a:t>
            </a:fld>
            <a:endParaRPr lang="en-US"/>
          </a:p>
        </p:txBody>
      </p:sp>
    </p:spTree>
    <p:extLst>
      <p:ext uri="{BB962C8B-B14F-4D97-AF65-F5344CB8AC3E}">
        <p14:creationId xmlns:p14="http://schemas.microsoft.com/office/powerpoint/2010/main" val="371121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has F2F and online components. Some still in progress. </a:t>
            </a:r>
            <a:endParaRPr lang="en-US" dirty="0">
              <a:solidFill>
                <a:srgbClr val="444444"/>
              </a:solidFill>
            </a:endParaRPr>
          </a:p>
          <a:p>
            <a:pPr>
              <a:spcBef>
                <a:spcPct val="0"/>
              </a:spcBef>
            </a:pPr>
            <a:r>
              <a:rPr lang="en-US" b="1" dirty="0"/>
              <a:t>10 Foot Deliverables:</a:t>
            </a:r>
            <a:endParaRPr lang="en-US" dirty="0">
              <a:solidFill>
                <a:srgbClr val="444444"/>
              </a:solidFill>
            </a:endParaRPr>
          </a:p>
          <a:p>
            <a:pPr>
              <a:spcBef>
                <a:spcPct val="0"/>
              </a:spcBef>
            </a:pPr>
            <a:r>
              <a:rPr lang="en-US" i="1" dirty="0"/>
              <a:t>2025: </a:t>
            </a:r>
            <a:r>
              <a:rPr lang="en-US" dirty="0"/>
              <a:t>Do’s and Don’ts Flyer</a:t>
            </a:r>
            <a:endParaRPr lang="en-US" dirty="0">
              <a:solidFill>
                <a:srgbClr val="444444"/>
              </a:solidFill>
            </a:endParaRPr>
          </a:p>
          <a:p>
            <a:pPr>
              <a:spcBef>
                <a:spcPct val="0"/>
              </a:spcBef>
            </a:pPr>
            <a:r>
              <a:rPr lang="en-US" i="1" dirty="0"/>
              <a:t>2026: </a:t>
            </a:r>
            <a:r>
              <a:rPr lang="en-US" dirty="0"/>
              <a:t>Coordinate with other departments to support communication standards via Mongoose, Email, etc.</a:t>
            </a:r>
            <a:endParaRPr lang="en-US" dirty="0">
              <a:solidFill>
                <a:srgbClr val="444444"/>
              </a:solidFill>
            </a:endParaRPr>
          </a:p>
          <a:p>
            <a:pPr>
              <a:spcBef>
                <a:spcPct val="0"/>
              </a:spcBef>
            </a:pPr>
            <a:r>
              <a:rPr lang="en-US" b="1" dirty="0"/>
              <a:t>Cross Departmental Deliverables:</a:t>
            </a:r>
            <a:endParaRPr lang="en-US" dirty="0">
              <a:solidFill>
                <a:srgbClr val="444444"/>
              </a:solidFill>
            </a:endParaRPr>
          </a:p>
          <a:p>
            <a:pPr>
              <a:spcBef>
                <a:spcPct val="0"/>
              </a:spcBef>
            </a:pPr>
            <a:r>
              <a:rPr lang="en-US" i="1" dirty="0"/>
              <a:t>2025: </a:t>
            </a:r>
            <a:r>
              <a:rPr lang="en-US" dirty="0"/>
              <a:t>Department Quick Guide</a:t>
            </a:r>
            <a:r>
              <a:rPr lang="en-US" dirty="0">
                <a:solidFill>
                  <a:srgbClr val="444444"/>
                </a:solidFill>
              </a:rPr>
              <a:t>; </a:t>
            </a:r>
            <a:r>
              <a:rPr lang="en-US" dirty="0"/>
              <a:t>“Who To Ask” Campus Contact List</a:t>
            </a:r>
            <a:endParaRPr lang="en-US" dirty="0">
              <a:solidFill>
                <a:srgbClr val="444444"/>
              </a:solidFill>
            </a:endParaRPr>
          </a:p>
          <a:p>
            <a:pPr>
              <a:spcBef>
                <a:spcPct val="0"/>
              </a:spcBef>
            </a:pPr>
            <a:r>
              <a:rPr lang="en-US" i="1" dirty="0"/>
              <a:t>2026: </a:t>
            </a:r>
            <a:r>
              <a:rPr lang="en-US" dirty="0"/>
              <a:t>Departmental Videos</a:t>
            </a:r>
            <a:endParaRPr lang="en-US" dirty="0">
              <a:solidFill>
                <a:srgbClr val="444444"/>
              </a:solidFill>
            </a:endParaRPr>
          </a:p>
          <a:p>
            <a:pPr>
              <a:spcBef>
                <a:spcPct val="0"/>
              </a:spcBef>
            </a:pPr>
            <a:r>
              <a:rPr lang="en-US" b="1" dirty="0"/>
              <a:t>First Week Deliverables:</a:t>
            </a:r>
            <a:endParaRPr lang="en-US" dirty="0">
              <a:solidFill>
                <a:srgbClr val="444444"/>
              </a:solidFill>
            </a:endParaRPr>
          </a:p>
          <a:p>
            <a:pPr>
              <a:spcBef>
                <a:spcPct val="0"/>
              </a:spcBef>
            </a:pPr>
            <a:r>
              <a:rPr lang="en-US" i="1" dirty="0"/>
              <a:t>2025: </a:t>
            </a:r>
            <a:r>
              <a:rPr lang="en-US" dirty="0"/>
              <a:t>In-person First Week of Fall Semester events and planning</a:t>
            </a:r>
            <a:endParaRPr lang="en-US" dirty="0">
              <a:solidFill>
                <a:srgbClr val="444444"/>
              </a:solidFill>
            </a:endParaRPr>
          </a:p>
          <a:p>
            <a:pPr>
              <a:spcBef>
                <a:spcPct val="0"/>
              </a:spcBef>
            </a:pPr>
            <a:r>
              <a:rPr lang="en-US" i="1" dirty="0"/>
              <a:t>2026: </a:t>
            </a:r>
            <a:r>
              <a:rPr lang="en-US" dirty="0"/>
              <a:t>Continue in-person efforts but give greater focus to virtual environment</a:t>
            </a:r>
            <a:endParaRPr lang="en-US" dirty="0">
              <a:solidFill>
                <a:srgbClr val="444444"/>
              </a:solidFill>
            </a:endParaRPr>
          </a:p>
          <a:p>
            <a:pPr>
              <a:spcBef>
                <a:spcPct val="0"/>
              </a:spcBef>
            </a:pPr>
            <a:r>
              <a:rPr lang="en-US" b="1" dirty="0"/>
              <a:t>Nametag Deliverables:</a:t>
            </a:r>
            <a:endParaRPr lang="en-US" dirty="0">
              <a:solidFill>
                <a:srgbClr val="444444"/>
              </a:solidFill>
            </a:endParaRPr>
          </a:p>
          <a:p>
            <a:pPr>
              <a:spcBef>
                <a:spcPct val="0"/>
              </a:spcBef>
            </a:pPr>
            <a:r>
              <a:rPr lang="en-US" i="1" dirty="0"/>
              <a:t>2025: </a:t>
            </a:r>
            <a:r>
              <a:rPr lang="en-US" dirty="0"/>
              <a:t>Name Badges</a:t>
            </a:r>
            <a:endParaRPr lang="en-US" dirty="0">
              <a:solidFill>
                <a:srgbClr val="444444"/>
              </a:solidFill>
            </a:endParaRPr>
          </a:p>
          <a:p>
            <a:pPr>
              <a:spcBef>
                <a:spcPct val="0"/>
              </a:spcBef>
            </a:pPr>
            <a:r>
              <a:rPr lang="en-US" i="1" dirty="0"/>
              <a:t>2026: </a:t>
            </a:r>
            <a:r>
              <a:rPr lang="en-US" dirty="0"/>
              <a:t>Coordination with MarCom to circulate email signature brand standards</a:t>
            </a:r>
            <a:endParaRPr lang="en-US" dirty="0">
              <a:solidFill>
                <a:srgbClr val="444444"/>
              </a:solidFill>
            </a:endParaRPr>
          </a:p>
          <a:p>
            <a:pPr>
              <a:spcBef>
                <a:spcPct val="0"/>
              </a:spcBef>
            </a:pPr>
            <a:r>
              <a:rPr lang="en-US" b="1" dirty="0"/>
              <a:t>Warm Referrals Deliverables:</a:t>
            </a:r>
            <a:endParaRPr lang="en-US" dirty="0">
              <a:solidFill>
                <a:srgbClr val="444444"/>
              </a:solidFill>
            </a:endParaRPr>
          </a:p>
          <a:p>
            <a:pPr>
              <a:spcBef>
                <a:spcPct val="0"/>
              </a:spcBef>
            </a:pPr>
            <a:r>
              <a:rPr lang="en-US" i="1" dirty="0"/>
              <a:t>2025: </a:t>
            </a:r>
            <a:r>
              <a:rPr lang="en-US" dirty="0"/>
              <a:t>Referral Card</a:t>
            </a:r>
            <a:endParaRPr lang="en-US" dirty="0">
              <a:solidFill>
                <a:srgbClr val="444444"/>
              </a:solidFill>
            </a:endParaRPr>
          </a:p>
          <a:p>
            <a:pPr>
              <a:spcBef>
                <a:spcPct val="0"/>
              </a:spcBef>
            </a:pPr>
            <a:r>
              <a:rPr lang="en-US" i="1" dirty="0"/>
              <a:t>2026: </a:t>
            </a:r>
            <a:r>
              <a:rPr lang="en-US" dirty="0"/>
              <a:t>Bilingual Employee List</a:t>
            </a:r>
            <a:endParaRPr lang="en-US" dirty="0">
              <a:solidFill>
                <a:srgbClr val="444444"/>
              </a:solidFill>
            </a:endParaRPr>
          </a:p>
        </p:txBody>
      </p:sp>
      <p:sp>
        <p:nvSpPr>
          <p:cNvPr id="4" name="Slide Number Placeholder 3"/>
          <p:cNvSpPr>
            <a:spLocks noGrp="1"/>
          </p:cNvSpPr>
          <p:nvPr>
            <p:ph type="sldNum" sz="quarter" idx="5"/>
          </p:nvPr>
        </p:nvSpPr>
        <p:spPr/>
        <p:txBody>
          <a:bodyPr/>
          <a:lstStyle/>
          <a:p>
            <a:fld id="{92918B14-83F3-1C41-A225-B95F52427308}" type="slidenum">
              <a:rPr lang="en-US" smtClean="0"/>
              <a:t>5</a:t>
            </a:fld>
            <a:endParaRPr lang="en-US"/>
          </a:p>
        </p:txBody>
      </p:sp>
    </p:spTree>
    <p:extLst>
      <p:ext uri="{BB962C8B-B14F-4D97-AF65-F5344CB8AC3E}">
        <p14:creationId xmlns:p14="http://schemas.microsoft.com/office/powerpoint/2010/main" val="418203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Started with a staff implementation team of 30 and expanded to 44 people in the current working groups. </a:t>
            </a:r>
            <a:endParaRPr lang="en-US" dirty="0"/>
          </a:p>
        </p:txBody>
      </p:sp>
      <p:sp>
        <p:nvSpPr>
          <p:cNvPr id="4" name="Slide Number Placeholder 3"/>
          <p:cNvSpPr>
            <a:spLocks noGrp="1"/>
          </p:cNvSpPr>
          <p:nvPr>
            <p:ph type="sldNum" sz="quarter" idx="5"/>
          </p:nvPr>
        </p:nvSpPr>
        <p:spPr/>
        <p:txBody>
          <a:bodyPr/>
          <a:lstStyle/>
          <a:p>
            <a:fld id="{92918B14-83F3-1C41-A225-B95F52427308}" type="slidenum">
              <a:rPr lang="en-US" smtClean="0"/>
              <a:t>6</a:t>
            </a:fld>
            <a:endParaRPr lang="en-US"/>
          </a:p>
        </p:txBody>
      </p:sp>
    </p:spTree>
    <p:extLst>
      <p:ext uri="{BB962C8B-B14F-4D97-AF65-F5344CB8AC3E}">
        <p14:creationId xmlns:p14="http://schemas.microsoft.com/office/powerpoint/2010/main" val="172720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Greeter numbers</a:t>
            </a:r>
          </a:p>
          <a:p>
            <a:pPr marL="171450" indent="-171450">
              <a:buFontTx/>
              <a:buChar char="-"/>
            </a:pPr>
            <a:r>
              <a:rPr lang="en-US" dirty="0"/>
              <a:t>127 staff members</a:t>
            </a:r>
          </a:p>
          <a:p>
            <a:pPr marL="171450" indent="-171450">
              <a:buFontTx/>
              <a:buChar char="-"/>
            </a:pPr>
            <a:r>
              <a:rPr lang="en-US" dirty="0"/>
              <a:t>48 faculty members</a:t>
            </a:r>
          </a:p>
          <a:p>
            <a:r>
              <a:rPr lang="en-US" dirty="0"/>
              <a:t>407 of shifts were filled</a:t>
            </a:r>
          </a:p>
          <a:p>
            <a:pPr>
              <a:spcBef>
                <a:spcPct val="0"/>
              </a:spcBef>
            </a:pPr>
            <a:r>
              <a:rPr lang="en-US" i="1" dirty="0"/>
              <a:t>Training and Resources</a:t>
            </a:r>
          </a:p>
          <a:p>
            <a:pPr marL="171450" indent="-171450">
              <a:spcBef>
                <a:spcPct val="0"/>
              </a:spcBef>
              <a:buFontTx/>
              <a:buChar char="-"/>
            </a:pPr>
            <a:r>
              <a:rPr lang="en-US" dirty="0"/>
              <a:t>Training Video</a:t>
            </a:r>
            <a:endParaRPr lang="en-US" dirty="0">
              <a:ea typeface="Calibri"/>
              <a:cs typeface="Calibri"/>
            </a:endParaRPr>
          </a:p>
          <a:p>
            <a:pPr marL="171450" indent="-171450">
              <a:spcBef>
                <a:spcPct val="0"/>
              </a:spcBef>
              <a:buFontTx/>
              <a:buChar char="-"/>
            </a:pPr>
            <a:r>
              <a:rPr lang="en-US" dirty="0"/>
              <a:t>Clipboards with FAQs and updated campus maps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2918B14-83F3-1C41-A225-B95F52427308}" type="slidenum">
              <a:rPr lang="en-US" smtClean="0"/>
              <a:t>7</a:t>
            </a:fld>
            <a:endParaRPr lang="en-US"/>
          </a:p>
        </p:txBody>
      </p:sp>
    </p:spTree>
    <p:extLst>
      <p:ext uri="{BB962C8B-B14F-4D97-AF65-F5344CB8AC3E}">
        <p14:creationId xmlns:p14="http://schemas.microsoft.com/office/powerpoint/2010/main" val="380328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Come and go event</a:t>
            </a:r>
          </a:p>
        </p:txBody>
      </p:sp>
      <p:sp>
        <p:nvSpPr>
          <p:cNvPr id="4" name="Slide Number Placeholder 3"/>
          <p:cNvSpPr>
            <a:spLocks noGrp="1"/>
          </p:cNvSpPr>
          <p:nvPr>
            <p:ph type="sldNum" sz="quarter" idx="5"/>
          </p:nvPr>
        </p:nvSpPr>
        <p:spPr/>
        <p:txBody>
          <a:bodyPr/>
          <a:lstStyle/>
          <a:p>
            <a:fld id="{92918B14-83F3-1C41-A225-B95F52427308}" type="slidenum">
              <a:rPr lang="en-US" smtClean="0"/>
              <a:t>10</a:t>
            </a:fld>
            <a:endParaRPr lang="en-US"/>
          </a:p>
        </p:txBody>
      </p:sp>
    </p:spTree>
    <p:extLst>
      <p:ext uri="{BB962C8B-B14F-4D97-AF65-F5344CB8AC3E}">
        <p14:creationId xmlns:p14="http://schemas.microsoft.com/office/powerpoint/2010/main" val="3139215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Nametags: Making Connections Visible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Ten Foot Goal: Proactive help within ten feet—or ten seconds</a:t>
            </a:r>
            <a:endParaRPr lang="en-US" dirty="0">
              <a:solidFill>
                <a:srgbClr val="000000"/>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Cross-Departmental Awareness: One College. Many Doors. One Purpose.</a:t>
            </a:r>
            <a:endParaRPr lang="en-US" dirty="0">
              <a:solidFill>
                <a:srgbClr val="000000"/>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Warm Referrals: Welcoming. Attentive. Responsive. Mindful.</a:t>
            </a:r>
            <a:endParaRPr lang="en-US" dirty="0">
              <a:solidFill>
                <a:srgbClr val="000000"/>
              </a:solidFill>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First Week: The Start of Something Great</a:t>
            </a:r>
            <a:endParaRPr lang="en-US" dirty="0">
              <a:ea typeface="Calibri" panose="020F0502020204030204"/>
              <a:cs typeface="Calibri" panose="020F0502020204030204"/>
            </a:endParaRPr>
          </a:p>
          <a:p>
            <a:endParaRPr lang="en-US" dirty="0">
              <a:solidFill>
                <a:srgbClr val="000000"/>
              </a:solidFill>
              <a:latin typeface="Calibri"/>
              <a:ea typeface="Calibri"/>
              <a:cs typeface="Calibri"/>
            </a:endParaRPr>
          </a:p>
          <a:p>
            <a:r>
              <a:rPr lang="en-US" dirty="0">
                <a:solidFill>
                  <a:srgbClr val="333333"/>
                </a:solidFill>
                <a:latin typeface="Open Sans"/>
                <a:ea typeface="Open Sans"/>
                <a:cs typeface="Open Sans"/>
              </a:rPr>
              <a:t>Continue working with MAC Team to build a culture where students, and employees thrive in and outside the classroom. </a:t>
            </a:r>
          </a:p>
          <a:p>
            <a:r>
              <a:rPr lang="en-US" dirty="0">
                <a:solidFill>
                  <a:srgbClr val="333333"/>
                </a:solidFill>
                <a:latin typeface="Open Sans"/>
                <a:ea typeface="Open Sans"/>
                <a:cs typeface="Open Sans"/>
              </a:rPr>
              <a:t>Presenting at National Caring Campus Conference in November</a:t>
            </a:r>
          </a:p>
          <a:p>
            <a:r>
              <a:rPr lang="en-US" dirty="0">
                <a:solidFill>
                  <a:srgbClr val="333333"/>
                </a:solidFill>
                <a:latin typeface="Open Sans"/>
                <a:ea typeface="Open Sans"/>
                <a:cs typeface="Open Sans"/>
              </a:rPr>
              <a:t>- </a:t>
            </a:r>
            <a:r>
              <a:rPr lang="en-US" dirty="0">
                <a:solidFill>
                  <a:srgbClr val="000000"/>
                </a:solidFill>
              </a:rPr>
              <a:t>"When Caring Gets Complicated: Bumps, Breakthroughs, and Building Buy-In“</a:t>
            </a:r>
            <a:endParaRPr lang="en-US" dirty="0"/>
          </a:p>
          <a:p>
            <a:endParaRPr lang="en-US" dirty="0">
              <a:solidFill>
                <a:srgbClr val="333333"/>
              </a:solidFill>
              <a:latin typeface="Open Sans"/>
              <a:ea typeface="Open Sans"/>
              <a:cs typeface="Open Sans"/>
            </a:endParaRPr>
          </a:p>
          <a:p>
            <a:pPr algn="l"/>
            <a:r>
              <a:rPr lang="en-US" b="0" i="0" dirty="0">
                <a:solidFill>
                  <a:srgbClr val="333333"/>
                </a:solidFill>
                <a:effectLst/>
                <a:latin typeface="Open Sans"/>
                <a:ea typeface="Open Sans"/>
                <a:cs typeface="Open Sans"/>
              </a:rPr>
              <a:t>Caring Campus Proposal Abstract: Implementing Caring Campus has the power to create lasting cultural change, but the journey is rarely straightforward. McLennan Always Cares revealed challenges that many campuses may also face, such as carving out time and space for staff to participate, shifting to a staff-led (rather than administrative-driven) model, managing logistics, preparing new members, ensuring board and leadership understanding, sustaining communication, and maintaining momentum after setbacks. </a:t>
            </a:r>
            <a:endParaRPr lang="en-US" dirty="0"/>
          </a:p>
          <a:p>
            <a:pPr algn="l"/>
            <a:r>
              <a:rPr lang="en-US" b="0" i="0" dirty="0">
                <a:solidFill>
                  <a:srgbClr val="333333"/>
                </a:solidFill>
                <a:effectLst/>
                <a:latin typeface="Open Sans"/>
                <a:ea typeface="Open Sans"/>
                <a:cs typeface="Open Sans"/>
              </a:rPr>
              <a:t>In this interactive session, we will share candid reflections on these pitfalls and the lessons learned along the way. Participants will then engage in scenario-based activities to practice tackling dilemmas similar to those we encountered, building confidence in their ability to respond effectively on their own campuses. </a:t>
            </a:r>
          </a:p>
          <a:p>
            <a:pPr algn="l"/>
            <a:r>
              <a:rPr lang="en-US" b="0" i="0" dirty="0">
                <a:solidFill>
                  <a:srgbClr val="333333"/>
                </a:solidFill>
                <a:effectLst/>
                <a:latin typeface="Open Sans"/>
                <a:ea typeface="Open Sans"/>
                <a:cs typeface="Open Sans"/>
              </a:rPr>
              <a:t>Attendees will leave with both insights and practical strategies for empowering staff as leaders, fostering broad institutional buy-in, and sustaining Caring Campus initiatives in ways that ensure cultural change takes root and grows over time. </a:t>
            </a:r>
          </a:p>
          <a:p>
            <a:endParaRPr lang="en-US" dirty="0"/>
          </a:p>
        </p:txBody>
      </p:sp>
      <p:sp>
        <p:nvSpPr>
          <p:cNvPr id="4" name="Slide Number Placeholder 3"/>
          <p:cNvSpPr>
            <a:spLocks noGrp="1"/>
          </p:cNvSpPr>
          <p:nvPr>
            <p:ph type="sldNum" sz="quarter" idx="5"/>
          </p:nvPr>
        </p:nvSpPr>
        <p:spPr/>
        <p:txBody>
          <a:bodyPr/>
          <a:lstStyle/>
          <a:p>
            <a:fld id="{92918B14-83F3-1C41-A225-B95F52427308}" type="slidenum">
              <a:rPr lang="en-US" smtClean="0"/>
              <a:t>11</a:t>
            </a:fld>
            <a:endParaRPr lang="en-US"/>
          </a:p>
        </p:txBody>
      </p:sp>
    </p:spTree>
    <p:extLst>
      <p:ext uri="{BB962C8B-B14F-4D97-AF65-F5344CB8AC3E}">
        <p14:creationId xmlns:p14="http://schemas.microsoft.com/office/powerpoint/2010/main" val="178629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6A23-06C8-E84B-8641-4C5A656AA3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788B3-137A-AB48-9FAD-7D58DA8665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E6B625-A103-934B-9D21-D48F6633101C}"/>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5" name="Footer Placeholder 4">
            <a:extLst>
              <a:ext uri="{FF2B5EF4-FFF2-40B4-BE49-F238E27FC236}">
                <a16:creationId xmlns:a16="http://schemas.microsoft.com/office/drawing/2014/main" id="{0E0527B4-F56C-8541-8B68-1EDA76980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E35B5-F8C8-DC4A-BEDB-92C5E475318D}"/>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68801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F10F-2FF0-CE49-BAA3-1B3983ABA1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BB9CAC-9A86-5045-8556-4AE30DCF15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E3375-CDA8-874C-89AF-55AEA695CD25}"/>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5" name="Footer Placeholder 4">
            <a:extLst>
              <a:ext uri="{FF2B5EF4-FFF2-40B4-BE49-F238E27FC236}">
                <a16:creationId xmlns:a16="http://schemas.microsoft.com/office/drawing/2014/main" id="{C2059B42-E2C8-5144-A7EC-43DC0F02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8DB5D-4758-E348-8112-714BE3C7636D}"/>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3188182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BC4518-F91F-1A42-8332-7414AA8259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AE8234-0641-B742-B0B0-5A5ECFB2DB1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01F71-CD93-3E4E-A144-076C982A38EF}"/>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5" name="Footer Placeholder 4">
            <a:extLst>
              <a:ext uri="{FF2B5EF4-FFF2-40B4-BE49-F238E27FC236}">
                <a16:creationId xmlns:a16="http://schemas.microsoft.com/office/drawing/2014/main" id="{29F757BD-55A3-9D4A-B0DB-B5C437E9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01C89-1E1B-1442-972C-3DDE73682D03}"/>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226732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18BC-4663-0D4C-AE76-BE9727FA4C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BDAA4A-2A49-0241-B21E-011522672A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BB91B-49EF-CA45-9ED9-E5DDFEE2953A}"/>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5" name="Footer Placeholder 4">
            <a:extLst>
              <a:ext uri="{FF2B5EF4-FFF2-40B4-BE49-F238E27FC236}">
                <a16:creationId xmlns:a16="http://schemas.microsoft.com/office/drawing/2014/main" id="{89AF9A90-150A-B54F-9A02-D734CB457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5110E0-3D27-9842-A1C9-1EF81687A938}"/>
              </a:ext>
            </a:extLst>
          </p:cNvPr>
          <p:cNvSpPr>
            <a:spLocks noGrp="1"/>
          </p:cNvSpPr>
          <p:nvPr>
            <p:ph type="sldNum" sz="quarter" idx="12"/>
          </p:nvPr>
        </p:nvSpPr>
        <p:spPr/>
        <p:txBody>
          <a:bodyPr/>
          <a:lstStyle/>
          <a:p>
            <a:fld id="{3973F2FF-B334-374C-97A0-22C73DD3521F}" type="slidenum">
              <a:rPr lang="en-US" smtClean="0"/>
              <a:t>‹#›</a:t>
            </a:fld>
            <a:endParaRPr lang="en-US"/>
          </a:p>
        </p:txBody>
      </p:sp>
      <p:sp>
        <p:nvSpPr>
          <p:cNvPr id="8" name="Content Placeholder 7">
            <a:extLst>
              <a:ext uri="{FF2B5EF4-FFF2-40B4-BE49-F238E27FC236}">
                <a16:creationId xmlns:a16="http://schemas.microsoft.com/office/drawing/2014/main" id="{A7277637-C8BF-EC43-B21E-0DA77807489B}"/>
              </a:ext>
            </a:extLst>
          </p:cNvPr>
          <p:cNvSpPr>
            <a:spLocks noGrp="1"/>
          </p:cNvSpPr>
          <p:nvPr>
            <p:ph sz="quarter" idx="13"/>
          </p:nvPr>
        </p:nvSpPr>
        <p:spPr>
          <a:xfrm>
            <a:off x="2420938" y="284163"/>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22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84C50-B5B2-6942-96AA-8C5A82199D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721465-48F0-464D-8AFE-95E6FC5202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5634F9-544C-C845-9487-01A7EDC02719}"/>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5" name="Footer Placeholder 4">
            <a:extLst>
              <a:ext uri="{FF2B5EF4-FFF2-40B4-BE49-F238E27FC236}">
                <a16:creationId xmlns:a16="http://schemas.microsoft.com/office/drawing/2014/main" id="{7514A3C1-26DF-CB42-9A68-B39C5098B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5F1AE-E0F0-7E4F-834F-31BD53E549D7}"/>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133524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63F8-B489-BC43-91B2-9140ACD88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E5E9A0-57E6-2A46-9AD8-46D58A84D9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70FCD-EEB8-C143-AFA0-35AF20F803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84D564-34AF-924A-8A00-C040CA424917}"/>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6" name="Footer Placeholder 5">
            <a:extLst>
              <a:ext uri="{FF2B5EF4-FFF2-40B4-BE49-F238E27FC236}">
                <a16:creationId xmlns:a16="http://schemas.microsoft.com/office/drawing/2014/main" id="{9C115F80-2FC3-E847-9294-003C82F6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EAD6F-207D-4949-AB8B-EC26A6B39CB1}"/>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23181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9DB5-211B-274D-B9BA-46708FC2AE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F80EEB-1301-5542-B6F9-06918B9BE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453996-EB29-AA42-BF06-E28DDFD869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2708B6-8207-C44C-B08E-5B048EBC4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7AE3D4-C638-DE4B-ABB2-30A4A18F213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768839-24D0-9E49-9B27-A516B9FBF8B5}"/>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8" name="Footer Placeholder 7">
            <a:extLst>
              <a:ext uri="{FF2B5EF4-FFF2-40B4-BE49-F238E27FC236}">
                <a16:creationId xmlns:a16="http://schemas.microsoft.com/office/drawing/2014/main" id="{AF75416A-C8DE-3542-8EB2-345BBC9E29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D3EC94-5DC3-4944-BDC3-82CC7AA90452}"/>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1968858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9C05-07BA-5342-AF54-200E5F94FC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7D3FD-CD37-104B-BF42-80B6707C5AF9}"/>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4" name="Footer Placeholder 3">
            <a:extLst>
              <a:ext uri="{FF2B5EF4-FFF2-40B4-BE49-F238E27FC236}">
                <a16:creationId xmlns:a16="http://schemas.microsoft.com/office/drawing/2014/main" id="{91DCD75F-68ED-9749-B8D8-5CA2E99FDF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A2702-1F88-724B-A02F-6C6B1ED1C38E}"/>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3114717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B196A8-3C7F-404C-8899-8A072D142259}"/>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3" name="Footer Placeholder 2">
            <a:extLst>
              <a:ext uri="{FF2B5EF4-FFF2-40B4-BE49-F238E27FC236}">
                <a16:creationId xmlns:a16="http://schemas.microsoft.com/office/drawing/2014/main" id="{111D9E6B-9850-114F-97AD-3142917FA1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866799-C14E-8C4D-A357-273B3EB4DF00}"/>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61635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CDD67-3D9A-5047-9E54-9D129CC499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C40E99-9ECF-8745-9E31-FA39B03EC4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AD77AB-7A79-254A-98B8-D0054C5DB1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2E9F9B-E4FB-2048-9BE1-9C4AF8C840FF}"/>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6" name="Footer Placeholder 5">
            <a:extLst>
              <a:ext uri="{FF2B5EF4-FFF2-40B4-BE49-F238E27FC236}">
                <a16:creationId xmlns:a16="http://schemas.microsoft.com/office/drawing/2014/main" id="{4B3A9AA1-FE89-9A49-86F4-0EA27C64DC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09561C-E87D-764E-889E-136FDB7D54DC}"/>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2445003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9432-D3E9-1342-9932-AFCBF55FE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00D6F2-5338-E34C-9DBF-82950BA3A9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6FB4837-F7D9-C946-8081-FB87DF59A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CF9520-6887-7849-9645-4D1FF391CCAD}"/>
              </a:ext>
            </a:extLst>
          </p:cNvPr>
          <p:cNvSpPr>
            <a:spLocks noGrp="1"/>
          </p:cNvSpPr>
          <p:nvPr>
            <p:ph type="dt" sz="half" idx="10"/>
          </p:nvPr>
        </p:nvSpPr>
        <p:spPr/>
        <p:txBody>
          <a:bodyPr/>
          <a:lstStyle/>
          <a:p>
            <a:fld id="{388D6B25-40D9-CC4B-A48B-D6CC7F9B4E63}" type="datetimeFigureOut">
              <a:rPr lang="en-US" smtClean="0"/>
              <a:t>9/23/2025</a:t>
            </a:fld>
            <a:endParaRPr lang="en-US"/>
          </a:p>
        </p:txBody>
      </p:sp>
      <p:sp>
        <p:nvSpPr>
          <p:cNvPr id="6" name="Footer Placeholder 5">
            <a:extLst>
              <a:ext uri="{FF2B5EF4-FFF2-40B4-BE49-F238E27FC236}">
                <a16:creationId xmlns:a16="http://schemas.microsoft.com/office/drawing/2014/main" id="{62E9B707-F082-BD4E-BD4E-BFDB03AE4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67B38-A25B-E441-9DF6-E877D6D7F51E}"/>
              </a:ext>
            </a:extLst>
          </p:cNvPr>
          <p:cNvSpPr>
            <a:spLocks noGrp="1"/>
          </p:cNvSpPr>
          <p:nvPr>
            <p:ph type="sldNum" sz="quarter" idx="12"/>
          </p:nvPr>
        </p:nvSpPr>
        <p:spPr/>
        <p:txBody>
          <a:bodyPr/>
          <a:lstStyle/>
          <a:p>
            <a:fld id="{3973F2FF-B334-374C-97A0-22C73DD3521F}" type="slidenum">
              <a:rPr lang="en-US" smtClean="0"/>
              <a:t>‹#›</a:t>
            </a:fld>
            <a:endParaRPr lang="en-US"/>
          </a:p>
        </p:txBody>
      </p:sp>
    </p:spTree>
    <p:extLst>
      <p:ext uri="{BB962C8B-B14F-4D97-AF65-F5344CB8AC3E}">
        <p14:creationId xmlns:p14="http://schemas.microsoft.com/office/powerpoint/2010/main" val="70102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180BD-7C46-C945-BFB8-1DA9C8E04B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FC40F9-79DB-1B4C-B020-6681478B2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F9EA3-71C6-D646-ADB6-A2FBB26E8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D6B25-40D9-CC4B-A48B-D6CC7F9B4E63}" type="datetimeFigureOut">
              <a:rPr lang="en-US" smtClean="0"/>
              <a:t>9/23/2025</a:t>
            </a:fld>
            <a:endParaRPr lang="en-US"/>
          </a:p>
        </p:txBody>
      </p:sp>
      <p:sp>
        <p:nvSpPr>
          <p:cNvPr id="5" name="Footer Placeholder 4">
            <a:extLst>
              <a:ext uri="{FF2B5EF4-FFF2-40B4-BE49-F238E27FC236}">
                <a16:creationId xmlns:a16="http://schemas.microsoft.com/office/drawing/2014/main" id="{8732B270-2561-6543-A774-B66867E330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8F3821-4C1F-1D4D-B33B-0F7DFF07A9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73F2FF-B334-374C-97A0-22C73DD3521F}" type="slidenum">
              <a:rPr lang="en-US" smtClean="0"/>
              <a:t>‹#›</a:t>
            </a:fld>
            <a:endParaRPr lang="en-US"/>
          </a:p>
        </p:txBody>
      </p:sp>
    </p:spTree>
    <p:extLst>
      <p:ext uri="{BB962C8B-B14F-4D97-AF65-F5344CB8AC3E}">
        <p14:creationId xmlns:p14="http://schemas.microsoft.com/office/powerpoint/2010/main" val="2805369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6.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10.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5.emf"/><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mclennan.edu/mclennan-always-cares/index.html" TargetMode="Externa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mclennan.edu/mclennan-always-cares/index.html"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5.emf"/><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5.emf"/><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069AE12-0CB9-EE40-BE05-D8DBDC5FBAF9}"/>
              </a:ext>
            </a:extLst>
          </p:cNvPr>
          <p:cNvSpPr txBox="1"/>
          <p:nvPr/>
        </p:nvSpPr>
        <p:spPr>
          <a:xfrm>
            <a:off x="0" y="2150383"/>
            <a:ext cx="12192000" cy="2123658"/>
          </a:xfrm>
          <a:prstGeom prst="rect">
            <a:avLst/>
          </a:prstGeom>
          <a:noFill/>
        </p:spPr>
        <p:txBody>
          <a:bodyPr wrap="square" rtlCol="0">
            <a:spAutoFit/>
          </a:bodyPr>
          <a:lstStyle/>
          <a:p>
            <a:pPr algn="ctr"/>
            <a:r>
              <a:rPr lang="en-US" sz="6600" b="1">
                <a:solidFill>
                  <a:schemeClr val="bg1"/>
                </a:solidFill>
                <a:latin typeface="Century Gothic" panose="020B0502020202020204" pitchFamily="34" charset="0"/>
              </a:rPr>
              <a:t>Caring Campus Initiative:</a:t>
            </a:r>
          </a:p>
          <a:p>
            <a:pPr algn="ctr"/>
            <a:r>
              <a:rPr lang="en-US" sz="6600" b="1">
                <a:solidFill>
                  <a:schemeClr val="bg1"/>
                </a:solidFill>
                <a:latin typeface="Century Gothic" panose="020B0502020202020204" pitchFamily="34" charset="0"/>
              </a:rPr>
              <a:t>McLennan Always Cares</a:t>
            </a:r>
          </a:p>
        </p:txBody>
      </p:sp>
      <p:sp>
        <p:nvSpPr>
          <p:cNvPr id="3" name="TextBox 2">
            <a:extLst>
              <a:ext uri="{FF2B5EF4-FFF2-40B4-BE49-F238E27FC236}">
                <a16:creationId xmlns:a16="http://schemas.microsoft.com/office/drawing/2014/main" id="{B8EB04CE-488E-8EC7-A30F-60D42ECDC451}"/>
              </a:ext>
            </a:extLst>
          </p:cNvPr>
          <p:cNvSpPr txBox="1"/>
          <p:nvPr/>
        </p:nvSpPr>
        <p:spPr>
          <a:xfrm>
            <a:off x="0" y="6101780"/>
            <a:ext cx="2663405" cy="738664"/>
          </a:xfrm>
          <a:prstGeom prst="rect">
            <a:avLst/>
          </a:prstGeom>
          <a:noFill/>
        </p:spPr>
        <p:txBody>
          <a:bodyPr wrap="square">
            <a:spAutoFit/>
          </a:bodyPr>
          <a:lstStyle/>
          <a:p>
            <a:r>
              <a:rPr lang="en-US" sz="1400">
                <a:solidFill>
                  <a:schemeClr val="bg1"/>
                </a:solidFill>
                <a:latin typeface="Century Gothic" panose="020B0502020202020204" pitchFamily="34" charset="0"/>
              </a:rPr>
              <a:t>Mandy Morrison</a:t>
            </a:r>
          </a:p>
          <a:p>
            <a:r>
              <a:rPr lang="en-US" sz="1400">
                <a:solidFill>
                  <a:schemeClr val="bg1"/>
                </a:solidFill>
                <a:latin typeface="Century Gothic" panose="020B0502020202020204" pitchFamily="34" charset="0"/>
              </a:rPr>
              <a:t>Crystal Johnson</a:t>
            </a:r>
          </a:p>
          <a:p>
            <a:r>
              <a:rPr lang="en-US" sz="1400">
                <a:solidFill>
                  <a:schemeClr val="bg1"/>
                </a:solidFill>
                <a:latin typeface="Century Gothic" panose="020B0502020202020204" pitchFamily="34" charset="0"/>
              </a:rPr>
              <a:t>Kelli Nehring</a:t>
            </a:r>
          </a:p>
        </p:txBody>
      </p:sp>
    </p:spTree>
    <p:extLst>
      <p:ext uri="{BB962C8B-B14F-4D97-AF65-F5344CB8AC3E}">
        <p14:creationId xmlns:p14="http://schemas.microsoft.com/office/powerpoint/2010/main" val="3273238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FA0ACB3-C27A-2330-BEF2-387C1B9A76BF}"/>
              </a:ext>
            </a:extLst>
          </p:cNvPr>
          <p:cNvCxnSpPr/>
          <p:nvPr/>
        </p:nvCxnSpPr>
        <p:spPr>
          <a:xfrm>
            <a:off x="240020" y="895909"/>
            <a:ext cx="11352212"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41A80F8-D426-7816-59A5-520323AA237B}"/>
              </a:ext>
            </a:extLst>
          </p:cNvPr>
          <p:cNvSpPr txBox="1">
            <a:spLocks/>
          </p:cNvSpPr>
          <p:nvPr/>
        </p:nvSpPr>
        <p:spPr>
          <a:xfrm>
            <a:off x="240020" y="209648"/>
            <a:ext cx="10752444" cy="6367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panose="020B0502020202020204" pitchFamily="34" charset="0"/>
              </a:rPr>
              <a:t>Thank MAC It’s Friday!</a:t>
            </a:r>
          </a:p>
        </p:txBody>
      </p:sp>
      <p:sp>
        <p:nvSpPr>
          <p:cNvPr id="8" name="Title 1">
            <a:extLst>
              <a:ext uri="{FF2B5EF4-FFF2-40B4-BE49-F238E27FC236}">
                <a16:creationId xmlns:a16="http://schemas.microsoft.com/office/drawing/2014/main" id="{E515D768-8826-1EEE-19A2-3C4D732DA450}"/>
              </a:ext>
            </a:extLst>
          </p:cNvPr>
          <p:cNvSpPr txBox="1">
            <a:spLocks/>
          </p:cNvSpPr>
          <p:nvPr/>
        </p:nvSpPr>
        <p:spPr>
          <a:xfrm>
            <a:off x="246456" y="1007410"/>
            <a:ext cx="3559899" cy="37012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dirty="0">
                <a:latin typeface="Century Gothic"/>
              </a:rPr>
              <a:t>When: </a:t>
            </a:r>
          </a:p>
          <a:p>
            <a:pPr>
              <a:lnSpc>
                <a:spcPct val="100000"/>
              </a:lnSpc>
            </a:pPr>
            <a:r>
              <a:rPr lang="en-US" sz="2000" dirty="0">
                <a:latin typeface="Century Gothic"/>
              </a:rPr>
              <a:t>Friday, August 29, 2025</a:t>
            </a:r>
          </a:p>
          <a:p>
            <a:pPr>
              <a:lnSpc>
                <a:spcPct val="100000"/>
              </a:lnSpc>
            </a:pPr>
            <a:r>
              <a:rPr lang="en-US" sz="2000" dirty="0">
                <a:latin typeface="Century Gothic"/>
              </a:rPr>
              <a:t>Student Life Center</a:t>
            </a:r>
          </a:p>
          <a:p>
            <a:pPr>
              <a:lnSpc>
                <a:spcPct val="100000"/>
              </a:lnSpc>
            </a:pPr>
            <a:endParaRPr lang="en-US" sz="2000" dirty="0">
              <a:latin typeface="Century Gothic" panose="020B0502020202020204" pitchFamily="34" charset="0"/>
            </a:endParaRPr>
          </a:p>
          <a:p>
            <a:pPr>
              <a:lnSpc>
                <a:spcPct val="100000"/>
              </a:lnSpc>
            </a:pPr>
            <a:r>
              <a:rPr lang="en-US" sz="2400" b="1" dirty="0">
                <a:latin typeface="Century Gothic"/>
              </a:rPr>
              <a:t>By the Numbers:</a:t>
            </a:r>
          </a:p>
          <a:p>
            <a:pPr>
              <a:lnSpc>
                <a:spcPct val="100000"/>
              </a:lnSpc>
            </a:pPr>
            <a:r>
              <a:rPr lang="en-US" sz="2000" i="1" dirty="0">
                <a:latin typeface="Century Gothic"/>
              </a:rPr>
              <a:t>Attendees</a:t>
            </a:r>
          </a:p>
          <a:p>
            <a:pPr marL="403225" indent="-287020">
              <a:lnSpc>
                <a:spcPct val="100000"/>
              </a:lnSpc>
              <a:buSzPct val="75000"/>
              <a:buBlip>
                <a:blip r:embed="rId4"/>
              </a:buBlip>
            </a:pPr>
            <a:r>
              <a:rPr lang="en-US" sz="2000" dirty="0">
                <a:latin typeface="Century Gothic"/>
              </a:rPr>
              <a:t>Approximately 90-95 employees</a:t>
            </a:r>
          </a:p>
          <a:p>
            <a:pPr>
              <a:lnSpc>
                <a:spcPct val="100000"/>
              </a:lnSpc>
            </a:pPr>
            <a:endParaRPr lang="en-US" sz="1700" dirty="0">
              <a:latin typeface="Century Gothic" panose="020B0502020202020204" pitchFamily="34" charset="0"/>
            </a:endParaRPr>
          </a:p>
        </p:txBody>
      </p:sp>
      <p:pic>
        <p:nvPicPr>
          <p:cNvPr id="3074" name="Picture 2">
            <a:extLst>
              <a:ext uri="{FF2B5EF4-FFF2-40B4-BE49-F238E27FC236}">
                <a16:creationId xmlns:a16="http://schemas.microsoft.com/office/drawing/2014/main" id="{AA17EFFD-3866-E9CF-18F3-01B709C3F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7158" y="209648"/>
            <a:ext cx="3084822" cy="399422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1C2B960-7013-D1CB-5CDC-0D287EBFFAB9}"/>
              </a:ext>
            </a:extLst>
          </p:cNvPr>
          <p:cNvPicPr>
            <a:picLocks noChangeAspect="1"/>
          </p:cNvPicPr>
          <p:nvPr/>
        </p:nvPicPr>
        <p:blipFill>
          <a:blip r:embed="rId6"/>
          <a:srcRect r="15763"/>
          <a:stretch/>
        </p:blipFill>
        <p:spPr>
          <a:xfrm>
            <a:off x="3474050" y="4435869"/>
            <a:ext cx="2548262" cy="2017717"/>
          </a:xfrm>
          <a:prstGeom prst="rect">
            <a:avLst/>
          </a:prstGeom>
          <a:ln w="15875">
            <a:solidFill>
              <a:srgbClr val="000000"/>
            </a:solidFill>
          </a:ln>
        </p:spPr>
      </p:pic>
      <p:pic>
        <p:nvPicPr>
          <p:cNvPr id="9" name="Picture 8" descr="A person playing a video game&#10;&#10;AI-generated content may be incorrect.">
            <a:extLst>
              <a:ext uri="{FF2B5EF4-FFF2-40B4-BE49-F238E27FC236}">
                <a16:creationId xmlns:a16="http://schemas.microsoft.com/office/drawing/2014/main" id="{9121EDBF-1862-9817-1A97-F4F6144496DB}"/>
              </a:ext>
            </a:extLst>
          </p:cNvPr>
          <p:cNvPicPr>
            <a:picLocks noChangeAspect="1"/>
          </p:cNvPicPr>
          <p:nvPr/>
        </p:nvPicPr>
        <p:blipFill>
          <a:blip r:embed="rId7"/>
          <a:srcRect r="16217"/>
          <a:stretch/>
        </p:blipFill>
        <p:spPr>
          <a:xfrm>
            <a:off x="6169689" y="426741"/>
            <a:ext cx="2572378" cy="2046367"/>
          </a:xfrm>
          <a:prstGeom prst="rect">
            <a:avLst/>
          </a:prstGeom>
          <a:ln w="15875">
            <a:solidFill>
              <a:srgbClr val="000000"/>
            </a:solidFill>
          </a:ln>
        </p:spPr>
      </p:pic>
      <p:pic>
        <p:nvPicPr>
          <p:cNvPr id="11" name="Picture 10" descr="A group of people standing at a table&#10;&#10;AI-generated content may be incorrect.">
            <a:extLst>
              <a:ext uri="{FF2B5EF4-FFF2-40B4-BE49-F238E27FC236}">
                <a16:creationId xmlns:a16="http://schemas.microsoft.com/office/drawing/2014/main" id="{D7BAB14F-BC3F-000D-11BB-FA61DC0D52DD}"/>
              </a:ext>
            </a:extLst>
          </p:cNvPr>
          <p:cNvPicPr>
            <a:picLocks noChangeAspect="1"/>
          </p:cNvPicPr>
          <p:nvPr/>
        </p:nvPicPr>
        <p:blipFill>
          <a:blip r:embed="rId8"/>
          <a:stretch>
            <a:fillRect/>
          </a:stretch>
        </p:blipFill>
        <p:spPr>
          <a:xfrm>
            <a:off x="6169689" y="3951687"/>
            <a:ext cx="2857842" cy="1906159"/>
          </a:xfrm>
          <a:prstGeom prst="rect">
            <a:avLst/>
          </a:prstGeom>
          <a:ln w="15875">
            <a:solidFill>
              <a:srgbClr val="000000"/>
            </a:solidFill>
          </a:ln>
        </p:spPr>
      </p:pic>
      <p:pic>
        <p:nvPicPr>
          <p:cNvPr id="14" name="Picture 13" descr="A person standing in a room with pool tables&#10;&#10;AI-generated content may be incorrect.">
            <a:extLst>
              <a:ext uri="{FF2B5EF4-FFF2-40B4-BE49-F238E27FC236}">
                <a16:creationId xmlns:a16="http://schemas.microsoft.com/office/drawing/2014/main" id="{DDD8F78F-59BD-0967-25C2-5FC4DD778EA5}"/>
              </a:ext>
            </a:extLst>
          </p:cNvPr>
          <p:cNvPicPr>
            <a:picLocks noChangeAspect="1"/>
          </p:cNvPicPr>
          <p:nvPr/>
        </p:nvPicPr>
        <p:blipFill>
          <a:blip r:embed="rId9"/>
          <a:stretch>
            <a:fillRect/>
          </a:stretch>
        </p:blipFill>
        <p:spPr>
          <a:xfrm>
            <a:off x="4275355" y="1952026"/>
            <a:ext cx="2941776" cy="1908574"/>
          </a:xfrm>
          <a:prstGeom prst="rect">
            <a:avLst/>
          </a:prstGeom>
          <a:ln w="15875">
            <a:solidFill>
              <a:srgbClr val="000000"/>
            </a:solidFill>
          </a:ln>
        </p:spPr>
      </p:pic>
      <p:pic>
        <p:nvPicPr>
          <p:cNvPr id="18" name="Picture 17" descr="A person standing on a stage with microphones&#10;&#10;AI-generated content may be incorrect.">
            <a:extLst>
              <a:ext uri="{FF2B5EF4-FFF2-40B4-BE49-F238E27FC236}">
                <a16:creationId xmlns:a16="http://schemas.microsoft.com/office/drawing/2014/main" id="{32F94A3B-D125-51FC-6F93-5377B41A26DE}"/>
              </a:ext>
            </a:extLst>
          </p:cNvPr>
          <p:cNvPicPr>
            <a:picLocks noChangeAspect="1"/>
          </p:cNvPicPr>
          <p:nvPr/>
        </p:nvPicPr>
        <p:blipFill>
          <a:blip r:embed="rId10"/>
          <a:stretch>
            <a:fillRect/>
          </a:stretch>
        </p:blipFill>
        <p:spPr>
          <a:xfrm>
            <a:off x="778411" y="3951687"/>
            <a:ext cx="2548262" cy="1699671"/>
          </a:xfrm>
          <a:prstGeom prst="rect">
            <a:avLst/>
          </a:prstGeom>
          <a:ln w="15875">
            <a:solidFill>
              <a:srgbClr val="000000"/>
            </a:solidFill>
          </a:ln>
        </p:spPr>
      </p:pic>
      <p:pic>
        <p:nvPicPr>
          <p:cNvPr id="19" name="Picture 18" descr="McLennan Always Cares logo with an orange heart being held by two hands.">
            <a:extLst>
              <a:ext uri="{FF2B5EF4-FFF2-40B4-BE49-F238E27FC236}">
                <a16:creationId xmlns:a16="http://schemas.microsoft.com/office/drawing/2014/main" id="{B52996E9-709B-2F12-41B5-E91BDE3F2806}"/>
              </a:ext>
            </a:extLst>
          </p:cNvPr>
          <p:cNvPicPr>
            <a:picLocks noChangeAspect="1"/>
          </p:cNvPicPr>
          <p:nvPr/>
        </p:nvPicPr>
        <p:blipFill>
          <a:blip r:embed="rId11"/>
          <a:stretch>
            <a:fillRect/>
          </a:stretch>
        </p:blipFill>
        <p:spPr>
          <a:xfrm>
            <a:off x="-1140" y="5836316"/>
            <a:ext cx="991740" cy="1025173"/>
          </a:xfrm>
          <a:prstGeom prst="rect">
            <a:avLst/>
          </a:prstGeom>
        </p:spPr>
      </p:pic>
    </p:spTree>
    <p:extLst>
      <p:ext uri="{BB962C8B-B14F-4D97-AF65-F5344CB8AC3E}">
        <p14:creationId xmlns:p14="http://schemas.microsoft.com/office/powerpoint/2010/main" val="1471106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FA0ACB3-C27A-2330-BEF2-387C1B9A76BF}"/>
              </a:ext>
            </a:extLst>
          </p:cNvPr>
          <p:cNvCxnSpPr/>
          <p:nvPr/>
        </p:nvCxnSpPr>
        <p:spPr>
          <a:xfrm>
            <a:off x="240020" y="895909"/>
            <a:ext cx="11352212"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41A80F8-D426-7816-59A5-520323AA237B}"/>
              </a:ext>
            </a:extLst>
          </p:cNvPr>
          <p:cNvSpPr txBox="1">
            <a:spLocks/>
          </p:cNvSpPr>
          <p:nvPr/>
        </p:nvSpPr>
        <p:spPr>
          <a:xfrm>
            <a:off x="240020" y="209648"/>
            <a:ext cx="10752444" cy="6367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panose="020B0502020202020204" pitchFamily="34" charset="0"/>
              </a:rPr>
              <a:t>MAC Moving Forward!</a:t>
            </a:r>
          </a:p>
        </p:txBody>
      </p:sp>
      <p:sp>
        <p:nvSpPr>
          <p:cNvPr id="8" name="Title 1">
            <a:extLst>
              <a:ext uri="{FF2B5EF4-FFF2-40B4-BE49-F238E27FC236}">
                <a16:creationId xmlns:a16="http://schemas.microsoft.com/office/drawing/2014/main" id="{E515D768-8826-1EEE-19A2-3C4D732DA450}"/>
              </a:ext>
            </a:extLst>
          </p:cNvPr>
          <p:cNvSpPr txBox="1">
            <a:spLocks/>
          </p:cNvSpPr>
          <p:nvPr/>
        </p:nvSpPr>
        <p:spPr>
          <a:xfrm>
            <a:off x="494730" y="1123253"/>
            <a:ext cx="8587738" cy="45124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dirty="0">
                <a:latin typeface="Century Gothic"/>
              </a:rPr>
              <a:t>Continuing</a:t>
            </a:r>
            <a:endParaRPr lang="en-US" sz="2000" b="1" dirty="0">
              <a:latin typeface="Century Gothic"/>
            </a:endParaRPr>
          </a:p>
          <a:p>
            <a:pPr marL="403225" indent="-287020">
              <a:lnSpc>
                <a:spcPct val="100000"/>
              </a:lnSpc>
              <a:buSzPct val="75000"/>
              <a:buBlip>
                <a:blip r:embed="rId4"/>
              </a:buBlip>
            </a:pPr>
            <a:r>
              <a:rPr lang="en-US" sz="2000" dirty="0">
                <a:latin typeface="Century Gothic"/>
              </a:rPr>
              <a:t>Caught You Caring Kudos</a:t>
            </a:r>
          </a:p>
          <a:p>
            <a:pPr marL="403225" indent="-287020">
              <a:lnSpc>
                <a:spcPct val="100000"/>
              </a:lnSpc>
              <a:buSzPct val="75000"/>
              <a:buFont typeface="Arial"/>
              <a:buBlip>
                <a:blip r:embed="rId4"/>
              </a:buBlip>
            </a:pPr>
            <a:r>
              <a:rPr lang="en-US" sz="2000" dirty="0">
                <a:latin typeface="Century Gothic"/>
              </a:rPr>
              <a:t>Data Collection</a:t>
            </a:r>
          </a:p>
          <a:p>
            <a:pPr marL="403225" indent="-287020">
              <a:lnSpc>
                <a:spcPct val="100000"/>
              </a:lnSpc>
              <a:buSzPct val="75000"/>
              <a:buFont typeface="Arial"/>
              <a:buBlip>
                <a:blip r:embed="rId4"/>
              </a:buBlip>
            </a:pPr>
            <a:r>
              <a:rPr lang="en-US" sz="2000" dirty="0">
                <a:latin typeface="Century Gothic"/>
              </a:rPr>
              <a:t>Continue building a culture of care</a:t>
            </a:r>
          </a:p>
          <a:p>
            <a:pPr marL="116205">
              <a:lnSpc>
                <a:spcPct val="100000"/>
              </a:lnSpc>
              <a:buSzPct val="75000"/>
            </a:pPr>
            <a:endParaRPr lang="en-US" sz="2000" dirty="0">
              <a:latin typeface="Century Gothic"/>
            </a:endParaRPr>
          </a:p>
          <a:p>
            <a:pPr>
              <a:lnSpc>
                <a:spcPct val="100000"/>
              </a:lnSpc>
            </a:pPr>
            <a:r>
              <a:rPr lang="en-US" sz="2400" b="1" dirty="0">
                <a:latin typeface="Century Gothic"/>
              </a:rPr>
              <a:t>Upcoming</a:t>
            </a:r>
            <a:endParaRPr lang="en-US" sz="2000" dirty="0">
              <a:ea typeface="Calibri Light"/>
              <a:cs typeface="Calibri Light"/>
            </a:endParaRPr>
          </a:p>
          <a:p>
            <a:pPr marL="403225" indent="-287020">
              <a:lnSpc>
                <a:spcPct val="100000"/>
              </a:lnSpc>
              <a:buSzPct val="75000"/>
              <a:buBlip>
                <a:blip r:embed="rId4"/>
              </a:buBlip>
            </a:pPr>
            <a:r>
              <a:rPr lang="en-US" sz="2000" dirty="0">
                <a:latin typeface="Century Gothic"/>
              </a:rPr>
              <a:t>Faculty Implementation</a:t>
            </a:r>
          </a:p>
          <a:p>
            <a:pPr marL="403225" indent="-287020">
              <a:lnSpc>
                <a:spcPct val="100000"/>
              </a:lnSpc>
              <a:buSzPct val="75000"/>
              <a:buFont typeface="Arial"/>
              <a:buBlip>
                <a:blip r:embed="rId4"/>
              </a:buBlip>
            </a:pPr>
            <a:r>
              <a:rPr lang="en-US" sz="2000" dirty="0">
                <a:latin typeface="Century Gothic"/>
              </a:rPr>
              <a:t>Institutionalizing McLennan Always Cares</a:t>
            </a:r>
            <a:endParaRPr lang="en-US" sz="2000" dirty="0">
              <a:ea typeface="Calibri Light"/>
              <a:cs typeface="Calibri Light"/>
            </a:endParaRPr>
          </a:p>
          <a:p>
            <a:pPr marL="860425" lvl="1" indent="-287020">
              <a:lnSpc>
                <a:spcPct val="100000"/>
              </a:lnSpc>
              <a:buSzPct val="75000"/>
              <a:buChar char="•"/>
            </a:pPr>
            <a:endParaRPr lang="en-US" dirty="0">
              <a:latin typeface="Century Gothic" panose="020B0502020202020204" pitchFamily="34" charset="0"/>
            </a:endParaRPr>
          </a:p>
          <a:p>
            <a:pPr>
              <a:lnSpc>
                <a:spcPct val="100000"/>
              </a:lnSpc>
            </a:pPr>
            <a:r>
              <a:rPr lang="en-US" sz="2400" b="1" dirty="0">
                <a:latin typeface="Century Gothic"/>
              </a:rPr>
              <a:t>Presenting at National Caring Campus Conference</a:t>
            </a:r>
          </a:p>
          <a:p>
            <a:pPr marL="403225" indent="-287020">
              <a:lnSpc>
                <a:spcPct val="100000"/>
              </a:lnSpc>
              <a:buSzPct val="75000"/>
              <a:buBlip>
                <a:blip r:embed="rId4"/>
              </a:buBlip>
            </a:pPr>
            <a:r>
              <a:rPr lang="en-US" sz="2000" dirty="0">
                <a:latin typeface="Century Gothic"/>
              </a:rPr>
              <a:t>Our experiences and learning opportunities</a:t>
            </a:r>
          </a:p>
          <a:p>
            <a:pPr marL="116205">
              <a:lnSpc>
                <a:spcPct val="100000"/>
              </a:lnSpc>
              <a:buSzPct val="75000"/>
            </a:pPr>
            <a:endParaRPr lang="en-US" sz="2000" dirty="0">
              <a:latin typeface="Century Gothic"/>
            </a:endParaRPr>
          </a:p>
          <a:p>
            <a:pPr marL="115570">
              <a:lnSpc>
                <a:spcPct val="100000"/>
              </a:lnSpc>
              <a:spcBef>
                <a:spcPts val="0"/>
              </a:spcBef>
            </a:pPr>
            <a:r>
              <a:rPr lang="en-US" sz="2400" b="1" dirty="0">
                <a:latin typeface="Century Gothic"/>
              </a:rPr>
              <a:t>McLennan Always Cares Webpage</a:t>
            </a:r>
            <a:endParaRPr lang="en-US" sz="2400" dirty="0">
              <a:latin typeface="Century Gothic"/>
            </a:endParaRPr>
          </a:p>
          <a:p>
            <a:pPr marL="403225" indent="-287020">
              <a:lnSpc>
                <a:spcPct val="100000"/>
              </a:lnSpc>
              <a:buSzPct val="75000"/>
              <a:buBlip>
                <a:blip r:embed="rId4"/>
              </a:buBlip>
            </a:pPr>
            <a:r>
              <a:rPr lang="en-US" sz="1800" dirty="0">
                <a:latin typeface="Century Gothic"/>
                <a:hlinkClick r:id="rId5"/>
              </a:rPr>
              <a:t>http: //www.mclennan.edu/mclennan-always-cares/index.html </a:t>
            </a:r>
            <a:endParaRPr lang="en-US" sz="1800" dirty="0">
              <a:latin typeface="Century Gothic"/>
            </a:endParaRPr>
          </a:p>
        </p:txBody>
      </p:sp>
      <p:pic>
        <p:nvPicPr>
          <p:cNvPr id="4" name="Picture 3" descr="McLennan Always Cares logo with an orange heart being held by two hands.">
            <a:extLst>
              <a:ext uri="{FF2B5EF4-FFF2-40B4-BE49-F238E27FC236}">
                <a16:creationId xmlns:a16="http://schemas.microsoft.com/office/drawing/2014/main" id="{01E37ACB-0686-1DD8-D790-73A815CFAFD9}"/>
              </a:ext>
            </a:extLst>
          </p:cNvPr>
          <p:cNvPicPr>
            <a:picLocks noChangeAspect="1"/>
          </p:cNvPicPr>
          <p:nvPr/>
        </p:nvPicPr>
        <p:blipFill>
          <a:blip r:embed="rId6"/>
          <a:stretch>
            <a:fillRect/>
          </a:stretch>
        </p:blipFill>
        <p:spPr>
          <a:xfrm>
            <a:off x="-1140" y="5836316"/>
            <a:ext cx="991740" cy="1025173"/>
          </a:xfrm>
          <a:prstGeom prst="rect">
            <a:avLst/>
          </a:prstGeom>
        </p:spPr>
      </p:pic>
      <p:pic>
        <p:nvPicPr>
          <p:cNvPr id="5" name="Picture 4" descr="A person holding a bag and smiling&#10;&#10;AI-generated content may be incorrect.">
            <a:extLst>
              <a:ext uri="{FF2B5EF4-FFF2-40B4-BE49-F238E27FC236}">
                <a16:creationId xmlns:a16="http://schemas.microsoft.com/office/drawing/2014/main" id="{CAD9C929-B5DB-3507-18F8-3BF3C3028C44}"/>
              </a:ext>
            </a:extLst>
          </p:cNvPr>
          <p:cNvPicPr>
            <a:picLocks noChangeAspect="1"/>
          </p:cNvPicPr>
          <p:nvPr/>
        </p:nvPicPr>
        <p:blipFill>
          <a:blip r:embed="rId7"/>
          <a:stretch>
            <a:fillRect/>
          </a:stretch>
        </p:blipFill>
        <p:spPr>
          <a:xfrm rot="5400000">
            <a:off x="8398852" y="830386"/>
            <a:ext cx="3425094" cy="2573705"/>
          </a:xfrm>
          <a:prstGeom prst="rect">
            <a:avLst/>
          </a:prstGeom>
          <a:ln w="15875">
            <a:solidFill>
              <a:srgbClr val="003366"/>
            </a:solidFill>
          </a:ln>
        </p:spPr>
      </p:pic>
    </p:spTree>
    <p:extLst>
      <p:ext uri="{BB962C8B-B14F-4D97-AF65-F5344CB8AC3E}">
        <p14:creationId xmlns:p14="http://schemas.microsoft.com/office/powerpoint/2010/main" val="3412432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78486E-EF47-DC1D-05B4-0F4A16F48AD7}"/>
              </a:ext>
            </a:extLst>
          </p:cNvPr>
          <p:cNvSpPr/>
          <p:nvPr/>
        </p:nvSpPr>
        <p:spPr>
          <a:xfrm>
            <a:off x="916764" y="1297642"/>
            <a:ext cx="11275236" cy="90158"/>
          </a:xfrm>
          <a:prstGeom prst="rect">
            <a:avLst/>
          </a:prstGeom>
          <a:solidFill>
            <a:srgbClr val="FF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20AA230D-1CA8-5C4E-9B11-D5FD09AB8F8D}"/>
              </a:ext>
            </a:extLst>
          </p:cNvPr>
          <p:cNvSpPr txBox="1">
            <a:spLocks/>
          </p:cNvSpPr>
          <p:nvPr/>
        </p:nvSpPr>
        <p:spPr>
          <a:xfrm>
            <a:off x="855193" y="667448"/>
            <a:ext cx="9532058" cy="6417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panose="020B0502020202020204" pitchFamily="34" charset="0"/>
              </a:rPr>
              <a:t>Questions?</a:t>
            </a:r>
          </a:p>
        </p:txBody>
      </p:sp>
      <p:pic>
        <p:nvPicPr>
          <p:cNvPr id="4" name="Picture 3" descr="McLennan Always Cares logo with an orange heart being held by two hands.">
            <a:extLst>
              <a:ext uri="{FF2B5EF4-FFF2-40B4-BE49-F238E27FC236}">
                <a16:creationId xmlns:a16="http://schemas.microsoft.com/office/drawing/2014/main" id="{1CD1992E-8677-4EAB-CD6A-A14FF7A84651}"/>
              </a:ext>
            </a:extLst>
          </p:cNvPr>
          <p:cNvPicPr>
            <a:picLocks noChangeAspect="1"/>
          </p:cNvPicPr>
          <p:nvPr/>
        </p:nvPicPr>
        <p:blipFill>
          <a:blip r:embed="rId3"/>
          <a:stretch>
            <a:fillRect/>
          </a:stretch>
        </p:blipFill>
        <p:spPr>
          <a:xfrm>
            <a:off x="-1140" y="5836316"/>
            <a:ext cx="991740" cy="1025173"/>
          </a:xfrm>
          <a:prstGeom prst="rect">
            <a:avLst/>
          </a:prstGeom>
        </p:spPr>
      </p:pic>
    </p:spTree>
    <p:extLst>
      <p:ext uri="{BB962C8B-B14F-4D97-AF65-F5344CB8AC3E}">
        <p14:creationId xmlns:p14="http://schemas.microsoft.com/office/powerpoint/2010/main" val="1076532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6D8F5B-BA45-9948-B54A-BBDC48E3D395}"/>
              </a:ext>
            </a:extLst>
          </p:cNvPr>
          <p:cNvSpPr/>
          <p:nvPr/>
        </p:nvSpPr>
        <p:spPr>
          <a:xfrm>
            <a:off x="692219" y="713583"/>
            <a:ext cx="6118484" cy="5433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E4ED00E-6D8F-EC4A-9A45-7CE29BD73876}"/>
              </a:ext>
            </a:extLst>
          </p:cNvPr>
          <p:cNvSpPr txBox="1">
            <a:spLocks/>
          </p:cNvSpPr>
          <p:nvPr/>
        </p:nvSpPr>
        <p:spPr>
          <a:xfrm>
            <a:off x="824153" y="1148985"/>
            <a:ext cx="5716894" cy="66491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panose="020B0502020202020204" pitchFamily="34" charset="0"/>
              </a:rPr>
              <a:t>What is Caring Campus?</a:t>
            </a:r>
          </a:p>
        </p:txBody>
      </p:sp>
      <p:sp>
        <p:nvSpPr>
          <p:cNvPr id="10" name="Rectangle 9">
            <a:extLst>
              <a:ext uri="{FF2B5EF4-FFF2-40B4-BE49-F238E27FC236}">
                <a16:creationId xmlns:a16="http://schemas.microsoft.com/office/drawing/2014/main" id="{1C48DBB3-DBCC-C24A-AFDF-524C3C9CD1D9}"/>
              </a:ext>
            </a:extLst>
          </p:cNvPr>
          <p:cNvSpPr/>
          <p:nvPr/>
        </p:nvSpPr>
        <p:spPr>
          <a:xfrm>
            <a:off x="916961" y="1722219"/>
            <a:ext cx="5893742" cy="6487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F6600"/>
              </a:solidFill>
            </a:endParaRPr>
          </a:p>
        </p:txBody>
      </p:sp>
      <p:sp>
        <p:nvSpPr>
          <p:cNvPr id="2" name="TextBox 1">
            <a:extLst>
              <a:ext uri="{FF2B5EF4-FFF2-40B4-BE49-F238E27FC236}">
                <a16:creationId xmlns:a16="http://schemas.microsoft.com/office/drawing/2014/main" id="{BF85B313-DA9C-A140-A96F-2936212E1BD9}"/>
              </a:ext>
            </a:extLst>
          </p:cNvPr>
          <p:cNvSpPr txBox="1"/>
          <p:nvPr/>
        </p:nvSpPr>
        <p:spPr>
          <a:xfrm>
            <a:off x="8782257" y="2922836"/>
            <a:ext cx="2797908" cy="246221"/>
          </a:xfrm>
          <a:prstGeom prst="rect">
            <a:avLst/>
          </a:prstGeom>
          <a:noFill/>
        </p:spPr>
        <p:txBody>
          <a:bodyPr wrap="square" rtlCol="0">
            <a:spAutoFit/>
          </a:bodyPr>
          <a:lstStyle/>
          <a:p>
            <a:pPr algn="r"/>
            <a:r>
              <a:rPr lang="en-US" sz="1000">
                <a:solidFill>
                  <a:schemeClr val="bg1"/>
                </a:solidFill>
                <a:latin typeface="Century Gothic" panose="020B0502020202020204" pitchFamily="34" charset="0"/>
              </a:rPr>
              <a:t>Institute for Evidence-Based Change logo</a:t>
            </a:r>
          </a:p>
        </p:txBody>
      </p:sp>
      <p:sp>
        <p:nvSpPr>
          <p:cNvPr id="3" name="Rectangle 2">
            <a:extLst>
              <a:ext uri="{FF2B5EF4-FFF2-40B4-BE49-F238E27FC236}">
                <a16:creationId xmlns:a16="http://schemas.microsoft.com/office/drawing/2014/main" id="{CCF5E711-450C-84FE-C329-1A15FBD8FED7}"/>
              </a:ext>
            </a:extLst>
          </p:cNvPr>
          <p:cNvSpPr/>
          <p:nvPr/>
        </p:nvSpPr>
        <p:spPr>
          <a:xfrm>
            <a:off x="7026677" y="1238865"/>
            <a:ext cx="4473104" cy="17069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stitute for Evidence-Based Change logo">
            <a:extLst>
              <a:ext uri="{FF2B5EF4-FFF2-40B4-BE49-F238E27FC236}">
                <a16:creationId xmlns:a16="http://schemas.microsoft.com/office/drawing/2014/main" id="{0B3259A4-987D-8C96-C4EE-B3D1628EA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708" y="1563696"/>
            <a:ext cx="378142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aring Campus logo">
            <a:extLst>
              <a:ext uri="{FF2B5EF4-FFF2-40B4-BE49-F238E27FC236}">
                <a16:creationId xmlns:a16="http://schemas.microsoft.com/office/drawing/2014/main" id="{67750C5D-9906-2947-DC65-3AC5FB182B1A}"/>
              </a:ext>
            </a:extLst>
          </p:cNvPr>
          <p:cNvPicPr>
            <a:picLocks noChangeAspect="1"/>
          </p:cNvPicPr>
          <p:nvPr/>
        </p:nvPicPr>
        <p:blipFill>
          <a:blip r:embed="rId5"/>
          <a:stretch>
            <a:fillRect/>
          </a:stretch>
        </p:blipFill>
        <p:spPr>
          <a:xfrm>
            <a:off x="9611150" y="3421719"/>
            <a:ext cx="1888631" cy="1786542"/>
          </a:xfrm>
          <a:prstGeom prst="rect">
            <a:avLst/>
          </a:prstGeom>
          <a:solidFill>
            <a:schemeClr val="bg1"/>
          </a:solidFill>
        </p:spPr>
      </p:pic>
      <p:sp>
        <p:nvSpPr>
          <p:cNvPr id="5" name="TextBox 4">
            <a:extLst>
              <a:ext uri="{FF2B5EF4-FFF2-40B4-BE49-F238E27FC236}">
                <a16:creationId xmlns:a16="http://schemas.microsoft.com/office/drawing/2014/main" id="{B1697C16-A292-EB32-BFCC-B3D0DF7F3763}"/>
              </a:ext>
            </a:extLst>
          </p:cNvPr>
          <p:cNvSpPr txBox="1"/>
          <p:nvPr/>
        </p:nvSpPr>
        <p:spPr>
          <a:xfrm>
            <a:off x="10058399" y="5178117"/>
            <a:ext cx="1513395" cy="246221"/>
          </a:xfrm>
          <a:prstGeom prst="rect">
            <a:avLst/>
          </a:prstGeom>
          <a:noFill/>
        </p:spPr>
        <p:txBody>
          <a:bodyPr wrap="square" rtlCol="0">
            <a:spAutoFit/>
          </a:bodyPr>
          <a:lstStyle/>
          <a:p>
            <a:pPr algn="r"/>
            <a:r>
              <a:rPr lang="en-US" sz="1000">
                <a:solidFill>
                  <a:schemeClr val="bg1"/>
                </a:solidFill>
                <a:latin typeface="Century Gothic" panose="020B0502020202020204" pitchFamily="34" charset="0"/>
              </a:rPr>
              <a:t>Caring Campus logo</a:t>
            </a:r>
          </a:p>
        </p:txBody>
      </p:sp>
      <p:sp>
        <p:nvSpPr>
          <p:cNvPr id="11" name="TextBox 10">
            <a:extLst>
              <a:ext uri="{FF2B5EF4-FFF2-40B4-BE49-F238E27FC236}">
                <a16:creationId xmlns:a16="http://schemas.microsoft.com/office/drawing/2014/main" id="{C075D45D-392D-A59B-C349-A1DF4FD20A45}"/>
              </a:ext>
            </a:extLst>
          </p:cNvPr>
          <p:cNvSpPr txBox="1"/>
          <p:nvPr/>
        </p:nvSpPr>
        <p:spPr>
          <a:xfrm>
            <a:off x="860527" y="2011142"/>
            <a:ext cx="5874502" cy="3447098"/>
          </a:xfrm>
          <a:prstGeom prst="rect">
            <a:avLst/>
          </a:prstGeom>
          <a:noFill/>
        </p:spPr>
        <p:txBody>
          <a:bodyPr wrap="square">
            <a:spAutoFit/>
          </a:bodyPr>
          <a:lstStyle/>
          <a:p>
            <a:pPr>
              <a:buSzPct val="75000"/>
            </a:pPr>
            <a:r>
              <a:rPr lang="en-US" sz="2000" b="1" dirty="0">
                <a:latin typeface="Century Gothic"/>
              </a:rPr>
              <a:t>Institute for Evidence-Based Change</a:t>
            </a:r>
          </a:p>
          <a:p>
            <a:pPr marL="403225" indent="-287020">
              <a:buSzPct val="75000"/>
              <a:buBlip>
                <a:blip r:embed="rId6"/>
              </a:buBlip>
            </a:pPr>
            <a:r>
              <a:rPr lang="en-US" sz="1800" dirty="0">
                <a:latin typeface="Century Gothic"/>
              </a:rPr>
              <a:t>Over 14 years as a 501(c)3</a:t>
            </a:r>
          </a:p>
          <a:p>
            <a:pPr marL="403225" indent="-287020">
              <a:buSzPct val="75000"/>
              <a:buBlip>
                <a:blip r:embed="rId6"/>
              </a:buBlip>
            </a:pPr>
            <a:r>
              <a:rPr lang="en-US" dirty="0">
                <a:latin typeface="Century Gothic"/>
                <a:cs typeface="Poppins"/>
              </a:rPr>
              <a:t>Data-Informed Education and Caring Campus</a:t>
            </a:r>
          </a:p>
          <a:p>
            <a:pPr marL="403225" indent="-287020">
              <a:buSzPct val="75000"/>
              <a:buBlip>
                <a:blip r:embed="rId6"/>
              </a:buBlip>
            </a:pPr>
            <a:r>
              <a:rPr lang="en-US" sz="1800" dirty="0">
                <a:latin typeface="Century Gothic"/>
                <a:cs typeface="Poppins"/>
              </a:rPr>
              <a:t>Work in 28 states</a:t>
            </a:r>
          </a:p>
          <a:p>
            <a:pPr marL="403225" indent="-287020">
              <a:buSzPct val="75000"/>
              <a:buBlip>
                <a:blip r:embed="rId6"/>
              </a:buBlip>
            </a:pPr>
            <a:r>
              <a:rPr lang="en-US" dirty="0">
                <a:latin typeface="Century Gothic"/>
                <a:cs typeface="Poppins"/>
              </a:rPr>
              <a:t>Over 120 campuses implementing Caring Campus around the country</a:t>
            </a:r>
          </a:p>
          <a:p>
            <a:pPr marL="116205">
              <a:buSzPct val="75000"/>
            </a:pPr>
            <a:endParaRPr lang="en-US" dirty="0">
              <a:latin typeface="Century Gothic"/>
              <a:cs typeface="Poppins"/>
            </a:endParaRPr>
          </a:p>
          <a:p>
            <a:pPr marL="116205">
              <a:buSzPct val="75000"/>
            </a:pPr>
            <a:r>
              <a:rPr lang="en-US" sz="1800" b="1" dirty="0">
                <a:latin typeface="Century Gothic"/>
                <a:cs typeface="Poppins"/>
              </a:rPr>
              <a:t>Caring Campus</a:t>
            </a:r>
            <a:endParaRPr lang="en-US" sz="1800" b="1" dirty="0">
              <a:latin typeface="Poppins"/>
              <a:cs typeface="Poppins"/>
            </a:endParaRPr>
          </a:p>
          <a:p>
            <a:pPr marL="403225" indent="-287020">
              <a:buSzPct val="75000"/>
              <a:buBlip>
                <a:blip r:embed="rId6"/>
              </a:buBlip>
            </a:pPr>
            <a:r>
              <a:rPr lang="en-US" sz="1800" dirty="0">
                <a:latin typeface="Century Gothic"/>
              </a:rPr>
              <a:t>Intentional systemic efforts to enhance campus culture, and increase student belonging</a:t>
            </a:r>
          </a:p>
          <a:p>
            <a:pPr marL="116205">
              <a:buSzPct val="75000"/>
            </a:pPr>
            <a:endParaRPr lang="en-US" sz="1800" dirty="0">
              <a:latin typeface="Century Gothic"/>
            </a:endParaRPr>
          </a:p>
          <a:p>
            <a:pPr marL="116205">
              <a:buSzPct val="75000"/>
            </a:pPr>
            <a:r>
              <a:rPr lang="en-US" b="1" dirty="0">
                <a:latin typeface="Century Gothic"/>
              </a:rPr>
              <a:t>Coach, Dr. Martha Ellis</a:t>
            </a:r>
            <a:endParaRPr lang="en-US" sz="1800" b="1" dirty="0">
              <a:latin typeface="Century Gothic" panose="020B0502020202020204" pitchFamily="34" charset="0"/>
            </a:endParaRPr>
          </a:p>
        </p:txBody>
      </p:sp>
    </p:spTree>
    <p:extLst>
      <p:ext uri="{BB962C8B-B14F-4D97-AF65-F5344CB8AC3E}">
        <p14:creationId xmlns:p14="http://schemas.microsoft.com/office/powerpoint/2010/main" val="323198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019D4CAE-409E-6D4D-ABC9-275902993E11}"/>
              </a:ext>
            </a:extLst>
          </p:cNvPr>
          <p:cNvCxnSpPr/>
          <p:nvPr/>
        </p:nvCxnSpPr>
        <p:spPr>
          <a:xfrm>
            <a:off x="839788" y="1582170"/>
            <a:ext cx="11352212"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C85F5D2-D1B5-5C58-DA6C-9FE0E4DE1BD5}"/>
              </a:ext>
            </a:extLst>
          </p:cNvPr>
          <p:cNvSpPr txBox="1">
            <a:spLocks/>
          </p:cNvSpPr>
          <p:nvPr/>
        </p:nvSpPr>
        <p:spPr>
          <a:xfrm>
            <a:off x="839788" y="895909"/>
            <a:ext cx="8728902" cy="6367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panose="020B0502020202020204" pitchFamily="34" charset="0"/>
              </a:rPr>
              <a:t>How is Caring Campus Implemented?</a:t>
            </a:r>
          </a:p>
        </p:txBody>
      </p:sp>
      <p:sp>
        <p:nvSpPr>
          <p:cNvPr id="5" name="Content Placeholder 2">
            <a:extLst>
              <a:ext uri="{FF2B5EF4-FFF2-40B4-BE49-F238E27FC236}">
                <a16:creationId xmlns:a16="http://schemas.microsoft.com/office/drawing/2014/main" id="{F35A970F-9FF0-E40E-AEAF-13F4BE3CDDDF}"/>
              </a:ext>
            </a:extLst>
          </p:cNvPr>
          <p:cNvSpPr>
            <a:spLocks noGrp="1"/>
          </p:cNvSpPr>
          <p:nvPr>
            <p:ph idx="1"/>
          </p:nvPr>
        </p:nvSpPr>
        <p:spPr>
          <a:xfrm>
            <a:off x="839788" y="1714324"/>
            <a:ext cx="10239232" cy="4148160"/>
          </a:xfrm>
        </p:spPr>
        <p:txBody>
          <a:bodyPr vert="horz" lIns="91440" tIns="45720" rIns="91440" bIns="45720" rtlCol="0" anchor="t">
            <a:noAutofit/>
          </a:bodyPr>
          <a:lstStyle/>
          <a:p>
            <a:pPr marL="0" indent="0">
              <a:buSzPct val="75000"/>
              <a:buNone/>
            </a:pPr>
            <a:r>
              <a:rPr lang="en-US" sz="1700">
                <a:latin typeface="Century Gothic"/>
              </a:rPr>
              <a:t>Two Processes:</a:t>
            </a:r>
          </a:p>
          <a:p>
            <a:pPr>
              <a:buSzPct val="75000"/>
              <a:buBlip>
                <a:blip r:embed="rId4"/>
              </a:buBlip>
            </a:pPr>
            <a:r>
              <a:rPr lang="en-US" sz="1700">
                <a:latin typeface="Century Gothic"/>
              </a:rPr>
              <a:t>Caring Campus Staff Process </a:t>
            </a:r>
            <a:r>
              <a:rPr lang="en-US" sz="1700" b="1">
                <a:latin typeface="Century Gothic"/>
              </a:rPr>
              <a:t>(Currently ongoing)</a:t>
            </a:r>
          </a:p>
          <a:p>
            <a:pPr marL="0" indent="0">
              <a:buNone/>
            </a:pPr>
            <a:endParaRPr lang="en-US" sz="1700">
              <a:latin typeface="Century Gothic" panose="020B0502020202020204" pitchFamily="34" charset="0"/>
            </a:endParaRPr>
          </a:p>
          <a:p>
            <a:pPr marL="0" indent="0">
              <a:buSzPct val="75000"/>
              <a:buNone/>
            </a:pPr>
            <a:endParaRPr lang="en-US" sz="1700">
              <a:latin typeface="Century Gothic" panose="020B0502020202020204" pitchFamily="34" charset="0"/>
            </a:endParaRPr>
          </a:p>
          <a:p>
            <a:pPr marL="0" indent="0">
              <a:buSzPct val="75000"/>
              <a:buNone/>
            </a:pPr>
            <a:endParaRPr lang="en-US" sz="1700">
              <a:latin typeface="Century Gothic" panose="020B0502020202020204" pitchFamily="34" charset="0"/>
            </a:endParaRPr>
          </a:p>
          <a:p>
            <a:pPr marL="0" indent="0">
              <a:buSzPct val="75000"/>
              <a:buNone/>
            </a:pPr>
            <a:endParaRPr lang="en-US" sz="1700">
              <a:latin typeface="Century Gothic" panose="020B0502020202020204" pitchFamily="34" charset="0"/>
            </a:endParaRPr>
          </a:p>
          <a:p>
            <a:pPr>
              <a:buSzPct val="75000"/>
              <a:buBlip>
                <a:blip r:embed="rId4"/>
              </a:buBlip>
            </a:pPr>
            <a:r>
              <a:rPr lang="en-US" sz="1700">
                <a:latin typeface="Century Gothic"/>
              </a:rPr>
              <a:t>Caring Campus Faculty Process</a:t>
            </a:r>
          </a:p>
        </p:txBody>
      </p:sp>
      <p:pic>
        <p:nvPicPr>
          <p:cNvPr id="9" name="Picture 8" descr="Caring Campus Faculty Process">
            <a:extLst>
              <a:ext uri="{FF2B5EF4-FFF2-40B4-BE49-F238E27FC236}">
                <a16:creationId xmlns:a16="http://schemas.microsoft.com/office/drawing/2014/main" id="{8FECA1D9-92E4-5725-8E5F-6EB60DAA715A}"/>
              </a:ext>
            </a:extLst>
          </p:cNvPr>
          <p:cNvPicPr>
            <a:picLocks noChangeAspect="1"/>
          </p:cNvPicPr>
          <p:nvPr/>
        </p:nvPicPr>
        <p:blipFill>
          <a:blip r:embed="rId5"/>
          <a:srcRect l="-332" r="591"/>
          <a:stretch>
            <a:fillRect/>
          </a:stretch>
        </p:blipFill>
        <p:spPr>
          <a:xfrm>
            <a:off x="1107811" y="4254345"/>
            <a:ext cx="9884914" cy="1306440"/>
          </a:xfrm>
          <a:prstGeom prst="rect">
            <a:avLst/>
          </a:prstGeom>
        </p:spPr>
      </p:pic>
      <p:pic>
        <p:nvPicPr>
          <p:cNvPr id="11" name="Picture 10" descr="Caring Campus Staff Process">
            <a:extLst>
              <a:ext uri="{FF2B5EF4-FFF2-40B4-BE49-F238E27FC236}">
                <a16:creationId xmlns:a16="http://schemas.microsoft.com/office/drawing/2014/main" id="{843D9088-0F21-D122-E749-C2D3549F49B5}"/>
              </a:ext>
            </a:extLst>
          </p:cNvPr>
          <p:cNvPicPr>
            <a:picLocks noChangeAspect="1"/>
          </p:cNvPicPr>
          <p:nvPr/>
        </p:nvPicPr>
        <p:blipFill>
          <a:blip r:embed="rId6"/>
          <a:stretch>
            <a:fillRect/>
          </a:stretch>
        </p:blipFill>
        <p:spPr>
          <a:xfrm>
            <a:off x="2029481" y="2485310"/>
            <a:ext cx="8133038" cy="1327517"/>
          </a:xfrm>
          <a:prstGeom prst="rect">
            <a:avLst/>
          </a:prstGeom>
        </p:spPr>
      </p:pic>
      <p:pic>
        <p:nvPicPr>
          <p:cNvPr id="3" name="Picture 2">
            <a:extLst>
              <a:ext uri="{FF2B5EF4-FFF2-40B4-BE49-F238E27FC236}">
                <a16:creationId xmlns:a16="http://schemas.microsoft.com/office/drawing/2014/main" id="{C6E2CA4E-771E-01F8-2CF0-D2ED918FFBA5}"/>
              </a:ext>
            </a:extLst>
          </p:cNvPr>
          <p:cNvPicPr>
            <a:picLocks noChangeAspect="1"/>
          </p:cNvPicPr>
          <p:nvPr/>
        </p:nvPicPr>
        <p:blipFill>
          <a:blip r:embed="rId7"/>
          <a:stretch>
            <a:fillRect/>
          </a:stretch>
        </p:blipFill>
        <p:spPr>
          <a:xfrm>
            <a:off x="1" y="5803816"/>
            <a:ext cx="1114424" cy="1054184"/>
          </a:xfrm>
          <a:prstGeom prst="rect">
            <a:avLst/>
          </a:prstGeom>
          <a:solidFill>
            <a:schemeClr val="bg1"/>
          </a:solidFill>
        </p:spPr>
      </p:pic>
      <p:sp>
        <p:nvSpPr>
          <p:cNvPr id="6" name="Oval 5">
            <a:extLst>
              <a:ext uri="{FF2B5EF4-FFF2-40B4-BE49-F238E27FC236}">
                <a16:creationId xmlns:a16="http://schemas.microsoft.com/office/drawing/2014/main" id="{8DE132B9-2231-8799-E6D9-F4F4449DEDA8}"/>
              </a:ext>
            </a:extLst>
          </p:cNvPr>
          <p:cNvSpPr/>
          <p:nvPr/>
        </p:nvSpPr>
        <p:spPr>
          <a:xfrm>
            <a:off x="6954252" y="2338342"/>
            <a:ext cx="1291389" cy="1090863"/>
          </a:xfrm>
          <a:prstGeom prst="ellipse">
            <a:avLst/>
          </a:prstGeom>
          <a:noFill/>
          <a:ln w="57150">
            <a:solidFill>
              <a:srgbClr val="003366"/>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441D7DB-9437-539A-FFAD-E8391B62B322}"/>
              </a:ext>
            </a:extLst>
          </p:cNvPr>
          <p:cNvSpPr txBox="1"/>
          <p:nvPr/>
        </p:nvSpPr>
        <p:spPr>
          <a:xfrm rot="-1440000">
            <a:off x="7840785" y="1793631"/>
            <a:ext cx="94566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b="1">
                <a:solidFill>
                  <a:srgbClr val="003366"/>
                </a:solidFill>
                <a:latin typeface="Century Gothic"/>
              </a:rPr>
              <a:t>We are here!!</a:t>
            </a:r>
          </a:p>
        </p:txBody>
      </p:sp>
    </p:spTree>
    <p:extLst>
      <p:ext uri="{BB962C8B-B14F-4D97-AF65-F5344CB8AC3E}">
        <p14:creationId xmlns:p14="http://schemas.microsoft.com/office/powerpoint/2010/main" val="170488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10D46C-561B-0C4E-A8CC-CD4E99F95F25}"/>
              </a:ext>
            </a:extLst>
          </p:cNvPr>
          <p:cNvSpPr/>
          <p:nvPr/>
        </p:nvSpPr>
        <p:spPr>
          <a:xfrm>
            <a:off x="4995705" y="1207484"/>
            <a:ext cx="7520146" cy="90158"/>
          </a:xfrm>
          <a:prstGeom prst="rect">
            <a:avLst/>
          </a:prstGeom>
          <a:solidFill>
            <a:srgbClr val="FF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CE33A3C-C2D9-7846-8E63-CF4CF1961BDA}"/>
              </a:ext>
            </a:extLst>
          </p:cNvPr>
          <p:cNvSpPr txBox="1">
            <a:spLocks/>
          </p:cNvSpPr>
          <p:nvPr/>
        </p:nvSpPr>
        <p:spPr>
          <a:xfrm>
            <a:off x="4957602" y="119706"/>
            <a:ext cx="6357514" cy="11303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panose="020B0502020202020204" pitchFamily="34" charset="0"/>
              </a:rPr>
              <a:t>Adapting Caring Campus to MCC</a:t>
            </a:r>
          </a:p>
        </p:txBody>
      </p:sp>
      <p:pic>
        <p:nvPicPr>
          <p:cNvPr id="2" name="Picture 1" descr="McLennan Always Cares logo with an orange heart being held by two hands.">
            <a:extLst>
              <a:ext uri="{FF2B5EF4-FFF2-40B4-BE49-F238E27FC236}">
                <a16:creationId xmlns:a16="http://schemas.microsoft.com/office/drawing/2014/main" id="{A42380FA-20C2-1FBD-BBD1-E551DA9275BC}"/>
              </a:ext>
            </a:extLst>
          </p:cNvPr>
          <p:cNvPicPr>
            <a:picLocks noChangeAspect="1"/>
          </p:cNvPicPr>
          <p:nvPr/>
        </p:nvPicPr>
        <p:blipFill>
          <a:blip r:embed="rId4"/>
          <a:stretch>
            <a:fillRect/>
          </a:stretch>
        </p:blipFill>
        <p:spPr>
          <a:xfrm>
            <a:off x="566192" y="1532629"/>
            <a:ext cx="3792741" cy="3792741"/>
          </a:xfrm>
          <a:prstGeom prst="rect">
            <a:avLst/>
          </a:prstGeom>
        </p:spPr>
      </p:pic>
      <p:sp>
        <p:nvSpPr>
          <p:cNvPr id="11" name="TextBox 10">
            <a:extLst>
              <a:ext uri="{FF2B5EF4-FFF2-40B4-BE49-F238E27FC236}">
                <a16:creationId xmlns:a16="http://schemas.microsoft.com/office/drawing/2014/main" id="{5F35E36B-1D0F-E9C9-E05B-8EB9338415E5}"/>
              </a:ext>
            </a:extLst>
          </p:cNvPr>
          <p:cNvSpPr txBox="1"/>
          <p:nvPr/>
        </p:nvSpPr>
        <p:spPr>
          <a:xfrm>
            <a:off x="5286570" y="1715709"/>
            <a:ext cx="6257924" cy="3426579"/>
          </a:xfrm>
          <a:prstGeom prst="rect">
            <a:avLst/>
          </a:prstGeom>
          <a:noFill/>
        </p:spPr>
        <p:txBody>
          <a:bodyPr wrap="square">
            <a:spAutoFit/>
          </a:bodyPr>
          <a:lstStyle/>
          <a:p>
            <a:pPr algn="ctr">
              <a:lnSpc>
                <a:spcPts val="6500"/>
              </a:lnSpc>
            </a:pPr>
            <a:r>
              <a:rPr lang="en-US" sz="7200" b="1" dirty="0">
                <a:solidFill>
                  <a:srgbClr val="003366"/>
                </a:solidFill>
                <a:latin typeface="Century Gothic" panose="020B0502020202020204" pitchFamily="34" charset="0"/>
              </a:rPr>
              <a:t>McLennan Always </a:t>
            </a:r>
          </a:p>
          <a:p>
            <a:pPr algn="ctr">
              <a:lnSpc>
                <a:spcPts val="6500"/>
              </a:lnSpc>
            </a:pPr>
            <a:r>
              <a:rPr lang="en-US" sz="7200" b="1" dirty="0">
                <a:solidFill>
                  <a:srgbClr val="003366"/>
                </a:solidFill>
                <a:latin typeface="Century Gothic" panose="020B0502020202020204" pitchFamily="34" charset="0"/>
              </a:rPr>
              <a:t>Cares</a:t>
            </a:r>
          </a:p>
          <a:p>
            <a:pPr algn="ctr">
              <a:lnSpc>
                <a:spcPts val="6500"/>
              </a:lnSpc>
            </a:pPr>
            <a:r>
              <a:rPr lang="en-US" sz="7200" b="1" dirty="0">
                <a:solidFill>
                  <a:srgbClr val="003366"/>
                </a:solidFill>
                <a:latin typeface="Century Gothic" panose="020B0502020202020204" pitchFamily="34" charset="0"/>
              </a:rPr>
              <a:t>(MAC)</a:t>
            </a:r>
          </a:p>
        </p:txBody>
      </p:sp>
      <p:sp>
        <p:nvSpPr>
          <p:cNvPr id="12" name="Title 1">
            <a:extLst>
              <a:ext uri="{FF2B5EF4-FFF2-40B4-BE49-F238E27FC236}">
                <a16:creationId xmlns:a16="http://schemas.microsoft.com/office/drawing/2014/main" id="{B8A5534D-0BC3-630D-EAE9-D80DF6E38EEE}"/>
              </a:ext>
            </a:extLst>
          </p:cNvPr>
          <p:cNvSpPr txBox="1">
            <a:spLocks/>
          </p:cNvSpPr>
          <p:nvPr/>
        </p:nvSpPr>
        <p:spPr>
          <a:xfrm>
            <a:off x="2453037" y="5302610"/>
            <a:ext cx="2024220" cy="2179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000">
                <a:solidFill>
                  <a:schemeClr val="bg1"/>
                </a:solidFill>
                <a:latin typeface="Century Gothic" panose="020B0502020202020204" pitchFamily="34" charset="0"/>
              </a:rPr>
              <a:t>McLennan Always Cares logo</a:t>
            </a:r>
          </a:p>
        </p:txBody>
      </p:sp>
      <p:sp>
        <p:nvSpPr>
          <p:cNvPr id="3" name="Title 1">
            <a:extLst>
              <a:ext uri="{FF2B5EF4-FFF2-40B4-BE49-F238E27FC236}">
                <a16:creationId xmlns:a16="http://schemas.microsoft.com/office/drawing/2014/main" id="{64EABD34-DC50-17E8-D03B-8A927C4C546C}"/>
              </a:ext>
            </a:extLst>
          </p:cNvPr>
          <p:cNvSpPr txBox="1">
            <a:spLocks/>
          </p:cNvSpPr>
          <p:nvPr/>
        </p:nvSpPr>
        <p:spPr>
          <a:xfrm>
            <a:off x="5927047" y="5271020"/>
            <a:ext cx="4976970" cy="49905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dirty="0">
                <a:latin typeface="Century Gothic" panose="020B0502020202020204" pitchFamily="34" charset="0"/>
              </a:rPr>
              <a:t>MAC Webpage:</a:t>
            </a:r>
          </a:p>
          <a:p>
            <a:pPr algn="ctr">
              <a:lnSpc>
                <a:spcPct val="100000"/>
              </a:lnSpc>
            </a:pPr>
            <a:r>
              <a:rPr lang="en-US" sz="1200" dirty="0">
                <a:latin typeface="Century Gothic" panose="020B0502020202020204" pitchFamily="34" charset="0"/>
                <a:hlinkClick r:id="rId5"/>
              </a:rPr>
              <a:t>https://www.mclennan.edu/mclennan-always-cares/index.html</a:t>
            </a:r>
            <a:r>
              <a:rPr lang="en-US" sz="1200" dirty="0">
                <a:latin typeface="Century Gothic" panose="020B0502020202020204" pitchFamily="34" charset="0"/>
              </a:rPr>
              <a:t> </a:t>
            </a:r>
          </a:p>
        </p:txBody>
      </p:sp>
    </p:spTree>
    <p:extLst>
      <p:ext uri="{BB962C8B-B14F-4D97-AF65-F5344CB8AC3E}">
        <p14:creationId xmlns:p14="http://schemas.microsoft.com/office/powerpoint/2010/main" val="300212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A11D96D-167C-FC59-92C6-6474C18BDF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BFD5AA-E0E6-83F2-5FD1-10653593B02D}"/>
              </a:ext>
            </a:extLst>
          </p:cNvPr>
          <p:cNvSpPr/>
          <p:nvPr/>
        </p:nvSpPr>
        <p:spPr>
          <a:xfrm>
            <a:off x="916764" y="1297642"/>
            <a:ext cx="11275236" cy="90158"/>
          </a:xfrm>
          <a:prstGeom prst="rect">
            <a:avLst/>
          </a:prstGeom>
          <a:solidFill>
            <a:srgbClr val="FF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9590BEB-D818-3FB4-D07B-70B4F26BB484}"/>
              </a:ext>
            </a:extLst>
          </p:cNvPr>
          <p:cNvSpPr txBox="1">
            <a:spLocks/>
          </p:cNvSpPr>
          <p:nvPr/>
        </p:nvSpPr>
        <p:spPr>
          <a:xfrm>
            <a:off x="855193" y="667448"/>
            <a:ext cx="9532058" cy="64178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a:rPr>
              <a:t>Caring Campus Behavioral Commitments</a:t>
            </a:r>
            <a:endParaRPr lang="en-US"/>
          </a:p>
        </p:txBody>
      </p:sp>
      <p:pic>
        <p:nvPicPr>
          <p:cNvPr id="4" name="Picture 3" descr="McLennan Always Cares logo with an orange heart being held by two hands.">
            <a:extLst>
              <a:ext uri="{FF2B5EF4-FFF2-40B4-BE49-F238E27FC236}">
                <a16:creationId xmlns:a16="http://schemas.microsoft.com/office/drawing/2014/main" id="{23847D5F-A8AD-1346-8896-3290BF1490CA}"/>
              </a:ext>
            </a:extLst>
          </p:cNvPr>
          <p:cNvPicPr>
            <a:picLocks noChangeAspect="1"/>
          </p:cNvPicPr>
          <p:nvPr/>
        </p:nvPicPr>
        <p:blipFill>
          <a:blip r:embed="rId4"/>
          <a:stretch>
            <a:fillRect/>
          </a:stretch>
        </p:blipFill>
        <p:spPr>
          <a:xfrm>
            <a:off x="-1140" y="5836316"/>
            <a:ext cx="991740" cy="1025173"/>
          </a:xfrm>
          <a:prstGeom prst="rect">
            <a:avLst/>
          </a:prstGeom>
        </p:spPr>
      </p:pic>
      <p:sp>
        <p:nvSpPr>
          <p:cNvPr id="7" name="TextBox 6">
            <a:extLst>
              <a:ext uri="{FF2B5EF4-FFF2-40B4-BE49-F238E27FC236}">
                <a16:creationId xmlns:a16="http://schemas.microsoft.com/office/drawing/2014/main" id="{AB73E413-795E-32DC-623E-7031214E852E}"/>
              </a:ext>
            </a:extLst>
          </p:cNvPr>
          <p:cNvSpPr txBox="1"/>
          <p:nvPr/>
        </p:nvSpPr>
        <p:spPr>
          <a:xfrm>
            <a:off x="911252" y="1707981"/>
            <a:ext cx="8366098" cy="3438442"/>
          </a:xfrm>
          <a:prstGeom prst="rect">
            <a:avLst/>
          </a:prstGeom>
          <a:noFill/>
        </p:spPr>
        <p:txBody>
          <a:bodyPr wrap="square" lIns="91440" tIns="45720" rIns="91440" bIns="45720" anchor="t">
            <a:spAutoFit/>
          </a:bodyPr>
          <a:lstStyle/>
          <a:p>
            <a:pPr>
              <a:lnSpc>
                <a:spcPct val="150000"/>
              </a:lnSpc>
              <a:buSzPct val="75000"/>
            </a:pPr>
            <a:r>
              <a:rPr lang="en-US" sz="2800" b="1" dirty="0">
                <a:latin typeface="Century Gothic"/>
              </a:rPr>
              <a:t>5 Behavioral Commitments</a:t>
            </a:r>
          </a:p>
          <a:p>
            <a:pPr marL="403225" indent="-287020">
              <a:lnSpc>
                <a:spcPct val="150000"/>
              </a:lnSpc>
              <a:buSzPct val="75000"/>
              <a:buBlip>
                <a:blip r:embed="rId5"/>
              </a:buBlip>
            </a:pPr>
            <a:r>
              <a:rPr lang="en-US" sz="2400" dirty="0">
                <a:latin typeface="Century Gothic"/>
              </a:rPr>
              <a:t>10 Foot Goal</a:t>
            </a:r>
            <a:endParaRPr lang="en-US" sz="2400" dirty="0">
              <a:latin typeface="Poppins"/>
              <a:cs typeface="Poppins"/>
            </a:endParaRPr>
          </a:p>
          <a:p>
            <a:pPr marL="403225" indent="-287020">
              <a:lnSpc>
                <a:spcPct val="150000"/>
              </a:lnSpc>
              <a:buSzPct val="75000"/>
              <a:buBlip>
                <a:blip r:embed="rId5"/>
              </a:buBlip>
            </a:pPr>
            <a:r>
              <a:rPr lang="en-US" sz="2400" dirty="0">
                <a:latin typeface="Century Gothic"/>
              </a:rPr>
              <a:t>Cross-Departmental Awareness</a:t>
            </a:r>
            <a:endParaRPr lang="en-US" sz="2400" dirty="0">
              <a:latin typeface="Century Gothic" panose="020B0502020202020204" pitchFamily="34" charset="0"/>
            </a:endParaRPr>
          </a:p>
          <a:p>
            <a:pPr marL="403225" indent="-287020">
              <a:lnSpc>
                <a:spcPct val="150000"/>
              </a:lnSpc>
              <a:buSzPct val="75000"/>
              <a:buBlip>
                <a:blip r:embed="rId5"/>
              </a:buBlip>
            </a:pPr>
            <a:r>
              <a:rPr lang="en-US" sz="2400" dirty="0">
                <a:latin typeface="Century Gothic"/>
              </a:rPr>
              <a:t>First Week</a:t>
            </a:r>
            <a:endParaRPr lang="en-US" sz="2400" dirty="0">
              <a:latin typeface="Century Gothic" panose="020B0502020202020204" pitchFamily="34" charset="0"/>
            </a:endParaRPr>
          </a:p>
          <a:p>
            <a:pPr marL="403225" indent="-287020">
              <a:lnSpc>
                <a:spcPct val="150000"/>
              </a:lnSpc>
              <a:buSzPct val="75000"/>
              <a:buBlip>
                <a:blip r:embed="rId5"/>
              </a:buBlip>
            </a:pPr>
            <a:r>
              <a:rPr lang="en-US" sz="2400" dirty="0">
                <a:latin typeface="Century Gothic"/>
              </a:rPr>
              <a:t>Name Tags</a:t>
            </a:r>
            <a:endParaRPr lang="en-US" sz="2400" dirty="0">
              <a:latin typeface="Century Gothic" panose="020B0502020202020204" pitchFamily="34" charset="0"/>
            </a:endParaRPr>
          </a:p>
          <a:p>
            <a:pPr marL="403225" indent="-287020">
              <a:lnSpc>
                <a:spcPct val="150000"/>
              </a:lnSpc>
              <a:buSzPct val="75000"/>
              <a:buBlip>
                <a:blip r:embed="rId5"/>
              </a:buBlip>
            </a:pPr>
            <a:r>
              <a:rPr lang="en-US" sz="2400" dirty="0">
                <a:latin typeface="Century Gothic"/>
              </a:rPr>
              <a:t>Warm Referrals</a:t>
            </a:r>
          </a:p>
        </p:txBody>
      </p:sp>
    </p:spTree>
    <p:extLst>
      <p:ext uri="{BB962C8B-B14F-4D97-AF65-F5344CB8AC3E}">
        <p14:creationId xmlns:p14="http://schemas.microsoft.com/office/powerpoint/2010/main" val="7650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24D15B-7CA3-9B89-D7F4-36CCF46F1B41}"/>
              </a:ext>
            </a:extLst>
          </p:cNvPr>
          <p:cNvGrpSpPr/>
          <p:nvPr/>
        </p:nvGrpSpPr>
        <p:grpSpPr>
          <a:xfrm>
            <a:off x="662994" y="1536065"/>
            <a:ext cx="2089107" cy="2129037"/>
            <a:chOff x="7197768" y="1090413"/>
            <a:chExt cx="2089107" cy="2129037"/>
          </a:xfrm>
        </p:grpSpPr>
        <p:sp>
          <p:nvSpPr>
            <p:cNvPr id="17" name="Rectangle 16">
              <a:extLst>
                <a:ext uri="{FF2B5EF4-FFF2-40B4-BE49-F238E27FC236}">
                  <a16:creationId xmlns:a16="http://schemas.microsoft.com/office/drawing/2014/main" id="{D1875FA5-01E9-014F-8808-E9819DD6EB01}"/>
                </a:ext>
              </a:extLst>
            </p:cNvPr>
            <p:cNvSpPr/>
            <p:nvPr/>
          </p:nvSpPr>
          <p:spPr>
            <a:xfrm>
              <a:off x="7197768" y="1090413"/>
              <a:ext cx="2089107" cy="2129037"/>
            </a:xfrm>
            <a:prstGeom prst="rect">
              <a:avLst/>
            </a:prstGeom>
            <a:solidFill>
              <a:schemeClr val="bg1"/>
            </a:solidFill>
            <a:ln w="158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7D95D18-429A-CE40-8B20-6A913B76644C}"/>
                </a:ext>
              </a:extLst>
            </p:cNvPr>
            <p:cNvSpPr txBox="1">
              <a:spLocks/>
            </p:cNvSpPr>
            <p:nvPr/>
          </p:nvSpPr>
          <p:spPr>
            <a:xfrm>
              <a:off x="7321431" y="1729189"/>
              <a:ext cx="1743170" cy="1471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a:latin typeface="Century Gothic" panose="020B0502020202020204" pitchFamily="34" charset="0"/>
                </a:rPr>
                <a:t>Jaclyn Owen – Lead</a:t>
              </a:r>
            </a:p>
            <a:p>
              <a:pPr>
                <a:lnSpc>
                  <a:spcPct val="100000"/>
                </a:lnSpc>
              </a:pPr>
              <a:r>
                <a:rPr lang="en-US" sz="1100">
                  <a:latin typeface="Century Gothic" panose="020B0502020202020204" pitchFamily="34" charset="0"/>
                </a:rPr>
                <a:t>Selia Keim</a:t>
              </a:r>
            </a:p>
            <a:p>
              <a:pPr>
                <a:lnSpc>
                  <a:spcPct val="100000"/>
                </a:lnSpc>
              </a:pPr>
              <a:r>
                <a:rPr lang="en-US" sz="1100">
                  <a:latin typeface="Century Gothic" panose="020B0502020202020204" pitchFamily="34" charset="0"/>
                </a:rPr>
                <a:t>Travis Cox</a:t>
              </a:r>
            </a:p>
            <a:p>
              <a:pPr>
                <a:lnSpc>
                  <a:spcPct val="100000"/>
                </a:lnSpc>
              </a:pPr>
              <a:r>
                <a:rPr lang="en-US" sz="1100">
                  <a:latin typeface="Century Gothic" panose="020B0502020202020204" pitchFamily="34" charset="0"/>
                </a:rPr>
                <a:t>Elizabeth Stewart</a:t>
              </a:r>
            </a:p>
            <a:p>
              <a:pPr>
                <a:lnSpc>
                  <a:spcPct val="100000"/>
                </a:lnSpc>
              </a:pPr>
              <a:r>
                <a:rPr lang="en-US" sz="1100">
                  <a:latin typeface="Century Gothic" panose="020B0502020202020204" pitchFamily="34" charset="0"/>
                </a:rPr>
                <a:t>Lauren </a:t>
              </a:r>
              <a:r>
                <a:rPr lang="en-US" sz="1100" err="1">
                  <a:latin typeface="Century Gothic" panose="020B0502020202020204" pitchFamily="34" charset="0"/>
                </a:rPr>
                <a:t>Ryno</a:t>
              </a:r>
              <a:endParaRPr lang="en-US" sz="1100">
                <a:latin typeface="Century Gothic" panose="020B0502020202020204" pitchFamily="34" charset="0"/>
              </a:endParaRPr>
            </a:p>
            <a:p>
              <a:pPr>
                <a:lnSpc>
                  <a:spcPct val="100000"/>
                </a:lnSpc>
              </a:pPr>
              <a:r>
                <a:rPr lang="en-US" sz="1100">
                  <a:latin typeface="Century Gothic" panose="020B0502020202020204" pitchFamily="34" charset="0"/>
                </a:rPr>
                <a:t>Cassy Stroud</a:t>
              </a:r>
            </a:p>
            <a:p>
              <a:pPr>
                <a:lnSpc>
                  <a:spcPct val="100000"/>
                </a:lnSpc>
              </a:pPr>
              <a:r>
                <a:rPr lang="en-US" sz="1100">
                  <a:latin typeface="Century Gothic" panose="020B0502020202020204" pitchFamily="34" charset="0"/>
                </a:rPr>
                <a:t>Allyson Huntley</a:t>
              </a:r>
            </a:p>
            <a:p>
              <a:pPr>
                <a:lnSpc>
                  <a:spcPct val="100000"/>
                </a:lnSpc>
              </a:pPr>
              <a:r>
                <a:rPr lang="en-US" sz="1100">
                  <a:latin typeface="Century Gothic" panose="020B0502020202020204" pitchFamily="34" charset="0"/>
                </a:rPr>
                <a:t>Ruben Salazar</a:t>
              </a:r>
            </a:p>
          </p:txBody>
        </p:sp>
        <p:sp>
          <p:nvSpPr>
            <p:cNvPr id="15" name="Title 1">
              <a:extLst>
                <a:ext uri="{FF2B5EF4-FFF2-40B4-BE49-F238E27FC236}">
                  <a16:creationId xmlns:a16="http://schemas.microsoft.com/office/drawing/2014/main" id="{AC6525A2-90E2-B048-B8E6-061B5C38BA7F}"/>
                </a:ext>
              </a:extLst>
            </p:cNvPr>
            <p:cNvSpPr txBox="1">
              <a:spLocks/>
            </p:cNvSpPr>
            <p:nvPr/>
          </p:nvSpPr>
          <p:spPr>
            <a:xfrm>
              <a:off x="7219855" y="1206396"/>
              <a:ext cx="1743170" cy="3098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003366"/>
                  </a:solidFill>
                  <a:latin typeface="Century Gothic" panose="020B0502020202020204" pitchFamily="34" charset="0"/>
                </a:rPr>
                <a:t>10 Foot Goal</a:t>
              </a:r>
            </a:p>
          </p:txBody>
        </p:sp>
        <p:sp>
          <p:nvSpPr>
            <p:cNvPr id="16" name="Rectangle 15">
              <a:extLst>
                <a:ext uri="{FF2B5EF4-FFF2-40B4-BE49-F238E27FC236}">
                  <a16:creationId xmlns:a16="http://schemas.microsoft.com/office/drawing/2014/main" id="{73A335C7-2694-D443-89D3-D1D0ED9D720D}"/>
                </a:ext>
              </a:extLst>
            </p:cNvPr>
            <p:cNvSpPr/>
            <p:nvPr/>
          </p:nvSpPr>
          <p:spPr>
            <a:xfrm>
              <a:off x="7311383" y="1599817"/>
              <a:ext cx="1965444" cy="64878"/>
            </a:xfrm>
            <a:prstGeom prst="rect">
              <a:avLst/>
            </a:prstGeom>
            <a:solidFill>
              <a:srgbClr val="FF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grpSp>
      <p:grpSp>
        <p:nvGrpSpPr>
          <p:cNvPr id="3" name="Group 2">
            <a:extLst>
              <a:ext uri="{FF2B5EF4-FFF2-40B4-BE49-F238E27FC236}">
                <a16:creationId xmlns:a16="http://schemas.microsoft.com/office/drawing/2014/main" id="{68466804-E326-EC55-1DB9-96F97A2B17B8}"/>
              </a:ext>
            </a:extLst>
          </p:cNvPr>
          <p:cNvGrpSpPr/>
          <p:nvPr/>
        </p:nvGrpSpPr>
        <p:grpSpPr>
          <a:xfrm>
            <a:off x="2461651" y="3512394"/>
            <a:ext cx="2736807" cy="2426069"/>
            <a:chOff x="7197768" y="1090413"/>
            <a:chExt cx="2736807" cy="2200658"/>
          </a:xfrm>
        </p:grpSpPr>
        <p:sp>
          <p:nvSpPr>
            <p:cNvPr id="4" name="Rectangle 3">
              <a:extLst>
                <a:ext uri="{FF2B5EF4-FFF2-40B4-BE49-F238E27FC236}">
                  <a16:creationId xmlns:a16="http://schemas.microsoft.com/office/drawing/2014/main" id="{185D3E5E-A38B-9909-DB4E-EB2D457B7FB2}"/>
                </a:ext>
              </a:extLst>
            </p:cNvPr>
            <p:cNvSpPr/>
            <p:nvPr/>
          </p:nvSpPr>
          <p:spPr>
            <a:xfrm>
              <a:off x="7197768" y="1090413"/>
              <a:ext cx="2714720" cy="2200658"/>
            </a:xfrm>
            <a:prstGeom prst="rect">
              <a:avLst/>
            </a:prstGeom>
            <a:solidFill>
              <a:schemeClr val="bg1"/>
            </a:solidFill>
            <a:ln w="158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B76517B-4CC7-35D7-DDD5-3942988C0E32}"/>
                </a:ext>
              </a:extLst>
            </p:cNvPr>
            <p:cNvSpPr txBox="1">
              <a:spLocks/>
            </p:cNvSpPr>
            <p:nvPr/>
          </p:nvSpPr>
          <p:spPr>
            <a:xfrm>
              <a:off x="7321431" y="1819860"/>
              <a:ext cx="1743170" cy="1471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a:latin typeface="Century Gothic" panose="020B0502020202020204" pitchFamily="34" charset="0"/>
                </a:rPr>
                <a:t>VACANT – Lead </a:t>
              </a:r>
            </a:p>
            <a:p>
              <a:pPr>
                <a:lnSpc>
                  <a:spcPct val="100000"/>
                </a:lnSpc>
              </a:pPr>
              <a:r>
                <a:rPr lang="en-US" sz="1100">
                  <a:latin typeface="Century Gothic" panose="020B0502020202020204" pitchFamily="34" charset="0"/>
                </a:rPr>
                <a:t>Mireya Zapata </a:t>
              </a:r>
            </a:p>
            <a:p>
              <a:pPr>
                <a:lnSpc>
                  <a:spcPct val="100000"/>
                </a:lnSpc>
              </a:pPr>
              <a:r>
                <a:rPr lang="en-US" sz="1100">
                  <a:latin typeface="Century Gothic" panose="020B0502020202020204" pitchFamily="34" charset="0"/>
                </a:rPr>
                <a:t>David Contreraz</a:t>
              </a:r>
            </a:p>
            <a:p>
              <a:pPr>
                <a:lnSpc>
                  <a:spcPct val="100000"/>
                </a:lnSpc>
              </a:pPr>
              <a:r>
                <a:rPr lang="en-US" sz="1100">
                  <a:latin typeface="Century Gothic" panose="020B0502020202020204" pitchFamily="34" charset="0"/>
                </a:rPr>
                <a:t>Sandy Butler</a:t>
              </a:r>
            </a:p>
            <a:p>
              <a:pPr>
                <a:lnSpc>
                  <a:spcPct val="100000"/>
                </a:lnSpc>
              </a:pPr>
              <a:r>
                <a:rPr lang="en-US" sz="1100">
                  <a:latin typeface="Century Gothic" panose="020B0502020202020204" pitchFamily="34" charset="0"/>
                </a:rPr>
                <a:t>Shardae Kelly</a:t>
              </a:r>
            </a:p>
            <a:p>
              <a:pPr>
                <a:lnSpc>
                  <a:spcPct val="100000"/>
                </a:lnSpc>
              </a:pPr>
              <a:r>
                <a:rPr lang="en-US" sz="1100">
                  <a:latin typeface="Century Gothic" panose="020B0502020202020204" pitchFamily="34" charset="0"/>
                </a:rPr>
                <a:t>Elizabeth </a:t>
              </a:r>
              <a:r>
                <a:rPr lang="en-US" sz="1100" err="1">
                  <a:latin typeface="Century Gothic" panose="020B0502020202020204" pitchFamily="34" charset="0"/>
                </a:rPr>
                <a:t>Sheifley</a:t>
              </a:r>
              <a:endParaRPr lang="en-US" sz="1100">
                <a:latin typeface="Century Gothic" panose="020B0502020202020204" pitchFamily="34" charset="0"/>
              </a:endParaRPr>
            </a:p>
            <a:p>
              <a:pPr>
                <a:lnSpc>
                  <a:spcPct val="100000"/>
                </a:lnSpc>
              </a:pPr>
              <a:r>
                <a:rPr lang="en-US" sz="1100">
                  <a:latin typeface="Century Gothic" panose="020B0502020202020204" pitchFamily="34" charset="0"/>
                </a:rPr>
                <a:t>Jamaal Greene</a:t>
              </a:r>
            </a:p>
            <a:p>
              <a:pPr>
                <a:lnSpc>
                  <a:spcPct val="100000"/>
                </a:lnSpc>
              </a:pPr>
              <a:r>
                <a:rPr lang="en-US" sz="1100">
                  <a:latin typeface="Century Gothic" panose="020B0502020202020204" pitchFamily="34" charset="0"/>
                </a:rPr>
                <a:t>Sarah Chavez</a:t>
              </a:r>
            </a:p>
            <a:p>
              <a:pPr>
                <a:lnSpc>
                  <a:spcPct val="100000"/>
                </a:lnSpc>
              </a:pPr>
              <a:r>
                <a:rPr lang="en-US" sz="1100">
                  <a:latin typeface="Century Gothic" panose="020B0502020202020204" pitchFamily="34" charset="0"/>
                </a:rPr>
                <a:t>Kristen Cook</a:t>
              </a:r>
            </a:p>
          </p:txBody>
        </p:sp>
        <p:sp>
          <p:nvSpPr>
            <p:cNvPr id="6" name="Title 1">
              <a:extLst>
                <a:ext uri="{FF2B5EF4-FFF2-40B4-BE49-F238E27FC236}">
                  <a16:creationId xmlns:a16="http://schemas.microsoft.com/office/drawing/2014/main" id="{81E7A9FE-462F-D2D3-02A0-A77ED594A544}"/>
                </a:ext>
              </a:extLst>
            </p:cNvPr>
            <p:cNvSpPr txBox="1">
              <a:spLocks/>
            </p:cNvSpPr>
            <p:nvPr/>
          </p:nvSpPr>
          <p:spPr>
            <a:xfrm>
              <a:off x="7219855" y="1110763"/>
              <a:ext cx="2714720" cy="3098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003366"/>
                  </a:solidFill>
                  <a:latin typeface="Century Gothic" panose="020B0502020202020204" pitchFamily="34" charset="0"/>
                </a:rPr>
                <a:t>Cross-Departmental Awareness</a:t>
              </a:r>
            </a:p>
          </p:txBody>
        </p:sp>
        <p:sp>
          <p:nvSpPr>
            <p:cNvPr id="7" name="Rectangle 6">
              <a:extLst>
                <a:ext uri="{FF2B5EF4-FFF2-40B4-BE49-F238E27FC236}">
                  <a16:creationId xmlns:a16="http://schemas.microsoft.com/office/drawing/2014/main" id="{627FB3EF-E61A-8D72-C481-C386C46FB839}"/>
                </a:ext>
              </a:extLst>
            </p:cNvPr>
            <p:cNvSpPr/>
            <p:nvPr/>
          </p:nvSpPr>
          <p:spPr>
            <a:xfrm>
              <a:off x="7311383" y="1710139"/>
              <a:ext cx="2591057" cy="64878"/>
            </a:xfrm>
            <a:prstGeom prst="rect">
              <a:avLst/>
            </a:prstGeom>
            <a:solidFill>
              <a:srgbClr val="FF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grpSp>
      <p:grpSp>
        <p:nvGrpSpPr>
          <p:cNvPr id="8" name="Group 7">
            <a:extLst>
              <a:ext uri="{FF2B5EF4-FFF2-40B4-BE49-F238E27FC236}">
                <a16:creationId xmlns:a16="http://schemas.microsoft.com/office/drawing/2014/main" id="{7C8341E5-90FA-FF0D-9FC1-A49B026E49E0}"/>
              </a:ext>
            </a:extLst>
          </p:cNvPr>
          <p:cNvGrpSpPr/>
          <p:nvPr/>
        </p:nvGrpSpPr>
        <p:grpSpPr>
          <a:xfrm>
            <a:off x="5109570" y="1097073"/>
            <a:ext cx="2089107" cy="2627809"/>
            <a:chOff x="7197768" y="1090413"/>
            <a:chExt cx="2089107" cy="2129037"/>
          </a:xfrm>
        </p:grpSpPr>
        <p:sp>
          <p:nvSpPr>
            <p:cNvPr id="9" name="Rectangle 8">
              <a:extLst>
                <a:ext uri="{FF2B5EF4-FFF2-40B4-BE49-F238E27FC236}">
                  <a16:creationId xmlns:a16="http://schemas.microsoft.com/office/drawing/2014/main" id="{829EE36F-570D-994A-08E1-D19670A40DA0}"/>
                </a:ext>
              </a:extLst>
            </p:cNvPr>
            <p:cNvSpPr/>
            <p:nvPr/>
          </p:nvSpPr>
          <p:spPr>
            <a:xfrm>
              <a:off x="7197768" y="1090413"/>
              <a:ext cx="2089107" cy="2129037"/>
            </a:xfrm>
            <a:prstGeom prst="rect">
              <a:avLst/>
            </a:prstGeom>
            <a:solidFill>
              <a:schemeClr val="bg1"/>
            </a:solidFill>
            <a:ln w="158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57CD7AF-9EAC-4E23-FAF5-7128BF451CAA}"/>
                </a:ext>
              </a:extLst>
            </p:cNvPr>
            <p:cNvSpPr txBox="1">
              <a:spLocks/>
            </p:cNvSpPr>
            <p:nvPr/>
          </p:nvSpPr>
          <p:spPr>
            <a:xfrm>
              <a:off x="7321431" y="1613526"/>
              <a:ext cx="1743170" cy="1471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a:latin typeface="Century Gothic" panose="020B0502020202020204" pitchFamily="34" charset="0"/>
                </a:rPr>
                <a:t>Claire Wilkison – Lead</a:t>
              </a:r>
            </a:p>
            <a:p>
              <a:pPr>
                <a:lnSpc>
                  <a:spcPct val="100000"/>
                </a:lnSpc>
              </a:pPr>
              <a:r>
                <a:rPr lang="en-US" sz="1100">
                  <a:latin typeface="Century Gothic" panose="020B0502020202020204" pitchFamily="34" charset="0"/>
                </a:rPr>
                <a:t>Rachel Kramer</a:t>
              </a:r>
            </a:p>
            <a:p>
              <a:pPr>
                <a:lnSpc>
                  <a:spcPct val="100000"/>
                </a:lnSpc>
              </a:pPr>
              <a:r>
                <a:rPr lang="en-US" sz="1100">
                  <a:latin typeface="Century Gothic" panose="020B0502020202020204" pitchFamily="34" charset="0"/>
                </a:rPr>
                <a:t>Bryan Mohan</a:t>
              </a:r>
            </a:p>
            <a:p>
              <a:pPr>
                <a:lnSpc>
                  <a:spcPct val="100000"/>
                </a:lnSpc>
              </a:pPr>
              <a:r>
                <a:rPr lang="en-US" sz="1100">
                  <a:latin typeface="Century Gothic" panose="020B0502020202020204" pitchFamily="34" charset="0"/>
                </a:rPr>
                <a:t>Danica </a:t>
              </a:r>
              <a:r>
                <a:rPr lang="en-US" sz="1100" err="1">
                  <a:latin typeface="Century Gothic" panose="020B0502020202020204" pitchFamily="34" charset="0"/>
                </a:rPr>
                <a:t>Hertfelder</a:t>
              </a:r>
              <a:endParaRPr lang="en-US" sz="1100">
                <a:latin typeface="Century Gothic" panose="020B0502020202020204" pitchFamily="34" charset="0"/>
              </a:endParaRPr>
            </a:p>
            <a:p>
              <a:pPr>
                <a:lnSpc>
                  <a:spcPct val="100000"/>
                </a:lnSpc>
              </a:pPr>
              <a:r>
                <a:rPr lang="en-US" sz="1100">
                  <a:latin typeface="Century Gothic" panose="020B0502020202020204" pitchFamily="34" charset="0"/>
                </a:rPr>
                <a:t>Elizabeth Perez</a:t>
              </a:r>
            </a:p>
            <a:p>
              <a:pPr>
                <a:lnSpc>
                  <a:spcPct val="100000"/>
                </a:lnSpc>
              </a:pPr>
              <a:r>
                <a:rPr lang="en-US" sz="1100">
                  <a:latin typeface="Century Gothic" panose="020B0502020202020204" pitchFamily="34" charset="0"/>
                </a:rPr>
                <a:t>Elizabeth Garcia</a:t>
              </a:r>
            </a:p>
            <a:p>
              <a:pPr>
                <a:lnSpc>
                  <a:spcPct val="100000"/>
                </a:lnSpc>
              </a:pPr>
              <a:r>
                <a:rPr lang="en-US" sz="1100">
                  <a:latin typeface="Century Gothic" panose="020B0502020202020204" pitchFamily="34" charset="0"/>
                </a:rPr>
                <a:t>Joe Hinojosa</a:t>
              </a:r>
            </a:p>
            <a:p>
              <a:pPr>
                <a:lnSpc>
                  <a:spcPct val="100000"/>
                </a:lnSpc>
              </a:pPr>
              <a:r>
                <a:rPr lang="en-US" sz="1100">
                  <a:latin typeface="Century Gothic" panose="020B0502020202020204" pitchFamily="34" charset="0"/>
                </a:rPr>
                <a:t>Carol Lance</a:t>
              </a:r>
            </a:p>
            <a:p>
              <a:pPr>
                <a:lnSpc>
                  <a:spcPct val="100000"/>
                </a:lnSpc>
              </a:pPr>
              <a:r>
                <a:rPr lang="en-US" sz="1100">
                  <a:latin typeface="Century Gothic" panose="020B0502020202020204" pitchFamily="34" charset="0"/>
                </a:rPr>
                <a:t>Amber Hardin</a:t>
              </a:r>
            </a:p>
            <a:p>
              <a:pPr>
                <a:lnSpc>
                  <a:spcPct val="100000"/>
                </a:lnSpc>
              </a:pPr>
              <a:r>
                <a:rPr lang="en-US" sz="1100">
                  <a:latin typeface="Century Gothic" panose="020B0502020202020204" pitchFamily="34" charset="0"/>
                </a:rPr>
                <a:t>Lauren Pearsall</a:t>
              </a:r>
            </a:p>
            <a:p>
              <a:pPr>
                <a:lnSpc>
                  <a:spcPct val="100000"/>
                </a:lnSpc>
              </a:pPr>
              <a:r>
                <a:rPr lang="en-US" sz="1100">
                  <a:latin typeface="Century Gothic" panose="020B0502020202020204" pitchFamily="34" charset="0"/>
                </a:rPr>
                <a:t>Joshua Estrada</a:t>
              </a:r>
            </a:p>
          </p:txBody>
        </p:sp>
        <p:sp>
          <p:nvSpPr>
            <p:cNvPr id="11" name="Title 1">
              <a:extLst>
                <a:ext uri="{FF2B5EF4-FFF2-40B4-BE49-F238E27FC236}">
                  <a16:creationId xmlns:a16="http://schemas.microsoft.com/office/drawing/2014/main" id="{C475B2A8-5122-F2F5-214A-D8B120212BD4}"/>
                </a:ext>
              </a:extLst>
            </p:cNvPr>
            <p:cNvSpPr txBox="1">
              <a:spLocks/>
            </p:cNvSpPr>
            <p:nvPr/>
          </p:nvSpPr>
          <p:spPr>
            <a:xfrm>
              <a:off x="7219855" y="1206396"/>
              <a:ext cx="1743170" cy="3098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003366"/>
                  </a:solidFill>
                  <a:latin typeface="Century Gothic" panose="020B0502020202020204" pitchFamily="34" charset="0"/>
                </a:rPr>
                <a:t>First Week</a:t>
              </a:r>
            </a:p>
          </p:txBody>
        </p:sp>
        <p:sp>
          <p:nvSpPr>
            <p:cNvPr id="12" name="Rectangle 11">
              <a:extLst>
                <a:ext uri="{FF2B5EF4-FFF2-40B4-BE49-F238E27FC236}">
                  <a16:creationId xmlns:a16="http://schemas.microsoft.com/office/drawing/2014/main" id="{397A0D76-8A31-B81C-7999-23666A8593D3}"/>
                </a:ext>
              </a:extLst>
            </p:cNvPr>
            <p:cNvSpPr/>
            <p:nvPr/>
          </p:nvSpPr>
          <p:spPr>
            <a:xfrm>
              <a:off x="7311383" y="1496746"/>
              <a:ext cx="1965444" cy="64878"/>
            </a:xfrm>
            <a:prstGeom prst="rect">
              <a:avLst/>
            </a:prstGeom>
            <a:solidFill>
              <a:srgbClr val="FF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grpSp>
      <p:grpSp>
        <p:nvGrpSpPr>
          <p:cNvPr id="13" name="Group 12">
            <a:extLst>
              <a:ext uri="{FF2B5EF4-FFF2-40B4-BE49-F238E27FC236}">
                <a16:creationId xmlns:a16="http://schemas.microsoft.com/office/drawing/2014/main" id="{E0B445FF-10B6-ECF3-D9AF-592029114EF8}"/>
              </a:ext>
            </a:extLst>
          </p:cNvPr>
          <p:cNvGrpSpPr/>
          <p:nvPr/>
        </p:nvGrpSpPr>
        <p:grpSpPr>
          <a:xfrm>
            <a:off x="7146943" y="3551221"/>
            <a:ext cx="2089107" cy="1821456"/>
            <a:chOff x="7197768" y="1090414"/>
            <a:chExt cx="2089107" cy="1475734"/>
          </a:xfrm>
        </p:grpSpPr>
        <p:sp>
          <p:nvSpPr>
            <p:cNvPr id="18" name="Rectangle 17">
              <a:extLst>
                <a:ext uri="{FF2B5EF4-FFF2-40B4-BE49-F238E27FC236}">
                  <a16:creationId xmlns:a16="http://schemas.microsoft.com/office/drawing/2014/main" id="{8EFF77C4-2D50-F143-08A9-41BC2217B467}"/>
                </a:ext>
              </a:extLst>
            </p:cNvPr>
            <p:cNvSpPr/>
            <p:nvPr/>
          </p:nvSpPr>
          <p:spPr>
            <a:xfrm>
              <a:off x="7197768" y="1090414"/>
              <a:ext cx="2089107" cy="1475734"/>
            </a:xfrm>
            <a:prstGeom prst="rect">
              <a:avLst/>
            </a:prstGeom>
            <a:solidFill>
              <a:schemeClr val="bg1"/>
            </a:solidFill>
            <a:ln w="158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3603DF2A-3C13-B61D-245F-954921CF5108}"/>
                </a:ext>
              </a:extLst>
            </p:cNvPr>
            <p:cNvSpPr txBox="1">
              <a:spLocks/>
            </p:cNvSpPr>
            <p:nvPr/>
          </p:nvSpPr>
          <p:spPr>
            <a:xfrm>
              <a:off x="7321431" y="1613527"/>
              <a:ext cx="1743170" cy="8677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a:latin typeface="Century Gothic" panose="020B0502020202020204" pitchFamily="34" charset="0"/>
                </a:rPr>
                <a:t>Reggie Davis – Lead</a:t>
              </a:r>
            </a:p>
            <a:p>
              <a:pPr>
                <a:lnSpc>
                  <a:spcPct val="100000"/>
                </a:lnSpc>
              </a:pPr>
              <a:r>
                <a:rPr lang="en-US" sz="1100">
                  <a:latin typeface="Century Gothic" panose="020B0502020202020204" pitchFamily="34" charset="0"/>
                </a:rPr>
                <a:t>Toni Nogalski</a:t>
              </a:r>
            </a:p>
            <a:p>
              <a:pPr>
                <a:lnSpc>
                  <a:spcPct val="100000"/>
                </a:lnSpc>
              </a:pPr>
              <a:r>
                <a:rPr lang="en-US" sz="1100">
                  <a:latin typeface="Century Gothic" panose="020B0502020202020204" pitchFamily="34" charset="0"/>
                </a:rPr>
                <a:t>Angelique Erfurt</a:t>
              </a:r>
            </a:p>
            <a:p>
              <a:pPr>
                <a:lnSpc>
                  <a:spcPct val="100000"/>
                </a:lnSpc>
              </a:pPr>
              <a:r>
                <a:rPr lang="en-US" sz="1100">
                  <a:latin typeface="Century Gothic" panose="020B0502020202020204" pitchFamily="34" charset="0"/>
                </a:rPr>
                <a:t>Ty </a:t>
              </a:r>
              <a:r>
                <a:rPr lang="en-US" sz="1100" err="1">
                  <a:latin typeface="Century Gothic" panose="020B0502020202020204" pitchFamily="34" charset="0"/>
                </a:rPr>
                <a:t>DeGrate</a:t>
              </a:r>
              <a:endParaRPr lang="en-US" sz="1100">
                <a:latin typeface="Century Gothic" panose="020B0502020202020204" pitchFamily="34" charset="0"/>
              </a:endParaRPr>
            </a:p>
            <a:p>
              <a:pPr>
                <a:lnSpc>
                  <a:spcPct val="100000"/>
                </a:lnSpc>
              </a:pPr>
              <a:r>
                <a:rPr lang="en-US" sz="1100">
                  <a:latin typeface="Century Gothic" panose="020B0502020202020204" pitchFamily="34" charset="0"/>
                </a:rPr>
                <a:t>Penelope Arias</a:t>
              </a:r>
            </a:p>
            <a:p>
              <a:pPr>
                <a:lnSpc>
                  <a:spcPct val="100000"/>
                </a:lnSpc>
              </a:pPr>
              <a:r>
                <a:rPr lang="en-US" sz="1100">
                  <a:latin typeface="Century Gothic" panose="020B0502020202020204" pitchFamily="34" charset="0"/>
                </a:rPr>
                <a:t>Clayton Williams</a:t>
              </a:r>
            </a:p>
            <a:p>
              <a:pPr>
                <a:lnSpc>
                  <a:spcPct val="100000"/>
                </a:lnSpc>
              </a:pPr>
              <a:endParaRPr lang="en-US" sz="1100">
                <a:latin typeface="Century Gothic" panose="020B0502020202020204" pitchFamily="34" charset="0"/>
              </a:endParaRPr>
            </a:p>
          </p:txBody>
        </p:sp>
        <p:sp>
          <p:nvSpPr>
            <p:cNvPr id="20" name="Title 1">
              <a:extLst>
                <a:ext uri="{FF2B5EF4-FFF2-40B4-BE49-F238E27FC236}">
                  <a16:creationId xmlns:a16="http://schemas.microsoft.com/office/drawing/2014/main" id="{CB8B2B7A-F862-4B45-2C3D-951D2400FB6E}"/>
                </a:ext>
              </a:extLst>
            </p:cNvPr>
            <p:cNvSpPr txBox="1">
              <a:spLocks/>
            </p:cNvSpPr>
            <p:nvPr/>
          </p:nvSpPr>
          <p:spPr>
            <a:xfrm>
              <a:off x="7219855" y="1206396"/>
              <a:ext cx="1743170" cy="3098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003366"/>
                  </a:solidFill>
                  <a:latin typeface="Century Gothic" panose="020B0502020202020204" pitchFamily="34" charset="0"/>
                </a:rPr>
                <a:t>Nametags</a:t>
              </a:r>
            </a:p>
          </p:txBody>
        </p:sp>
        <p:sp>
          <p:nvSpPr>
            <p:cNvPr id="21" name="Rectangle 20">
              <a:extLst>
                <a:ext uri="{FF2B5EF4-FFF2-40B4-BE49-F238E27FC236}">
                  <a16:creationId xmlns:a16="http://schemas.microsoft.com/office/drawing/2014/main" id="{CE152FCE-6B63-9005-6F68-EDE03E5CCAB5}"/>
                </a:ext>
              </a:extLst>
            </p:cNvPr>
            <p:cNvSpPr/>
            <p:nvPr/>
          </p:nvSpPr>
          <p:spPr>
            <a:xfrm>
              <a:off x="7311383" y="1496746"/>
              <a:ext cx="1965444" cy="64878"/>
            </a:xfrm>
            <a:prstGeom prst="rect">
              <a:avLst/>
            </a:prstGeom>
            <a:solidFill>
              <a:srgbClr val="FF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grpSp>
      <p:grpSp>
        <p:nvGrpSpPr>
          <p:cNvPr id="22" name="Group 21">
            <a:extLst>
              <a:ext uri="{FF2B5EF4-FFF2-40B4-BE49-F238E27FC236}">
                <a16:creationId xmlns:a16="http://schemas.microsoft.com/office/drawing/2014/main" id="{A61009DC-5BCB-9CBC-0ACF-4386A1443A4E}"/>
              </a:ext>
            </a:extLst>
          </p:cNvPr>
          <p:cNvGrpSpPr/>
          <p:nvPr/>
        </p:nvGrpSpPr>
        <p:grpSpPr>
          <a:xfrm>
            <a:off x="9013776" y="1251683"/>
            <a:ext cx="2517732" cy="2413419"/>
            <a:chOff x="7197768" y="1090413"/>
            <a:chExt cx="2089107" cy="2129037"/>
          </a:xfrm>
        </p:grpSpPr>
        <p:sp>
          <p:nvSpPr>
            <p:cNvPr id="23" name="Rectangle 22">
              <a:extLst>
                <a:ext uri="{FF2B5EF4-FFF2-40B4-BE49-F238E27FC236}">
                  <a16:creationId xmlns:a16="http://schemas.microsoft.com/office/drawing/2014/main" id="{9CEE5361-A773-B7D1-9BA6-25B78914A4C9}"/>
                </a:ext>
              </a:extLst>
            </p:cNvPr>
            <p:cNvSpPr/>
            <p:nvPr/>
          </p:nvSpPr>
          <p:spPr>
            <a:xfrm>
              <a:off x="7197768" y="1090413"/>
              <a:ext cx="2089107" cy="2129037"/>
            </a:xfrm>
            <a:prstGeom prst="rect">
              <a:avLst/>
            </a:prstGeom>
            <a:solidFill>
              <a:schemeClr val="bg1"/>
            </a:solidFill>
            <a:ln w="15875">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B53253BB-772B-D762-E8FE-93FCAE1D174D}"/>
                </a:ext>
              </a:extLst>
            </p:cNvPr>
            <p:cNvSpPr txBox="1">
              <a:spLocks/>
            </p:cNvSpPr>
            <p:nvPr/>
          </p:nvSpPr>
          <p:spPr>
            <a:xfrm>
              <a:off x="7321431" y="1613526"/>
              <a:ext cx="1851144" cy="1471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100">
                  <a:latin typeface="Century Gothic" panose="020B0502020202020204" pitchFamily="34" charset="0"/>
                </a:rPr>
                <a:t>Jayme Kubacak – Lead</a:t>
              </a:r>
            </a:p>
            <a:p>
              <a:pPr>
                <a:lnSpc>
                  <a:spcPct val="100000"/>
                </a:lnSpc>
              </a:pPr>
              <a:r>
                <a:rPr lang="en-US" sz="1100">
                  <a:latin typeface="Century Gothic" panose="020B0502020202020204" pitchFamily="34" charset="0"/>
                </a:rPr>
                <a:t>Alma Jaramillo</a:t>
              </a:r>
            </a:p>
            <a:p>
              <a:pPr>
                <a:lnSpc>
                  <a:spcPct val="100000"/>
                </a:lnSpc>
              </a:pPr>
              <a:r>
                <a:rPr lang="en-US" sz="1100">
                  <a:latin typeface="Century Gothic" panose="020B0502020202020204" pitchFamily="34" charset="0"/>
                </a:rPr>
                <a:t>Heather Smitheal</a:t>
              </a:r>
            </a:p>
            <a:p>
              <a:pPr>
                <a:lnSpc>
                  <a:spcPct val="100000"/>
                </a:lnSpc>
              </a:pPr>
              <a:r>
                <a:rPr lang="en-US" sz="1100">
                  <a:latin typeface="Century Gothic" panose="020B0502020202020204" pitchFamily="34" charset="0"/>
                </a:rPr>
                <a:t>Jean Nixon</a:t>
              </a:r>
            </a:p>
            <a:p>
              <a:pPr>
                <a:lnSpc>
                  <a:spcPct val="100000"/>
                </a:lnSpc>
              </a:pPr>
              <a:r>
                <a:rPr lang="en-US" sz="1100">
                  <a:latin typeface="Century Gothic" panose="020B0502020202020204" pitchFamily="34" charset="0"/>
                </a:rPr>
                <a:t>Larry Johnson</a:t>
              </a:r>
            </a:p>
            <a:p>
              <a:pPr>
                <a:lnSpc>
                  <a:spcPct val="100000"/>
                </a:lnSpc>
              </a:pPr>
              <a:r>
                <a:rPr lang="en-US" sz="1100" err="1">
                  <a:latin typeface="Century Gothic" panose="020B0502020202020204" pitchFamily="34" charset="0"/>
                </a:rPr>
                <a:t>Fabion</a:t>
              </a:r>
              <a:r>
                <a:rPr lang="en-US" sz="1100">
                  <a:latin typeface="Century Gothic" panose="020B0502020202020204" pitchFamily="34" charset="0"/>
                </a:rPr>
                <a:t> </a:t>
              </a:r>
              <a:r>
                <a:rPr lang="en-US" sz="1100" err="1">
                  <a:latin typeface="Century Gothic" panose="020B0502020202020204" pitchFamily="34" charset="0"/>
                </a:rPr>
                <a:t>Luevano</a:t>
              </a:r>
              <a:endParaRPr lang="en-US" sz="1100">
                <a:latin typeface="Century Gothic" panose="020B0502020202020204" pitchFamily="34" charset="0"/>
              </a:endParaRPr>
            </a:p>
            <a:p>
              <a:pPr>
                <a:lnSpc>
                  <a:spcPct val="100000"/>
                </a:lnSpc>
              </a:pPr>
              <a:r>
                <a:rPr lang="en-US" sz="1100">
                  <a:latin typeface="Century Gothic" panose="020B0502020202020204" pitchFamily="34" charset="0"/>
                </a:rPr>
                <a:t>Katie Vise</a:t>
              </a:r>
            </a:p>
            <a:p>
              <a:pPr>
                <a:lnSpc>
                  <a:spcPct val="100000"/>
                </a:lnSpc>
              </a:pPr>
              <a:r>
                <a:rPr lang="en-US" sz="1100">
                  <a:latin typeface="Century Gothic" panose="020B0502020202020204" pitchFamily="34" charset="0"/>
                </a:rPr>
                <a:t>Jonathan O’Connor-Olivarez</a:t>
              </a:r>
            </a:p>
            <a:p>
              <a:pPr>
                <a:lnSpc>
                  <a:spcPct val="100000"/>
                </a:lnSpc>
              </a:pPr>
              <a:r>
                <a:rPr lang="en-US" sz="1100">
                  <a:latin typeface="Century Gothic" panose="020B0502020202020204" pitchFamily="34" charset="0"/>
                </a:rPr>
                <a:t>Maggie Bryant</a:t>
              </a:r>
            </a:p>
            <a:p>
              <a:pPr>
                <a:lnSpc>
                  <a:spcPct val="100000"/>
                </a:lnSpc>
              </a:pPr>
              <a:r>
                <a:rPr lang="en-US" sz="1100">
                  <a:latin typeface="Century Gothic" panose="020B0502020202020204" pitchFamily="34" charset="0"/>
                </a:rPr>
                <a:t>Zach Vanek</a:t>
              </a:r>
            </a:p>
          </p:txBody>
        </p:sp>
        <p:sp>
          <p:nvSpPr>
            <p:cNvPr id="25" name="Title 1">
              <a:extLst>
                <a:ext uri="{FF2B5EF4-FFF2-40B4-BE49-F238E27FC236}">
                  <a16:creationId xmlns:a16="http://schemas.microsoft.com/office/drawing/2014/main" id="{500DC74D-5553-9A4F-44BC-4C128848AFFE}"/>
                </a:ext>
              </a:extLst>
            </p:cNvPr>
            <p:cNvSpPr txBox="1">
              <a:spLocks/>
            </p:cNvSpPr>
            <p:nvPr/>
          </p:nvSpPr>
          <p:spPr>
            <a:xfrm>
              <a:off x="7219855" y="1206396"/>
              <a:ext cx="2067020" cy="3098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rgbClr val="003366"/>
                  </a:solidFill>
                  <a:latin typeface="Century Gothic" panose="020B0502020202020204" pitchFamily="34" charset="0"/>
                </a:rPr>
                <a:t>Warm Referrals</a:t>
              </a:r>
            </a:p>
          </p:txBody>
        </p:sp>
        <p:sp>
          <p:nvSpPr>
            <p:cNvPr id="26" name="Rectangle 25">
              <a:extLst>
                <a:ext uri="{FF2B5EF4-FFF2-40B4-BE49-F238E27FC236}">
                  <a16:creationId xmlns:a16="http://schemas.microsoft.com/office/drawing/2014/main" id="{332DBE6B-16E7-DBC3-C889-430B9CF7FEFC}"/>
                </a:ext>
              </a:extLst>
            </p:cNvPr>
            <p:cNvSpPr/>
            <p:nvPr/>
          </p:nvSpPr>
          <p:spPr>
            <a:xfrm>
              <a:off x="7313094" y="1496746"/>
              <a:ext cx="1965444" cy="64878"/>
            </a:xfrm>
            <a:prstGeom prst="rect">
              <a:avLst/>
            </a:prstGeom>
            <a:solidFill>
              <a:srgbClr val="FF6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grpSp>
      <p:pic>
        <p:nvPicPr>
          <p:cNvPr id="28" name="Picture 27" descr="McLennan Always Cares logo with an orange heart being held by two hands.">
            <a:extLst>
              <a:ext uri="{FF2B5EF4-FFF2-40B4-BE49-F238E27FC236}">
                <a16:creationId xmlns:a16="http://schemas.microsoft.com/office/drawing/2014/main" id="{33E7198A-42E7-5464-D84F-C501424B99C5}"/>
              </a:ext>
            </a:extLst>
          </p:cNvPr>
          <p:cNvPicPr>
            <a:picLocks noChangeAspect="1"/>
          </p:cNvPicPr>
          <p:nvPr/>
        </p:nvPicPr>
        <p:blipFill>
          <a:blip r:embed="rId4"/>
          <a:stretch>
            <a:fillRect/>
          </a:stretch>
        </p:blipFill>
        <p:spPr>
          <a:xfrm>
            <a:off x="-1140" y="5836316"/>
            <a:ext cx="991740" cy="1025173"/>
          </a:xfrm>
          <a:prstGeom prst="rect">
            <a:avLst/>
          </a:prstGeom>
        </p:spPr>
      </p:pic>
    </p:spTree>
    <p:extLst>
      <p:ext uri="{BB962C8B-B14F-4D97-AF65-F5344CB8AC3E}">
        <p14:creationId xmlns:p14="http://schemas.microsoft.com/office/powerpoint/2010/main" val="3587341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FA0ACB3-C27A-2330-BEF2-387C1B9A76BF}"/>
              </a:ext>
            </a:extLst>
          </p:cNvPr>
          <p:cNvCxnSpPr/>
          <p:nvPr/>
        </p:nvCxnSpPr>
        <p:spPr>
          <a:xfrm>
            <a:off x="240020" y="895909"/>
            <a:ext cx="11352212"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41A80F8-D426-7816-59A5-520323AA237B}"/>
              </a:ext>
            </a:extLst>
          </p:cNvPr>
          <p:cNvSpPr txBox="1">
            <a:spLocks/>
          </p:cNvSpPr>
          <p:nvPr/>
        </p:nvSpPr>
        <p:spPr>
          <a:xfrm>
            <a:off x="240020" y="209648"/>
            <a:ext cx="10752444" cy="6367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366"/>
                </a:solidFill>
                <a:latin typeface="Century Gothic" panose="020B0502020202020204" pitchFamily="34" charset="0"/>
              </a:rPr>
              <a:t>Campus Greeters</a:t>
            </a:r>
          </a:p>
        </p:txBody>
      </p:sp>
      <p:sp>
        <p:nvSpPr>
          <p:cNvPr id="8" name="Title 1">
            <a:extLst>
              <a:ext uri="{FF2B5EF4-FFF2-40B4-BE49-F238E27FC236}">
                <a16:creationId xmlns:a16="http://schemas.microsoft.com/office/drawing/2014/main" id="{E515D768-8826-1EEE-19A2-3C4D732DA450}"/>
              </a:ext>
            </a:extLst>
          </p:cNvPr>
          <p:cNvSpPr txBox="1">
            <a:spLocks/>
          </p:cNvSpPr>
          <p:nvPr/>
        </p:nvSpPr>
        <p:spPr>
          <a:xfrm>
            <a:off x="250756" y="1126907"/>
            <a:ext cx="4270041" cy="46369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dirty="0">
                <a:latin typeface="Century Gothic"/>
              </a:rPr>
              <a:t>When: </a:t>
            </a:r>
          </a:p>
          <a:p>
            <a:pPr>
              <a:lnSpc>
                <a:spcPct val="100000"/>
              </a:lnSpc>
            </a:pPr>
            <a:r>
              <a:rPr lang="en-US" sz="2000" dirty="0">
                <a:latin typeface="Century Gothic"/>
              </a:rPr>
              <a:t>Monday, August 25 – </a:t>
            </a:r>
          </a:p>
          <a:p>
            <a:pPr>
              <a:lnSpc>
                <a:spcPct val="100000"/>
              </a:lnSpc>
            </a:pPr>
            <a:r>
              <a:rPr lang="en-US" sz="2000" dirty="0">
                <a:latin typeface="Century Gothic"/>
              </a:rPr>
              <a:t>Thursday, August 28, 2025</a:t>
            </a:r>
          </a:p>
          <a:p>
            <a:pPr>
              <a:lnSpc>
                <a:spcPct val="100000"/>
              </a:lnSpc>
            </a:pPr>
            <a:endParaRPr lang="en-US" sz="2000" dirty="0">
              <a:latin typeface="Century Gothic" panose="020B0502020202020204" pitchFamily="34" charset="0"/>
            </a:endParaRPr>
          </a:p>
          <a:p>
            <a:pPr>
              <a:lnSpc>
                <a:spcPct val="100000"/>
              </a:lnSpc>
            </a:pPr>
            <a:r>
              <a:rPr lang="en-US" sz="2400" b="1" dirty="0">
                <a:latin typeface="Century Gothic"/>
              </a:rPr>
              <a:t>By the Numbers:</a:t>
            </a:r>
          </a:p>
          <a:p>
            <a:pPr>
              <a:lnSpc>
                <a:spcPct val="100000"/>
              </a:lnSpc>
            </a:pPr>
            <a:r>
              <a:rPr lang="en-US" sz="2000" i="1" dirty="0">
                <a:latin typeface="Century Gothic"/>
              </a:rPr>
              <a:t>Greeters</a:t>
            </a:r>
          </a:p>
          <a:p>
            <a:pPr marL="403225" indent="-287020">
              <a:lnSpc>
                <a:spcPct val="100000"/>
              </a:lnSpc>
              <a:buSzPct val="75000"/>
              <a:buBlip>
                <a:blip r:embed="rId4"/>
              </a:buBlip>
            </a:pPr>
            <a:r>
              <a:rPr lang="en-US" sz="2000" dirty="0">
                <a:latin typeface="Century Gothic"/>
              </a:rPr>
              <a:t>175 unique individual greeters</a:t>
            </a:r>
            <a:endParaRPr lang="en-US" sz="2000" dirty="0">
              <a:latin typeface="Calibri Light" panose="020F0302020204030204"/>
              <a:ea typeface="Calibri Light" panose="020F0302020204030204"/>
              <a:cs typeface="Calibri Light" panose="020F0302020204030204"/>
            </a:endParaRPr>
          </a:p>
          <a:p>
            <a:r>
              <a:rPr lang="en-US" sz="2000" i="1" dirty="0">
                <a:latin typeface="Century Gothic"/>
              </a:rPr>
              <a:t>Shifts</a:t>
            </a:r>
          </a:p>
          <a:p>
            <a:pPr marL="403225" indent="-287020">
              <a:lnSpc>
                <a:spcPct val="100000"/>
              </a:lnSpc>
              <a:buSzPct val="75000"/>
              <a:buBlip>
                <a:blip r:embed="rId4"/>
              </a:buBlip>
            </a:pPr>
            <a:r>
              <a:rPr lang="en-US" sz="2000" dirty="0">
                <a:latin typeface="Century Gothic"/>
              </a:rPr>
              <a:t>513 total shifts</a:t>
            </a:r>
          </a:p>
          <a:p>
            <a:pPr>
              <a:lnSpc>
                <a:spcPct val="100000"/>
              </a:lnSpc>
            </a:pPr>
            <a:r>
              <a:rPr lang="en-US" sz="2000" i="1" dirty="0">
                <a:latin typeface="Century Gothic"/>
              </a:rPr>
              <a:t>Locations</a:t>
            </a:r>
          </a:p>
          <a:p>
            <a:pPr marL="403225" indent="-287020">
              <a:lnSpc>
                <a:spcPct val="100000"/>
              </a:lnSpc>
              <a:buSzPct val="75000"/>
              <a:buBlip>
                <a:blip r:embed="rId4"/>
              </a:buBlip>
            </a:pPr>
            <a:r>
              <a:rPr lang="en-US" sz="2000" dirty="0">
                <a:latin typeface="Century Gothic"/>
              </a:rPr>
              <a:t>32 locations across campus, inside and outside</a:t>
            </a:r>
          </a:p>
          <a:p>
            <a:pPr marL="403225" indent="-287020">
              <a:lnSpc>
                <a:spcPct val="100000"/>
              </a:lnSpc>
              <a:buSzPct val="75000"/>
              <a:buChar char="•"/>
            </a:pPr>
            <a:endParaRPr lang="en-US" sz="1700" dirty="0">
              <a:latin typeface="Century Gothic" panose="020B0502020202020204" pitchFamily="34" charset="0"/>
              <a:ea typeface="Calibri Light" panose="020F0302020204030204"/>
              <a:cs typeface="Calibri Light" panose="020F0302020204030204"/>
            </a:endParaRPr>
          </a:p>
          <a:p>
            <a:pPr>
              <a:lnSpc>
                <a:spcPct val="100000"/>
              </a:lnSpc>
            </a:pPr>
            <a:endParaRPr lang="en-US" sz="1700" dirty="0">
              <a:latin typeface="Century Gothic" panose="020B0502020202020204" pitchFamily="34" charset="0"/>
            </a:endParaRPr>
          </a:p>
        </p:txBody>
      </p:sp>
      <p:pic>
        <p:nvPicPr>
          <p:cNvPr id="4" name="Picture 3">
            <a:extLst>
              <a:ext uri="{FF2B5EF4-FFF2-40B4-BE49-F238E27FC236}">
                <a16:creationId xmlns:a16="http://schemas.microsoft.com/office/drawing/2014/main" id="{CE24A306-CB3F-B7CA-AD6A-1C6C0DB6312F}"/>
              </a:ext>
            </a:extLst>
          </p:cNvPr>
          <p:cNvPicPr>
            <a:picLocks noChangeAspect="1"/>
          </p:cNvPicPr>
          <p:nvPr/>
        </p:nvPicPr>
        <p:blipFill>
          <a:blip r:embed="rId5"/>
          <a:stretch>
            <a:fillRect/>
          </a:stretch>
        </p:blipFill>
        <p:spPr>
          <a:xfrm>
            <a:off x="4600184" y="2193795"/>
            <a:ext cx="2448441" cy="2503198"/>
          </a:xfrm>
          <a:prstGeom prst="rect">
            <a:avLst/>
          </a:prstGeom>
          <a:ln w="15875">
            <a:solidFill>
              <a:srgbClr val="003366"/>
            </a:solidFill>
          </a:ln>
        </p:spPr>
      </p:pic>
      <p:pic>
        <p:nvPicPr>
          <p:cNvPr id="5" name="Picture 4">
            <a:extLst>
              <a:ext uri="{FF2B5EF4-FFF2-40B4-BE49-F238E27FC236}">
                <a16:creationId xmlns:a16="http://schemas.microsoft.com/office/drawing/2014/main" id="{BC525F2E-8BBC-C88B-7ACF-99AB10BE4710}"/>
              </a:ext>
            </a:extLst>
          </p:cNvPr>
          <p:cNvPicPr>
            <a:picLocks noChangeAspect="1"/>
          </p:cNvPicPr>
          <p:nvPr/>
        </p:nvPicPr>
        <p:blipFill>
          <a:blip r:embed="rId6"/>
          <a:stretch>
            <a:fillRect/>
          </a:stretch>
        </p:blipFill>
        <p:spPr>
          <a:xfrm>
            <a:off x="6774322" y="3633604"/>
            <a:ext cx="3195531" cy="2129834"/>
          </a:xfrm>
          <a:prstGeom prst="rect">
            <a:avLst/>
          </a:prstGeom>
          <a:ln w="15875">
            <a:solidFill>
              <a:srgbClr val="003366"/>
            </a:solidFill>
          </a:ln>
        </p:spPr>
      </p:pic>
      <p:pic>
        <p:nvPicPr>
          <p:cNvPr id="7" name="Picture 6">
            <a:extLst>
              <a:ext uri="{FF2B5EF4-FFF2-40B4-BE49-F238E27FC236}">
                <a16:creationId xmlns:a16="http://schemas.microsoft.com/office/drawing/2014/main" id="{D8FE84AC-F147-B5DA-F432-D54B4BE14A85}"/>
              </a:ext>
            </a:extLst>
          </p:cNvPr>
          <p:cNvPicPr>
            <a:picLocks noChangeAspect="1"/>
          </p:cNvPicPr>
          <p:nvPr/>
        </p:nvPicPr>
        <p:blipFill>
          <a:blip r:embed="rId7"/>
          <a:stretch>
            <a:fillRect/>
          </a:stretch>
        </p:blipFill>
        <p:spPr>
          <a:xfrm>
            <a:off x="5530225" y="292614"/>
            <a:ext cx="3282386" cy="2189326"/>
          </a:xfrm>
          <a:prstGeom prst="rect">
            <a:avLst/>
          </a:prstGeom>
          <a:ln w="15875">
            <a:solidFill>
              <a:srgbClr val="003366"/>
            </a:solidFill>
          </a:ln>
        </p:spPr>
      </p:pic>
      <p:pic>
        <p:nvPicPr>
          <p:cNvPr id="6" name="Picture 5">
            <a:extLst>
              <a:ext uri="{FF2B5EF4-FFF2-40B4-BE49-F238E27FC236}">
                <a16:creationId xmlns:a16="http://schemas.microsoft.com/office/drawing/2014/main" id="{0B26F772-1DEB-9F50-61D9-E23A9A3CD98C}"/>
              </a:ext>
            </a:extLst>
          </p:cNvPr>
          <p:cNvPicPr>
            <a:picLocks noChangeAspect="1"/>
          </p:cNvPicPr>
          <p:nvPr/>
        </p:nvPicPr>
        <p:blipFill>
          <a:blip r:embed="rId8"/>
          <a:stretch>
            <a:fillRect/>
          </a:stretch>
        </p:blipFill>
        <p:spPr>
          <a:xfrm>
            <a:off x="8933606" y="120000"/>
            <a:ext cx="3100420" cy="3998259"/>
          </a:xfrm>
          <a:prstGeom prst="rect">
            <a:avLst/>
          </a:prstGeom>
          <a:ln w="15875">
            <a:solidFill>
              <a:srgbClr val="003366"/>
            </a:solidFill>
          </a:ln>
        </p:spPr>
      </p:pic>
      <p:pic>
        <p:nvPicPr>
          <p:cNvPr id="2050" name="Picture 2">
            <a:extLst>
              <a:ext uri="{FF2B5EF4-FFF2-40B4-BE49-F238E27FC236}">
                <a16:creationId xmlns:a16="http://schemas.microsoft.com/office/drawing/2014/main" id="{212AE5B8-699C-9F06-3920-69D64D0792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6094" t="14056" r="6536" b="13309"/>
          <a:stretch/>
        </p:blipFill>
        <p:spPr bwMode="auto">
          <a:xfrm>
            <a:off x="5185801" y="4878524"/>
            <a:ext cx="910199" cy="1769828"/>
          </a:xfrm>
          <a:prstGeom prst="rect">
            <a:avLst/>
          </a:prstGeom>
          <a:noFill/>
          <a:ln w="15875">
            <a:solidFill>
              <a:srgbClr val="003366"/>
            </a:solidFill>
          </a:ln>
          <a:extLst>
            <a:ext uri="{909E8E84-426E-40DD-AFC4-6F175D3DCCD1}">
              <a14:hiddenFill xmlns:a14="http://schemas.microsoft.com/office/drawing/2010/main">
                <a:solidFill>
                  <a:srgbClr val="FFFFFF"/>
                </a:solidFill>
              </a14:hiddenFill>
            </a:ext>
          </a:extLst>
        </p:spPr>
      </p:pic>
      <p:pic>
        <p:nvPicPr>
          <p:cNvPr id="9" name="Picture 8" descr="McLennan Always Cares logo with an orange heart being held by two hands.">
            <a:extLst>
              <a:ext uri="{FF2B5EF4-FFF2-40B4-BE49-F238E27FC236}">
                <a16:creationId xmlns:a16="http://schemas.microsoft.com/office/drawing/2014/main" id="{64B5B678-0D9B-210D-99E4-DF344A578B69}"/>
              </a:ext>
            </a:extLst>
          </p:cNvPr>
          <p:cNvPicPr>
            <a:picLocks noChangeAspect="1"/>
          </p:cNvPicPr>
          <p:nvPr/>
        </p:nvPicPr>
        <p:blipFill>
          <a:blip r:embed="rId10"/>
          <a:stretch>
            <a:fillRect/>
          </a:stretch>
        </p:blipFill>
        <p:spPr>
          <a:xfrm>
            <a:off x="-1140" y="5836316"/>
            <a:ext cx="991740" cy="1025173"/>
          </a:xfrm>
          <a:prstGeom prst="rect">
            <a:avLst/>
          </a:prstGeom>
        </p:spPr>
      </p:pic>
    </p:spTree>
    <p:extLst>
      <p:ext uri="{BB962C8B-B14F-4D97-AF65-F5344CB8AC3E}">
        <p14:creationId xmlns:p14="http://schemas.microsoft.com/office/powerpoint/2010/main" val="2565558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FA0ACB3-C27A-2330-BEF2-387C1B9A76BF}"/>
              </a:ext>
            </a:extLst>
          </p:cNvPr>
          <p:cNvCxnSpPr/>
          <p:nvPr/>
        </p:nvCxnSpPr>
        <p:spPr>
          <a:xfrm>
            <a:off x="240020" y="895909"/>
            <a:ext cx="11352212"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41A80F8-D426-7816-59A5-520323AA237B}"/>
              </a:ext>
            </a:extLst>
          </p:cNvPr>
          <p:cNvSpPr txBox="1">
            <a:spLocks/>
          </p:cNvSpPr>
          <p:nvPr/>
        </p:nvSpPr>
        <p:spPr>
          <a:xfrm>
            <a:off x="240020" y="209648"/>
            <a:ext cx="10752444" cy="6367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panose="020B0502020202020204" pitchFamily="34" charset="0"/>
              </a:rPr>
              <a:t>Learning Commons Welcome Fest</a:t>
            </a:r>
          </a:p>
        </p:txBody>
      </p:sp>
      <p:sp>
        <p:nvSpPr>
          <p:cNvPr id="8" name="Title 1">
            <a:extLst>
              <a:ext uri="{FF2B5EF4-FFF2-40B4-BE49-F238E27FC236}">
                <a16:creationId xmlns:a16="http://schemas.microsoft.com/office/drawing/2014/main" id="{E515D768-8826-1EEE-19A2-3C4D732DA450}"/>
              </a:ext>
            </a:extLst>
          </p:cNvPr>
          <p:cNvSpPr txBox="1">
            <a:spLocks/>
          </p:cNvSpPr>
          <p:nvPr/>
        </p:nvSpPr>
        <p:spPr>
          <a:xfrm>
            <a:off x="307906" y="1126907"/>
            <a:ext cx="3781773" cy="45001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dirty="0">
                <a:latin typeface="Century Gothic"/>
              </a:rPr>
              <a:t>When: </a:t>
            </a:r>
          </a:p>
          <a:p>
            <a:pPr>
              <a:lnSpc>
                <a:spcPct val="100000"/>
              </a:lnSpc>
            </a:pPr>
            <a:r>
              <a:rPr lang="en-US" sz="2000" dirty="0">
                <a:latin typeface="Century Gothic"/>
              </a:rPr>
              <a:t>Wednesday, August 27, 2025</a:t>
            </a:r>
          </a:p>
          <a:p>
            <a:pPr>
              <a:lnSpc>
                <a:spcPct val="100000"/>
              </a:lnSpc>
            </a:pPr>
            <a:r>
              <a:rPr lang="en-US" sz="2000" dirty="0">
                <a:latin typeface="Century Gothic"/>
              </a:rPr>
              <a:t>Learning Technology Center</a:t>
            </a:r>
          </a:p>
          <a:p>
            <a:pPr>
              <a:lnSpc>
                <a:spcPct val="100000"/>
              </a:lnSpc>
            </a:pPr>
            <a:r>
              <a:rPr lang="en-US" sz="2000" dirty="0">
                <a:latin typeface="Century Gothic"/>
              </a:rPr>
              <a:t>11:00 AM–1:00 PM</a:t>
            </a:r>
          </a:p>
          <a:p>
            <a:pPr>
              <a:lnSpc>
                <a:spcPct val="100000"/>
              </a:lnSpc>
            </a:pPr>
            <a:endParaRPr lang="en-US" sz="2000" dirty="0">
              <a:latin typeface="Century Gothic" panose="020B0502020202020204" pitchFamily="34" charset="0"/>
            </a:endParaRPr>
          </a:p>
          <a:p>
            <a:pPr>
              <a:lnSpc>
                <a:spcPct val="100000"/>
              </a:lnSpc>
            </a:pPr>
            <a:r>
              <a:rPr lang="en-US" sz="2400" b="1" dirty="0">
                <a:latin typeface="Century Gothic"/>
              </a:rPr>
              <a:t>By the Numbers:</a:t>
            </a:r>
          </a:p>
          <a:p>
            <a:pPr>
              <a:lnSpc>
                <a:spcPct val="100000"/>
              </a:lnSpc>
            </a:pPr>
            <a:r>
              <a:rPr lang="en-US" sz="2000" i="1" dirty="0">
                <a:latin typeface="Century Gothic"/>
              </a:rPr>
              <a:t>12 activities</a:t>
            </a:r>
          </a:p>
          <a:p>
            <a:pPr>
              <a:lnSpc>
                <a:spcPct val="100000"/>
              </a:lnSpc>
            </a:pPr>
            <a:r>
              <a:rPr lang="en-US" sz="2000" i="1" dirty="0">
                <a:latin typeface="Century Gothic"/>
              </a:rPr>
              <a:t>Attendees</a:t>
            </a:r>
          </a:p>
          <a:p>
            <a:pPr marL="403225" indent="-287020">
              <a:lnSpc>
                <a:spcPct val="100000"/>
              </a:lnSpc>
              <a:buSzPct val="75000"/>
              <a:buFont typeface="Arial"/>
              <a:buBlip>
                <a:blip r:embed="rId3"/>
              </a:buBlip>
            </a:pPr>
            <a:r>
              <a:rPr lang="en-US" sz="2000" dirty="0">
                <a:latin typeface="Century Gothic"/>
              </a:rPr>
              <a:t>Approximately 120–130 students</a:t>
            </a:r>
            <a:endParaRPr lang="en-US" sz="2000" dirty="0">
              <a:latin typeface="Century Gothic" panose="020B0502020202020204" pitchFamily="34" charset="0"/>
            </a:endParaRPr>
          </a:p>
          <a:p>
            <a:endParaRPr lang="en-US" sz="1700" dirty="0">
              <a:latin typeface="Century Gothic" panose="020B0502020202020204" pitchFamily="34" charset="0"/>
            </a:endParaRPr>
          </a:p>
        </p:txBody>
      </p:sp>
      <p:pic>
        <p:nvPicPr>
          <p:cNvPr id="9" name="Picture 8">
            <a:extLst>
              <a:ext uri="{FF2B5EF4-FFF2-40B4-BE49-F238E27FC236}">
                <a16:creationId xmlns:a16="http://schemas.microsoft.com/office/drawing/2014/main" id="{D00833BC-A805-43CD-9D72-BC3F147B2E90}"/>
              </a:ext>
            </a:extLst>
          </p:cNvPr>
          <p:cNvPicPr>
            <a:picLocks noChangeAspect="1"/>
          </p:cNvPicPr>
          <p:nvPr/>
        </p:nvPicPr>
        <p:blipFill>
          <a:blip r:embed="rId4"/>
          <a:stretch>
            <a:fillRect/>
          </a:stretch>
        </p:blipFill>
        <p:spPr>
          <a:xfrm>
            <a:off x="8338916" y="86628"/>
            <a:ext cx="3165229" cy="3165229"/>
          </a:xfrm>
          <a:prstGeom prst="rect">
            <a:avLst/>
          </a:prstGeom>
          <a:ln w="15875">
            <a:solidFill>
              <a:srgbClr val="003366"/>
            </a:solidFill>
          </a:ln>
        </p:spPr>
      </p:pic>
      <p:pic>
        <p:nvPicPr>
          <p:cNvPr id="11" name="Picture 10" descr="A group of people in a room with balloons and balloons&#10;&#10;AI-generated content may be incorrect.">
            <a:extLst>
              <a:ext uri="{FF2B5EF4-FFF2-40B4-BE49-F238E27FC236}">
                <a16:creationId xmlns:a16="http://schemas.microsoft.com/office/drawing/2014/main" id="{D1E6323A-93B3-E490-54BD-CD2FBF9B0444}"/>
              </a:ext>
            </a:extLst>
          </p:cNvPr>
          <p:cNvPicPr>
            <a:picLocks noChangeAspect="1"/>
          </p:cNvPicPr>
          <p:nvPr/>
        </p:nvPicPr>
        <p:blipFill>
          <a:blip r:embed="rId5"/>
          <a:srcRect l="11796" t="16878" r="7074"/>
          <a:stretch/>
        </p:blipFill>
        <p:spPr>
          <a:xfrm>
            <a:off x="4222978" y="1011593"/>
            <a:ext cx="3386295" cy="2314088"/>
          </a:xfrm>
          <a:prstGeom prst="rect">
            <a:avLst/>
          </a:prstGeom>
          <a:ln w="15875">
            <a:solidFill>
              <a:srgbClr val="003366"/>
            </a:solidFill>
          </a:ln>
        </p:spPr>
      </p:pic>
      <p:pic>
        <p:nvPicPr>
          <p:cNvPr id="13" name="Picture 12" descr="A group of people in a room&#10;&#10;AI-generated content may be incorrect.">
            <a:extLst>
              <a:ext uri="{FF2B5EF4-FFF2-40B4-BE49-F238E27FC236}">
                <a16:creationId xmlns:a16="http://schemas.microsoft.com/office/drawing/2014/main" id="{5C478867-ABAC-4BBF-0EBF-147A48C69927}"/>
              </a:ext>
            </a:extLst>
          </p:cNvPr>
          <p:cNvPicPr>
            <a:picLocks noChangeAspect="1"/>
          </p:cNvPicPr>
          <p:nvPr/>
        </p:nvPicPr>
        <p:blipFill>
          <a:blip r:embed="rId6"/>
          <a:stretch>
            <a:fillRect/>
          </a:stretch>
        </p:blipFill>
        <p:spPr>
          <a:xfrm>
            <a:off x="8459052" y="3374877"/>
            <a:ext cx="3506432" cy="2338763"/>
          </a:xfrm>
          <a:prstGeom prst="rect">
            <a:avLst/>
          </a:prstGeom>
          <a:ln w="15875">
            <a:solidFill>
              <a:srgbClr val="003366"/>
            </a:solidFill>
          </a:ln>
        </p:spPr>
      </p:pic>
      <p:pic>
        <p:nvPicPr>
          <p:cNvPr id="15" name="Picture 14" descr="People playing a game in a store&#10;&#10;AI-generated content may be incorrect.">
            <a:extLst>
              <a:ext uri="{FF2B5EF4-FFF2-40B4-BE49-F238E27FC236}">
                <a16:creationId xmlns:a16="http://schemas.microsoft.com/office/drawing/2014/main" id="{772E841A-1385-094C-130C-3316BF6DD44F}"/>
              </a:ext>
            </a:extLst>
          </p:cNvPr>
          <p:cNvPicPr>
            <a:picLocks noChangeAspect="1"/>
          </p:cNvPicPr>
          <p:nvPr/>
        </p:nvPicPr>
        <p:blipFill>
          <a:blip r:embed="rId7"/>
          <a:stretch>
            <a:fillRect/>
          </a:stretch>
        </p:blipFill>
        <p:spPr>
          <a:xfrm>
            <a:off x="4727584" y="3415351"/>
            <a:ext cx="3506432" cy="2338763"/>
          </a:xfrm>
          <a:prstGeom prst="rect">
            <a:avLst/>
          </a:prstGeom>
          <a:ln w="15875">
            <a:solidFill>
              <a:srgbClr val="003366"/>
            </a:solidFill>
          </a:ln>
        </p:spPr>
      </p:pic>
      <p:pic>
        <p:nvPicPr>
          <p:cNvPr id="16" name="Picture 15" descr="McLennan Always Cares logo with an orange heart being held by two hands.">
            <a:extLst>
              <a:ext uri="{FF2B5EF4-FFF2-40B4-BE49-F238E27FC236}">
                <a16:creationId xmlns:a16="http://schemas.microsoft.com/office/drawing/2014/main" id="{2F808AE0-21A8-9CD4-72B7-8731D295DE14}"/>
              </a:ext>
            </a:extLst>
          </p:cNvPr>
          <p:cNvPicPr>
            <a:picLocks noChangeAspect="1"/>
          </p:cNvPicPr>
          <p:nvPr/>
        </p:nvPicPr>
        <p:blipFill>
          <a:blip r:embed="rId8"/>
          <a:stretch>
            <a:fillRect/>
          </a:stretch>
        </p:blipFill>
        <p:spPr>
          <a:xfrm>
            <a:off x="-1140" y="5836316"/>
            <a:ext cx="991740" cy="1025173"/>
          </a:xfrm>
          <a:prstGeom prst="rect">
            <a:avLst/>
          </a:prstGeom>
        </p:spPr>
      </p:pic>
    </p:spTree>
    <p:extLst>
      <p:ext uri="{BB962C8B-B14F-4D97-AF65-F5344CB8AC3E}">
        <p14:creationId xmlns:p14="http://schemas.microsoft.com/office/powerpoint/2010/main" val="1720402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A group of people standing next to a table with pictures&#10;&#10;AI-generated content may be incorrect.">
            <a:extLst>
              <a:ext uri="{FF2B5EF4-FFF2-40B4-BE49-F238E27FC236}">
                <a16:creationId xmlns:a16="http://schemas.microsoft.com/office/drawing/2014/main" id="{31FBD7F8-84AE-2740-A0AE-43FA4ECE9375}"/>
              </a:ext>
            </a:extLst>
          </p:cNvPr>
          <p:cNvPicPr>
            <a:picLocks noChangeAspect="1"/>
          </p:cNvPicPr>
          <p:nvPr/>
        </p:nvPicPr>
        <p:blipFill>
          <a:blip r:embed="rId3"/>
          <a:stretch>
            <a:fillRect/>
          </a:stretch>
        </p:blipFill>
        <p:spPr>
          <a:xfrm>
            <a:off x="5548321" y="4008119"/>
            <a:ext cx="3298157" cy="2198234"/>
          </a:xfrm>
          <a:prstGeom prst="rect">
            <a:avLst/>
          </a:prstGeom>
          <a:ln w="15875">
            <a:solidFill>
              <a:srgbClr val="003366"/>
            </a:solidFill>
          </a:ln>
        </p:spPr>
      </p:pic>
      <p:cxnSp>
        <p:nvCxnSpPr>
          <p:cNvPr id="2" name="Straight Connector 1">
            <a:extLst>
              <a:ext uri="{FF2B5EF4-FFF2-40B4-BE49-F238E27FC236}">
                <a16:creationId xmlns:a16="http://schemas.microsoft.com/office/drawing/2014/main" id="{DFA0ACB3-C27A-2330-BEF2-387C1B9A76BF}"/>
              </a:ext>
            </a:extLst>
          </p:cNvPr>
          <p:cNvCxnSpPr/>
          <p:nvPr/>
        </p:nvCxnSpPr>
        <p:spPr>
          <a:xfrm>
            <a:off x="240020" y="895909"/>
            <a:ext cx="11352212" cy="0"/>
          </a:xfrm>
          <a:prstGeom prst="line">
            <a:avLst/>
          </a:prstGeom>
          <a:ln w="76200">
            <a:solidFill>
              <a:srgbClr val="FF6600"/>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041A80F8-D426-7816-59A5-520323AA237B}"/>
              </a:ext>
            </a:extLst>
          </p:cNvPr>
          <p:cNvSpPr txBox="1">
            <a:spLocks/>
          </p:cNvSpPr>
          <p:nvPr/>
        </p:nvSpPr>
        <p:spPr>
          <a:xfrm>
            <a:off x="240020" y="209648"/>
            <a:ext cx="10752444" cy="63676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366"/>
                </a:solidFill>
                <a:latin typeface="Century Gothic" panose="020B0502020202020204" pitchFamily="34" charset="0"/>
              </a:rPr>
              <a:t>Mac’s Block Party</a:t>
            </a:r>
          </a:p>
        </p:txBody>
      </p:sp>
      <p:sp>
        <p:nvSpPr>
          <p:cNvPr id="8" name="Title 1">
            <a:extLst>
              <a:ext uri="{FF2B5EF4-FFF2-40B4-BE49-F238E27FC236}">
                <a16:creationId xmlns:a16="http://schemas.microsoft.com/office/drawing/2014/main" id="{E515D768-8826-1EEE-19A2-3C4D732DA450}"/>
              </a:ext>
            </a:extLst>
          </p:cNvPr>
          <p:cNvSpPr txBox="1">
            <a:spLocks/>
          </p:cNvSpPr>
          <p:nvPr/>
        </p:nvSpPr>
        <p:spPr>
          <a:xfrm>
            <a:off x="267085" y="1045264"/>
            <a:ext cx="3498448" cy="45001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dirty="0">
                <a:latin typeface="Century Gothic"/>
              </a:rPr>
              <a:t>When: </a:t>
            </a:r>
          </a:p>
          <a:p>
            <a:pPr>
              <a:lnSpc>
                <a:spcPct val="100000"/>
              </a:lnSpc>
            </a:pPr>
            <a:r>
              <a:rPr lang="en-US" sz="2000" dirty="0">
                <a:latin typeface="Century Gothic"/>
              </a:rPr>
              <a:t>Thursday, August 28, 2025</a:t>
            </a:r>
          </a:p>
          <a:p>
            <a:pPr>
              <a:lnSpc>
                <a:spcPct val="100000"/>
              </a:lnSpc>
            </a:pPr>
            <a:r>
              <a:rPr lang="en-US" sz="2000" dirty="0">
                <a:latin typeface="Century Gothic"/>
              </a:rPr>
              <a:t>Highlands Gym</a:t>
            </a:r>
          </a:p>
          <a:p>
            <a:pPr>
              <a:lnSpc>
                <a:spcPct val="100000"/>
              </a:lnSpc>
            </a:pPr>
            <a:r>
              <a:rPr lang="en-US" sz="2000" dirty="0">
                <a:latin typeface="Century Gothic"/>
              </a:rPr>
              <a:t>4:00 PM – 7:00 PM</a:t>
            </a:r>
          </a:p>
          <a:p>
            <a:pPr>
              <a:lnSpc>
                <a:spcPct val="100000"/>
              </a:lnSpc>
            </a:pPr>
            <a:endParaRPr lang="en-US" sz="2000" dirty="0">
              <a:latin typeface="Century Gothic" panose="020B0502020202020204" pitchFamily="34" charset="0"/>
            </a:endParaRPr>
          </a:p>
          <a:p>
            <a:pPr>
              <a:lnSpc>
                <a:spcPct val="100000"/>
              </a:lnSpc>
            </a:pPr>
            <a:r>
              <a:rPr lang="en-US" sz="2400" b="1" dirty="0">
                <a:latin typeface="Century Gothic"/>
              </a:rPr>
              <a:t>By the Numbers:</a:t>
            </a:r>
          </a:p>
          <a:p>
            <a:pPr>
              <a:lnSpc>
                <a:spcPct val="100000"/>
              </a:lnSpc>
            </a:pPr>
            <a:r>
              <a:rPr lang="en-US" sz="2000" i="1" dirty="0">
                <a:latin typeface="Century Gothic"/>
              </a:rPr>
              <a:t>Attendees</a:t>
            </a:r>
          </a:p>
          <a:p>
            <a:pPr marL="403225" indent="-287020">
              <a:lnSpc>
                <a:spcPct val="100000"/>
              </a:lnSpc>
              <a:buSzPct val="75000"/>
              <a:buBlip>
                <a:blip r:embed="rId4"/>
              </a:buBlip>
            </a:pPr>
            <a:r>
              <a:rPr lang="en-US" sz="2000" dirty="0">
                <a:latin typeface="Century Gothic"/>
              </a:rPr>
              <a:t>Approximately 500-600</a:t>
            </a:r>
            <a:endParaRPr lang="en-US" sz="1700" dirty="0">
              <a:latin typeface="Century Gothic" panose="020B0502020202020204" pitchFamily="34" charset="0"/>
            </a:endParaRPr>
          </a:p>
        </p:txBody>
      </p:sp>
      <p:pic>
        <p:nvPicPr>
          <p:cNvPr id="1026" name="Picture 2">
            <a:extLst>
              <a:ext uri="{FF2B5EF4-FFF2-40B4-BE49-F238E27FC236}">
                <a16:creationId xmlns:a16="http://schemas.microsoft.com/office/drawing/2014/main" id="{D8540BF6-5ECE-FA9F-795F-12F46BB7F8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557" y="1254677"/>
            <a:ext cx="3116298" cy="4080102"/>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A group of people playing inflatable games&#10;&#10;AI-generated content may be incorrect.">
            <a:extLst>
              <a:ext uri="{FF2B5EF4-FFF2-40B4-BE49-F238E27FC236}">
                <a16:creationId xmlns:a16="http://schemas.microsoft.com/office/drawing/2014/main" id="{47ED5A44-535D-C7F6-CD6D-87A3783EFD57}"/>
              </a:ext>
            </a:extLst>
          </p:cNvPr>
          <p:cNvPicPr>
            <a:picLocks noChangeAspect="1"/>
          </p:cNvPicPr>
          <p:nvPr/>
        </p:nvPicPr>
        <p:blipFill>
          <a:blip r:embed="rId6"/>
          <a:stretch>
            <a:fillRect/>
          </a:stretch>
        </p:blipFill>
        <p:spPr>
          <a:xfrm>
            <a:off x="5265953" y="323758"/>
            <a:ext cx="3498447" cy="2333437"/>
          </a:xfrm>
          <a:prstGeom prst="rect">
            <a:avLst/>
          </a:prstGeom>
          <a:ln w="15875">
            <a:solidFill>
              <a:srgbClr val="003366"/>
            </a:solidFill>
          </a:ln>
        </p:spPr>
      </p:pic>
      <p:pic>
        <p:nvPicPr>
          <p:cNvPr id="7" name="Picture 6" descr="A person in a garment posing with a person in a bag&#10;&#10;AI-generated content may be incorrect.">
            <a:extLst>
              <a:ext uri="{FF2B5EF4-FFF2-40B4-BE49-F238E27FC236}">
                <a16:creationId xmlns:a16="http://schemas.microsoft.com/office/drawing/2014/main" id="{C055BA68-5517-CE8C-A032-4C228B3FAAEC}"/>
              </a:ext>
            </a:extLst>
          </p:cNvPr>
          <p:cNvPicPr>
            <a:picLocks noChangeAspect="1"/>
          </p:cNvPicPr>
          <p:nvPr/>
        </p:nvPicPr>
        <p:blipFill>
          <a:blip r:embed="rId7"/>
          <a:stretch>
            <a:fillRect/>
          </a:stretch>
        </p:blipFill>
        <p:spPr>
          <a:xfrm>
            <a:off x="3929690" y="2406232"/>
            <a:ext cx="2878237" cy="1919761"/>
          </a:xfrm>
          <a:prstGeom prst="rect">
            <a:avLst/>
          </a:prstGeom>
          <a:ln w="15875">
            <a:solidFill>
              <a:srgbClr val="003366"/>
            </a:solidFill>
          </a:ln>
        </p:spPr>
      </p:pic>
      <p:pic>
        <p:nvPicPr>
          <p:cNvPr id="16" name="Picture 15" descr="A group of people standing in front of a food truck&#10;&#10;AI-generated content may be incorrect.">
            <a:extLst>
              <a:ext uri="{FF2B5EF4-FFF2-40B4-BE49-F238E27FC236}">
                <a16:creationId xmlns:a16="http://schemas.microsoft.com/office/drawing/2014/main" id="{A8C7FCAB-EAD8-1B9A-F4A9-732DF5BCA1F0}"/>
              </a:ext>
            </a:extLst>
          </p:cNvPr>
          <p:cNvPicPr>
            <a:picLocks noChangeAspect="1"/>
          </p:cNvPicPr>
          <p:nvPr/>
        </p:nvPicPr>
        <p:blipFill>
          <a:blip r:embed="rId8"/>
          <a:stretch>
            <a:fillRect/>
          </a:stretch>
        </p:blipFill>
        <p:spPr>
          <a:xfrm>
            <a:off x="1399446" y="4258107"/>
            <a:ext cx="3116297" cy="2078545"/>
          </a:xfrm>
          <a:prstGeom prst="rect">
            <a:avLst/>
          </a:prstGeom>
          <a:ln w="15875">
            <a:solidFill>
              <a:srgbClr val="003366"/>
            </a:solidFill>
          </a:ln>
        </p:spPr>
      </p:pic>
      <p:pic>
        <p:nvPicPr>
          <p:cNvPr id="17" name="Picture 16" descr="McLennan Always Cares logo with an orange heart being held by two hands.">
            <a:extLst>
              <a:ext uri="{FF2B5EF4-FFF2-40B4-BE49-F238E27FC236}">
                <a16:creationId xmlns:a16="http://schemas.microsoft.com/office/drawing/2014/main" id="{B3DE721D-57FA-5C0D-D2DC-653AD582832D}"/>
              </a:ext>
            </a:extLst>
          </p:cNvPr>
          <p:cNvPicPr>
            <a:picLocks noChangeAspect="1"/>
          </p:cNvPicPr>
          <p:nvPr/>
        </p:nvPicPr>
        <p:blipFill>
          <a:blip r:embed="rId9"/>
          <a:stretch>
            <a:fillRect/>
          </a:stretch>
        </p:blipFill>
        <p:spPr>
          <a:xfrm>
            <a:off x="-1140" y="5836316"/>
            <a:ext cx="991740" cy="1025173"/>
          </a:xfrm>
          <a:prstGeom prst="rect">
            <a:avLst/>
          </a:prstGeom>
        </p:spPr>
      </p:pic>
    </p:spTree>
    <p:extLst>
      <p:ext uri="{BB962C8B-B14F-4D97-AF65-F5344CB8AC3E}">
        <p14:creationId xmlns:p14="http://schemas.microsoft.com/office/powerpoint/2010/main" val="938595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Lennan Always Cares_Board Meeting Presentation_2025" id="{921EF18C-A929-4F66-96D2-FDCB00DCDC3B}" vid="{195C8E07-9417-4955-A653-816446E112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692DD8C9B99B49AFC0C5F7920DDD74" ma:contentTypeVersion="3" ma:contentTypeDescription="Create a new document." ma:contentTypeScope="" ma:versionID="15d0f1e175b146118ae56ab93fe9ca31">
  <xsd:schema xmlns:xsd="http://www.w3.org/2001/XMLSchema" xmlns:xs="http://www.w3.org/2001/XMLSchema" xmlns:p="http://schemas.microsoft.com/office/2006/metadata/properties" xmlns:ns2="86aa409d-e8d9-40a5-b522-6b45a170d4bd" targetNamespace="http://schemas.microsoft.com/office/2006/metadata/properties" ma:root="true" ma:fieldsID="51e5f974ec6c36ab6b1a3fac103d70d4" ns2:_="">
    <xsd:import namespace="86aa409d-e8d9-40a5-b522-6b45a170d4b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aa409d-e8d9-40a5-b522-6b45a170d4b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55CFA7-F97C-4A60-ABD5-7F35008EBBA5}">
  <ds:schemaRefs>
    <ds:schemaRef ds:uri="86aa409d-e8d9-40a5-b522-6b45a170d4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996D45-C867-4A3E-87A5-3E2CC93DDDDE}">
  <ds:schemaRefs>
    <ds:schemaRef ds:uri="http://schemas.microsoft.com/sharepoint/v3/contenttype/forms"/>
  </ds:schemaRefs>
</ds:datastoreItem>
</file>

<file path=customXml/itemProps3.xml><?xml version="1.0" encoding="utf-8"?>
<ds:datastoreItem xmlns:ds="http://schemas.openxmlformats.org/officeDocument/2006/customXml" ds:itemID="{0DF1A4E0-E919-48B5-8B66-D33FD39115E3}">
  <ds:schemaRefs>
    <ds:schemaRef ds:uri="86aa409d-e8d9-40a5-b522-6b45a170d4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TotalTime>
  <Words>955</Words>
  <Application>Microsoft Office PowerPoint</Application>
  <PresentationFormat>Widescreen</PresentationFormat>
  <Paragraphs>205</Paragraphs>
  <Slides>12</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Century Gothic</vt:lpstr>
      <vt:lpstr>Open Sans</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Mandy S. Morrison</cp:lastModifiedBy>
  <cp:revision>239</cp:revision>
  <dcterms:created xsi:type="dcterms:W3CDTF">2023-02-22T20:49:40Z</dcterms:created>
  <dcterms:modified xsi:type="dcterms:W3CDTF">2025-09-23T21:41:34Z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0x010100CC692DD8C9B99B49AFC0C5F7920DDD74</vt:lpwstr>
  </property>
</Properties>
</file>