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7" r:id="rId5"/>
    <p:sldId id="345" r:id="rId6"/>
    <p:sldId id="341" r:id="rId7"/>
    <p:sldId id="367" r:id="rId8"/>
    <p:sldId id="365" r:id="rId9"/>
    <p:sldId id="370" r:id="rId10"/>
    <p:sldId id="366" r:id="rId11"/>
    <p:sldId id="369" r:id="rId12"/>
    <p:sldId id="26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C582935-C5E9-AE4D-B690-DFF28AB439C9}">
          <p14:sldIdLst>
            <p14:sldId id="257"/>
            <p14:sldId id="345"/>
            <p14:sldId id="341"/>
            <p14:sldId id="367"/>
            <p14:sldId id="365"/>
            <p14:sldId id="370"/>
            <p14:sldId id="366"/>
            <p14:sldId id="369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95E"/>
    <a:srgbClr val="FF6600"/>
    <a:srgbClr val="003365"/>
    <a:srgbClr val="96BBE4"/>
    <a:srgbClr val="A4CC91"/>
    <a:srgbClr val="A2D7A4"/>
    <a:srgbClr val="A6E1E2"/>
    <a:srgbClr val="A6DEC0"/>
    <a:srgbClr val="CC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2" autoAdjust="0"/>
    <p:restoredTop sz="89089" autoAdjust="0"/>
  </p:normalViewPr>
  <p:slideViewPr>
    <p:cSldViewPr snapToGrid="0" snapToObjects="1">
      <p:cViewPr varScale="1">
        <p:scale>
          <a:sx n="95" d="100"/>
          <a:sy n="95" d="100"/>
        </p:scale>
        <p:origin x="76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47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B97AB0-AD68-284E-BC71-D8898F66ED3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918B14-83F3-1C41-A225-B95F52427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6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Administered by </a:t>
            </a:r>
            <a:r>
              <a:rPr lang="en-US" dirty="0" err="1">
                <a:solidFill>
                  <a:schemeClr val="tx1"/>
                </a:solidFill>
              </a:rPr>
              <a:t>ModernThink</a:t>
            </a:r>
            <a:r>
              <a:rPr lang="en-US" dirty="0">
                <a:solidFill>
                  <a:schemeClr val="tx1"/>
                </a:solidFill>
              </a:rPr>
              <a:t>, LCC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199 colleges participated – 123 4-year and 76 2-year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Almost 120,000 employees participated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5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2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Four-Year Institutions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Abilene Christian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Angelo State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Baylor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Lamar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Texas Tech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University of Texas Rio Grande Valley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University of the Incarnate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5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49% Response Rate – lower than past years of ~53%</a:t>
            </a:r>
          </a:p>
          <a:p>
            <a:r>
              <a:rPr lang="en-US" sz="1200" b="0" dirty="0"/>
              <a:t>2025 Recognition in Compensation and Benefits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0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49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52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6A23-06C8-E84B-8641-4C5A656AA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788B3-137A-AB48-9FAD-7D58DA866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6B625-A103-934B-9D21-D48F6633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27B4-F56C-8541-8B68-1EDA7698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E35B5-F8C8-DC4A-BEDB-92C5E475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F10F-2FF0-CE49-BAA3-1B3983AB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B9CAC-9A86-5045-8556-4AE30DCF1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E3375-CDA8-874C-89AF-55AEA695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59B42-E2C8-5144-A7EC-43DC0F02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8DB5D-4758-E348-8112-714BE3C7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C4518-F91F-1A42-8332-7414AA825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E8234-0641-B742-B0B0-5A5ECFB2D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01F71-CD93-3E4E-A144-076C982A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757BD-55A3-9D4A-B0DB-B5C437E9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01C89-1E1B-1442-972C-3DDE7368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2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3B50-DEAC-410C-986E-1F7FBAD5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60B0-A796-4C66-BC32-B7A4D2DE9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9A5C8-6453-4ABA-B144-AB37B555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8516-777C-4CED-92CD-4038BBE03C0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9E381-4F7C-4725-A326-D146DC9A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1F5CB-7136-4BF4-8C17-2C5046EE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E3AF-3E15-48E4-AEA9-614DAA37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18BC-4663-0D4C-AE76-BE9727FA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AA4A-2A49-0241-B21E-01152267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BB91B-49EF-CA45-9ED9-E5DDFEE2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9A90-150A-B54F-9A02-D734CB45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10E0-3D27-9842-A1C9-1EF81687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277637-C8BF-EC43-B21E-0DA7780748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20938" y="284163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2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4C50-B5B2-6942-96AA-8C5A8219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21465-48F0-464D-8AFE-95E6FC520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634F9-544C-C845-9487-01A7EDC0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4A3C1-26DF-CB42-9A68-B39C5098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5F1AE-E0F0-7E4F-834F-31BD53E5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4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63F8-B489-BC43-91B2-9140ACD8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5E9A0-57E6-2A46-9AD8-46D58A84D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70FCD-EEB8-C143-AFA0-35AF20F8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4D564-34AF-924A-8A00-C040CA42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15F80-2FC3-E847-9294-003C82F6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EAD6F-207D-4949-AB8B-EC26A6B3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1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9DB5-211B-274D-B9BA-46708FC2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80EEB-1301-5542-B6F9-06918B9BE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53996-EB29-AA42-BF06-E28DDFD86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708B6-8207-C44C-B08E-5B048EBC4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AE3D4-C638-DE4B-ABB2-30A4A18F2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768839-24D0-9E49-9B27-A516B9FB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5416A-C8DE-3542-8EB2-345BBC9E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3EC94-5DC3-4944-BDC3-82CC7AA9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5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9C05-07BA-5342-AF54-200E5F94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7D3FD-CD37-104B-BF42-80B6707C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CD75F-68ED-9749-B8D8-5CA2E99F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A2702-1F88-724B-A02F-6C6B1ED1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1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196A8-3C7F-404C-8899-8A072D14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9E6B-9850-114F-97AD-3142917F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66799-C14E-8C4D-A357-273B3EB4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D67-3D9A-5047-9E54-9D129CC4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40E99-9ECF-8745-9E31-FA39B03E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77AB-7A79-254A-98B8-D0054C5DB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E9F9B-E4FB-2048-9BE1-9C4AF8C8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A9AA1-FE89-9A49-86F4-0EA27C64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9561C-E87D-764E-889E-136FDB7D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9432-D3E9-1342-9932-AFCBF55F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0D6F2-5338-E34C-9DBF-82950BA3A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B4837-F7D9-C946-8081-FB87DF59A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F9520-6887-7849-9645-4D1FF391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9B707-F082-BD4E-BD4E-BFDB03AE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67B38-A25B-E441-9DF6-E877D6D7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180BD-7C46-C945-BFB8-1DA9C8E0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C40F9-79DB-1B4C-B020-6681478B2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F9EA3-71C6-D646-ADB6-A2FBB26E8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6B25-40D9-CC4B-A48B-D6CC7F9B4E6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2B270-2561-6543-A774-B66867E33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F3821-4C1F-1D4D-B33B-0F7DFF07A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6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069AE12-0CB9-EE40-BE05-D8DBDC5FBAF9}"/>
              </a:ext>
            </a:extLst>
          </p:cNvPr>
          <p:cNvSpPr txBox="1"/>
          <p:nvPr/>
        </p:nvSpPr>
        <p:spPr>
          <a:xfrm>
            <a:off x="0" y="2248837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Great Colleges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Work For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122AD-707E-9E8C-2777-D13BD4F5B3A3}"/>
              </a:ext>
            </a:extLst>
          </p:cNvPr>
          <p:cNvSpPr txBox="1"/>
          <p:nvPr/>
        </p:nvSpPr>
        <p:spPr>
          <a:xfrm>
            <a:off x="0" y="418782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B61E3C-4D8F-35F7-9B1E-4AAB585E845B}"/>
              </a:ext>
            </a:extLst>
          </p:cNvPr>
          <p:cNvSpPr/>
          <p:nvPr/>
        </p:nvSpPr>
        <p:spPr>
          <a:xfrm>
            <a:off x="8651631" y="5868237"/>
            <a:ext cx="3426488" cy="843359"/>
          </a:xfrm>
          <a:prstGeom prst="rect">
            <a:avLst/>
          </a:prstGeom>
          <a:solidFill>
            <a:srgbClr val="0739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49D8A-5DA0-0767-66A5-80A5419A6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69" y="6111862"/>
            <a:ext cx="3914792" cy="5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3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57BC2D-9599-4C33-A56D-C8C50CD82D1C}"/>
              </a:ext>
            </a:extLst>
          </p:cNvPr>
          <p:cNvSpPr txBox="1">
            <a:spLocks/>
          </p:cNvSpPr>
          <p:nvPr/>
        </p:nvSpPr>
        <p:spPr>
          <a:xfrm>
            <a:off x="5990270" y="389170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Overview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D3E0F-2B4D-4E2A-9F31-1976D11A472F}"/>
              </a:ext>
            </a:extLst>
          </p:cNvPr>
          <p:cNvSpPr/>
          <p:nvPr/>
        </p:nvSpPr>
        <p:spPr>
          <a:xfrm>
            <a:off x="6413873" y="1387951"/>
            <a:ext cx="5486400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F5805-098F-0ECD-916E-4F44D10E1F3B}"/>
              </a:ext>
            </a:extLst>
          </p:cNvPr>
          <p:cNvSpPr txBox="1"/>
          <p:nvPr/>
        </p:nvSpPr>
        <p:spPr>
          <a:xfrm>
            <a:off x="6508034" y="2043085"/>
            <a:ext cx="52980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Surveyed 628 employees in March 2025, 49% (308) participated.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Administrators: 89%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Professional Staff: 66%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Support Staff: 40%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Faculty: 49%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417757-4E46-6D1D-541B-DA19076AE980}"/>
              </a:ext>
            </a:extLst>
          </p:cNvPr>
          <p:cNvSpPr/>
          <p:nvPr/>
        </p:nvSpPr>
        <p:spPr>
          <a:xfrm>
            <a:off x="8765512" y="5868237"/>
            <a:ext cx="3426488" cy="843359"/>
          </a:xfrm>
          <a:prstGeom prst="rect">
            <a:avLst/>
          </a:prstGeom>
          <a:solidFill>
            <a:srgbClr val="0739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9275B-DEF2-5CAD-B3DD-604F24ADC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69" y="6111862"/>
            <a:ext cx="3914792" cy="5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4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FDB1-9B2B-DADD-2746-CC64395CC14A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Recognition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03EE2B-85C5-D5B6-698B-512DD53977C3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FC0B0-10F4-AA45-07B2-BCCB994740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04" y="3428999"/>
            <a:ext cx="1628914" cy="1659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3D85C-D78E-5BFD-9F12-84365E2F64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059" y="1376764"/>
            <a:ext cx="1628914" cy="1659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A4464-96D9-5DF8-A024-C26AF0F495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77" y="1376762"/>
            <a:ext cx="1628914" cy="16594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26FDB1-A323-8FC6-71BD-DAC1EA16F8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39" y="1376762"/>
            <a:ext cx="1624345" cy="1659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47F73D-9F6F-5E24-FACF-9B1383664F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95" y="1376761"/>
            <a:ext cx="1790512" cy="1659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B1341A-99A2-69AE-E502-3234854EC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2089" y="3429904"/>
            <a:ext cx="1788628" cy="1658450"/>
          </a:xfrm>
          <a:prstGeom prst="rect">
            <a:avLst/>
          </a:prstGeom>
        </p:spPr>
      </p:pic>
      <p:pic>
        <p:nvPicPr>
          <p:cNvPr id="19" name="Picture 18" descr="A blue and red logo&#10;&#10;AI-generated content may be incorrect.">
            <a:extLst>
              <a:ext uri="{FF2B5EF4-FFF2-40B4-BE49-F238E27FC236}">
                <a16:creationId xmlns:a16="http://schemas.microsoft.com/office/drawing/2014/main" id="{B3954AF7-7B96-6C48-AE19-C49B499319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8911" y="3425578"/>
            <a:ext cx="1794033" cy="1663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183B9-198A-7724-674E-50730B54B5F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"/>
          <a:stretch/>
        </p:blipFill>
        <p:spPr>
          <a:xfrm>
            <a:off x="-1" y="0"/>
            <a:ext cx="345995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B59336-F6D6-A359-5740-003F77BC9098}"/>
              </a:ext>
            </a:extLst>
          </p:cNvPr>
          <p:cNvSpPr/>
          <p:nvPr/>
        </p:nvSpPr>
        <p:spPr>
          <a:xfrm>
            <a:off x="8765512" y="5868237"/>
            <a:ext cx="3426488" cy="843359"/>
          </a:xfrm>
          <a:prstGeom prst="rect">
            <a:avLst/>
          </a:prstGeom>
          <a:solidFill>
            <a:srgbClr val="0739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8D2B8-3FED-C9EA-2F39-340C035762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69" y="6111862"/>
            <a:ext cx="3914792" cy="5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FDB1-9B2B-DADD-2746-CC64395CC14A}"/>
              </a:ext>
            </a:extLst>
          </p:cNvPr>
          <p:cNvSpPr txBox="1">
            <a:spLocks/>
          </p:cNvSpPr>
          <p:nvPr/>
        </p:nvSpPr>
        <p:spPr>
          <a:xfrm>
            <a:off x="4779017" y="7333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Recognized in Texas –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2-Year Institutions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03EE2B-85C5-D5B6-698B-512DD53977C3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E6EA4-6931-6B87-E5C6-2864A6D496DC}"/>
              </a:ext>
            </a:extLst>
          </p:cNvPr>
          <p:cNvSpPr txBox="1"/>
          <p:nvPr/>
        </p:nvSpPr>
        <p:spPr>
          <a:xfrm>
            <a:off x="3999381" y="1403906"/>
            <a:ext cx="7629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Lone Star College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McLennan Community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Navarro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Panola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A1902-09EF-3E9E-184F-D60BF37EA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"/>
          <a:stretch/>
        </p:blipFill>
        <p:spPr>
          <a:xfrm>
            <a:off x="-1" y="0"/>
            <a:ext cx="345995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4E99B8-2360-AEF0-213A-A2532A6E9602}"/>
              </a:ext>
            </a:extLst>
          </p:cNvPr>
          <p:cNvSpPr/>
          <p:nvPr/>
        </p:nvSpPr>
        <p:spPr>
          <a:xfrm>
            <a:off x="8765512" y="5868237"/>
            <a:ext cx="3426488" cy="843359"/>
          </a:xfrm>
          <a:prstGeom prst="rect">
            <a:avLst/>
          </a:prstGeom>
          <a:solidFill>
            <a:srgbClr val="0739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1F09D-ABA1-5288-8D09-6CE495E11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69" y="6111862"/>
            <a:ext cx="3914792" cy="5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4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8528-5169-8278-FF16-B681605C9D4A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Overall Positivity Rating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EF833A-F7DE-9358-CD18-7F74F903EAF9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D96AE-5C3D-BB26-3E15-5DD97894A068}"/>
              </a:ext>
            </a:extLst>
          </p:cNvPr>
          <p:cNvSpPr txBox="1"/>
          <p:nvPr/>
        </p:nvSpPr>
        <p:spPr>
          <a:xfrm>
            <a:off x="4087322" y="1377700"/>
            <a:ext cx="77169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88% - Mission &amp;  Pride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85% - Faculty &amp; Staff Well-being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84% - Inclusion, Belonging &amp;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83% - Job Satisfaction &amp;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80% - Supervisor/Department Chair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78% - Professional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75% - Confidence in Senior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73% -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68% -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61% - Performance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0B563-7C09-1BDD-C10B-F739B9A26A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"/>
          <a:stretch/>
        </p:blipFill>
        <p:spPr>
          <a:xfrm>
            <a:off x="-1" y="0"/>
            <a:ext cx="345995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0D5681-1D1A-BC96-700C-369C3A5A1406}"/>
              </a:ext>
            </a:extLst>
          </p:cNvPr>
          <p:cNvSpPr/>
          <p:nvPr/>
        </p:nvSpPr>
        <p:spPr>
          <a:xfrm>
            <a:off x="8765512" y="5868237"/>
            <a:ext cx="3426488" cy="843359"/>
          </a:xfrm>
          <a:prstGeom prst="rect">
            <a:avLst/>
          </a:prstGeom>
          <a:solidFill>
            <a:srgbClr val="0739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9A232-2B99-C395-8C5C-BB02CDEC4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69" y="6111862"/>
            <a:ext cx="3914792" cy="5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7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DE760F-DA42-40BC-8740-B727609EAA3A}"/>
              </a:ext>
            </a:extLst>
          </p:cNvPr>
          <p:cNvSpPr/>
          <p:nvPr/>
        </p:nvSpPr>
        <p:spPr>
          <a:xfrm>
            <a:off x="0" y="5878286"/>
            <a:ext cx="12192000" cy="979714"/>
          </a:xfrm>
          <a:prstGeom prst="rect">
            <a:avLst/>
          </a:prstGeom>
          <a:gradFill>
            <a:gsLst>
              <a:gs pos="0">
                <a:srgbClr val="003C71"/>
              </a:gs>
              <a:gs pos="100000">
                <a:srgbClr val="00203E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EFF08-3EFF-99C6-A500-BA927C5D4619}"/>
              </a:ext>
            </a:extLst>
          </p:cNvPr>
          <p:cNvSpPr txBox="1">
            <a:spLocks/>
          </p:cNvSpPr>
          <p:nvPr/>
        </p:nvSpPr>
        <p:spPr>
          <a:xfrm>
            <a:off x="292919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1-Year Point Difference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857AFF-C12D-E006-3C11-7A0EE9973A03}"/>
              </a:ext>
            </a:extLst>
          </p:cNvPr>
          <p:cNvSpPr/>
          <p:nvPr/>
        </p:nvSpPr>
        <p:spPr>
          <a:xfrm>
            <a:off x="223750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82A54A-1594-0CF7-9D00-07602FBBD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557148"/>
              </p:ext>
            </p:extLst>
          </p:nvPr>
        </p:nvGraphicFramePr>
        <p:xfrm>
          <a:off x="2031442" y="1282375"/>
          <a:ext cx="8129116" cy="44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834">
                  <a:extLst>
                    <a:ext uri="{9D8B030D-6E8A-4147-A177-3AD203B41FA5}">
                      <a16:colId xmlns:a16="http://schemas.microsoft.com/office/drawing/2014/main" val="1579540365"/>
                    </a:ext>
                  </a:extLst>
                </a:gridCol>
                <a:gridCol w="1142094">
                  <a:extLst>
                    <a:ext uri="{9D8B030D-6E8A-4147-A177-3AD203B41FA5}">
                      <a16:colId xmlns:a16="http://schemas.microsoft.com/office/drawing/2014/main" val="2334813631"/>
                    </a:ext>
                  </a:extLst>
                </a:gridCol>
                <a:gridCol w="1142094">
                  <a:extLst>
                    <a:ext uri="{9D8B030D-6E8A-4147-A177-3AD203B41FA5}">
                      <a16:colId xmlns:a16="http://schemas.microsoft.com/office/drawing/2014/main" val="3782335352"/>
                    </a:ext>
                  </a:extLst>
                </a:gridCol>
                <a:gridCol w="1142094">
                  <a:extLst>
                    <a:ext uri="{9D8B030D-6E8A-4147-A177-3AD203B41FA5}">
                      <a16:colId xmlns:a16="http://schemas.microsoft.com/office/drawing/2014/main" val="2382745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18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Mission &amp;  Pride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Aptos Narrow" panose="020B00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879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Faculty &amp; Staff Well-being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Aptos Narrow" panose="020B00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013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Inclusion, Belonging &amp; Community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Aptos Narrow" panose="020B00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6179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Job Satisfaction &amp; Support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Aptos Narrow" panose="020B00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32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Supervisor/Department Chair Effectiveness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Aptos Narrow" panose="020B00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85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Professional Development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Aptos Narrow" panose="020B00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24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Confidence in Senior Leadership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Aptos Narrow" panose="020B00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39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Collaboration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Aptos Narrow" panose="020B00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50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Aptos Narrow" panose="020B00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2947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Performance Management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Aptos Narrow" panose="020B00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521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Overall Percent Positive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Aptos Narrow" panose="020B00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1322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1B2538D-54FD-6BE4-D0D6-7E5FB08FE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69" y="6111862"/>
            <a:ext cx="3914792" cy="5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8528-5169-8278-FF16-B681605C9D4A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Highlights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EF833A-F7DE-9358-CD18-7F74F903EAF9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252BB0A1-F23B-49AE-65FA-8630EF1588C5}"/>
              </a:ext>
            </a:extLst>
          </p:cNvPr>
          <p:cNvSpPr/>
          <p:nvPr/>
        </p:nvSpPr>
        <p:spPr>
          <a:xfrm>
            <a:off x="3716167" y="1210549"/>
            <a:ext cx="2652765" cy="1858945"/>
          </a:xfrm>
          <a:prstGeom prst="round2Diag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94% - I understand how my job contributes to this institution's mission.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2B275620-1A3D-58FE-2D21-C0FF21DB4E59}"/>
              </a:ext>
            </a:extLst>
          </p:cNvPr>
          <p:cNvSpPr/>
          <p:nvPr/>
        </p:nvSpPr>
        <p:spPr>
          <a:xfrm>
            <a:off x="4197495" y="3555979"/>
            <a:ext cx="2652765" cy="1858945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90% - I am proud to be part of this institution.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5C00C678-58D8-DE0E-A1C2-A03BD644AEF9}"/>
              </a:ext>
            </a:extLst>
          </p:cNvPr>
          <p:cNvSpPr/>
          <p:nvPr/>
        </p:nvSpPr>
        <p:spPr>
          <a:xfrm>
            <a:off x="6850260" y="1413778"/>
            <a:ext cx="2652765" cy="1858945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92% - The work I do is meaningful to me.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4FBECC4-8941-3B12-D6C3-E2C8C6DD674E}"/>
              </a:ext>
            </a:extLst>
          </p:cNvPr>
          <p:cNvSpPr/>
          <p:nvPr/>
        </p:nvSpPr>
        <p:spPr>
          <a:xfrm>
            <a:off x="7219966" y="3867344"/>
            <a:ext cx="2652765" cy="1858945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90% - My job makes good use of my skills and abilities.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2669D-DC18-ADD4-FC7F-C7A3A84E67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"/>
          <a:stretch/>
        </p:blipFill>
        <p:spPr>
          <a:xfrm>
            <a:off x="-1" y="0"/>
            <a:ext cx="3459953" cy="6858000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A2E15977-A19C-2757-5619-BB042A02BB6C}"/>
              </a:ext>
            </a:extLst>
          </p:cNvPr>
          <p:cNvSpPr/>
          <p:nvPr/>
        </p:nvSpPr>
        <p:spPr>
          <a:xfrm>
            <a:off x="10128946" y="2267846"/>
            <a:ext cx="1912895" cy="2322307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88% - All things considered, this is a great place to work.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81A726-5696-29C4-8D81-0DB2F7DE13D2}"/>
              </a:ext>
            </a:extLst>
          </p:cNvPr>
          <p:cNvSpPr/>
          <p:nvPr/>
        </p:nvSpPr>
        <p:spPr>
          <a:xfrm>
            <a:off x="8765512" y="5868237"/>
            <a:ext cx="3426488" cy="843359"/>
          </a:xfrm>
          <a:prstGeom prst="rect">
            <a:avLst/>
          </a:prstGeom>
          <a:solidFill>
            <a:srgbClr val="0739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C9FEAD-0943-1AF1-6F38-90EC52B6E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69" y="6111862"/>
            <a:ext cx="3914792" cy="5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1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8528-5169-8278-FF16-B681605C9D4A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Areas of Improvement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EF833A-F7DE-9358-CD18-7F74F903EAF9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252BB0A1-F23B-49AE-65FA-8630EF1588C5}"/>
              </a:ext>
            </a:extLst>
          </p:cNvPr>
          <p:cNvSpPr/>
          <p:nvPr/>
        </p:nvSpPr>
        <p:spPr>
          <a:xfrm>
            <a:off x="3716167" y="1210549"/>
            <a:ext cx="2652765" cy="1858945"/>
          </a:xfrm>
          <a:prstGeom prst="round2Diag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59% - Changes that affect me are discussed prior to being implemented.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2B275620-1A3D-58FE-2D21-C0FF21DB4E59}"/>
              </a:ext>
            </a:extLst>
          </p:cNvPr>
          <p:cNvSpPr/>
          <p:nvPr/>
        </p:nvSpPr>
        <p:spPr>
          <a:xfrm>
            <a:off x="4197495" y="3555979"/>
            <a:ext cx="2652765" cy="1858945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67% - There are sufficient opportunities to participate in institutional planning.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5C00C678-58D8-DE0E-A1C2-A03BD644AEF9}"/>
              </a:ext>
            </a:extLst>
          </p:cNvPr>
          <p:cNvSpPr/>
          <p:nvPr/>
        </p:nvSpPr>
        <p:spPr>
          <a:xfrm>
            <a:off x="6850260" y="1413778"/>
            <a:ext cx="2652765" cy="1858945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58% - I am regularly recognized for my contributions.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4FBECC4-8941-3B12-D6C3-E2C8C6DD674E}"/>
              </a:ext>
            </a:extLst>
          </p:cNvPr>
          <p:cNvSpPr/>
          <p:nvPr/>
        </p:nvSpPr>
        <p:spPr>
          <a:xfrm>
            <a:off x="7219966" y="3867344"/>
            <a:ext cx="2652765" cy="1858945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67% - I am paid fairly for my work.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2669D-DC18-ADD4-FC7F-C7A3A84E67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"/>
          <a:stretch/>
        </p:blipFill>
        <p:spPr>
          <a:xfrm>
            <a:off x="-1" y="0"/>
            <a:ext cx="3459953" cy="6858000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A2E15977-A19C-2757-5619-BB042A02BB6C}"/>
              </a:ext>
            </a:extLst>
          </p:cNvPr>
          <p:cNvSpPr/>
          <p:nvPr/>
        </p:nvSpPr>
        <p:spPr>
          <a:xfrm>
            <a:off x="10128946" y="2267846"/>
            <a:ext cx="1912895" cy="2322307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64% - Our recognition and awards programs are meaningful to 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642439-7B45-46D7-528B-0B6BD800656E}"/>
              </a:ext>
            </a:extLst>
          </p:cNvPr>
          <p:cNvSpPr/>
          <p:nvPr/>
        </p:nvSpPr>
        <p:spPr>
          <a:xfrm>
            <a:off x="8765512" y="5868237"/>
            <a:ext cx="3426488" cy="843359"/>
          </a:xfrm>
          <a:prstGeom prst="rect">
            <a:avLst/>
          </a:prstGeom>
          <a:solidFill>
            <a:srgbClr val="0739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5DC94C-13EB-F2CA-8E65-AA7873F25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69" y="6111862"/>
            <a:ext cx="3914792" cy="5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0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57BC2D-9599-4C33-A56D-C8C50CD82D1C}"/>
              </a:ext>
            </a:extLst>
          </p:cNvPr>
          <p:cNvSpPr txBox="1">
            <a:spLocks/>
          </p:cNvSpPr>
          <p:nvPr/>
        </p:nvSpPr>
        <p:spPr>
          <a:xfrm>
            <a:off x="6547527" y="389170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D3E0F-2B4D-4E2A-9F31-1976D11A472F}"/>
              </a:ext>
            </a:extLst>
          </p:cNvPr>
          <p:cNvSpPr/>
          <p:nvPr/>
        </p:nvSpPr>
        <p:spPr>
          <a:xfrm>
            <a:off x="7428330" y="1387951"/>
            <a:ext cx="4572000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D4B33C-6919-2DC6-2766-8BF38B2CD66C}"/>
              </a:ext>
            </a:extLst>
          </p:cNvPr>
          <p:cNvSpPr/>
          <p:nvPr/>
        </p:nvSpPr>
        <p:spPr>
          <a:xfrm>
            <a:off x="8765512" y="5868237"/>
            <a:ext cx="3426488" cy="843359"/>
          </a:xfrm>
          <a:prstGeom prst="rect">
            <a:avLst/>
          </a:prstGeom>
          <a:solidFill>
            <a:srgbClr val="0739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9C860-379D-B871-08CE-5760FBCAF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69" y="6111862"/>
            <a:ext cx="3914792" cy="5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_EnrollmentUpdate.potx" id="{F2B04403-3FB9-4A2B-86E0-E38991D0A881}" vid="{F2AE0CD7-5C6C-4677-A398-5B75F2CA5B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692DD8C9B99B49AFC0C5F7920DDD74" ma:contentTypeVersion="3" ma:contentTypeDescription="Create a new document." ma:contentTypeScope="" ma:versionID="15d0f1e175b146118ae56ab93fe9ca31">
  <xsd:schema xmlns:xsd="http://www.w3.org/2001/XMLSchema" xmlns:xs="http://www.w3.org/2001/XMLSchema" xmlns:p="http://schemas.microsoft.com/office/2006/metadata/properties" xmlns:ns2="86aa409d-e8d9-40a5-b522-6b45a170d4bd" targetNamespace="http://schemas.microsoft.com/office/2006/metadata/properties" ma:root="true" ma:fieldsID="51e5f974ec6c36ab6b1a3fac103d70d4" ns2:_="">
    <xsd:import namespace="86aa409d-e8d9-40a5-b522-6b45a170d4b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a409d-e8d9-40a5-b522-6b45a170d4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6aa409d-e8d9-40a5-b522-6b45a170d4bd">
      <UserInfo>
        <DisplayName>Michelle Telg-Moore</DisplayName>
        <AccountId>615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4091D9-6BD5-4433-B039-C7F508A36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a409d-e8d9-40a5-b522-6b45a170d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268328-A706-4BFB-A8D2-1C741BA7A0B5}">
  <ds:schemaRefs>
    <ds:schemaRef ds:uri="http://schemas.microsoft.com/office/2006/metadata/properties"/>
    <ds:schemaRef ds:uri="http://purl.org/dc/dcmitype/"/>
    <ds:schemaRef ds:uri="86aa409d-e8d9-40a5-b522-6b45a170d4bd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3D6AD16-8714-4706-AA12-FF8C658279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3649</TotalTime>
  <Words>432</Words>
  <Application>Microsoft Office PowerPoint</Application>
  <PresentationFormat>Widescreen</PresentationFormat>
  <Paragraphs>110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 Narrow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E. Wichman</cp:lastModifiedBy>
  <cp:revision>110</cp:revision>
  <cp:lastPrinted>2025-03-31T14:32:17Z</cp:lastPrinted>
  <dcterms:created xsi:type="dcterms:W3CDTF">2023-02-22T20:49:40Z</dcterms:created>
  <dcterms:modified xsi:type="dcterms:W3CDTF">2025-09-23T18:55:12Z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0x010100CC692DD8C9B99B49AFC0C5F7920DDD74</vt:lpwstr>
  </property>
</Properties>
</file>