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C71"/>
    <a:srgbClr val="00203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3403BD-3B52-461B-B390-FBE532FD0C35}"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6FDF4F-2492-497F-9999-AB03F11AA61D}" type="slidenum">
              <a:rPr lang="en-US" smtClean="0"/>
              <a:t>‹#›</a:t>
            </a:fld>
            <a:endParaRPr lang="en-US"/>
          </a:p>
        </p:txBody>
      </p:sp>
    </p:spTree>
    <p:extLst>
      <p:ext uri="{BB962C8B-B14F-4D97-AF65-F5344CB8AC3E}">
        <p14:creationId xmlns:p14="http://schemas.microsoft.com/office/powerpoint/2010/main" val="2162063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48A42-9611-4BA1-BBB1-32C11FE6C5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50D92C-1CBA-44A0-ADB7-88DE04FC00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B8A18F-A06F-4604-B6F6-1C6D11441005}"/>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5" name="Footer Placeholder 4">
            <a:extLst>
              <a:ext uri="{FF2B5EF4-FFF2-40B4-BE49-F238E27FC236}">
                <a16:creationId xmlns:a16="http://schemas.microsoft.com/office/drawing/2014/main" id="{8A9DD557-123F-41F8-916A-CED787E4EA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48CDA7-E2FA-4EF7-8C3F-019B2F678E6B}"/>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301321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43FE0-3801-41B8-B199-8FF3DC3E76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530113-9C70-4A87-B4EB-98D650B7871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E8A1F1-AE58-4390-8072-8821EB6CC98C}"/>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5" name="Footer Placeholder 4">
            <a:extLst>
              <a:ext uri="{FF2B5EF4-FFF2-40B4-BE49-F238E27FC236}">
                <a16:creationId xmlns:a16="http://schemas.microsoft.com/office/drawing/2014/main" id="{ED80460A-B241-4E13-B3D6-B410B730B0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F9F95F-BAD1-492F-97F3-567E777F879B}"/>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1200452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64354D-EE33-4FD9-A40A-D7ACCA4A0F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5A6C99-980C-43BA-8EA0-FA6314E6193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FD7340-8D87-451E-9D13-1425C8C3CF91}"/>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5" name="Footer Placeholder 4">
            <a:extLst>
              <a:ext uri="{FF2B5EF4-FFF2-40B4-BE49-F238E27FC236}">
                <a16:creationId xmlns:a16="http://schemas.microsoft.com/office/drawing/2014/main" id="{D216ADE0-BE20-48E5-86DD-7C79B1A4E5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CE55D0-D632-4787-869F-069156B84861}"/>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256682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83B50-DEAC-410C-986E-1F7FBAD594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6A60B0-A796-4C66-BC32-B7A4D2DE95D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99A5C8-6453-4ABA-B144-AB37B555B58E}"/>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5" name="Footer Placeholder 4">
            <a:extLst>
              <a:ext uri="{FF2B5EF4-FFF2-40B4-BE49-F238E27FC236}">
                <a16:creationId xmlns:a16="http://schemas.microsoft.com/office/drawing/2014/main" id="{4B99E381-4F7C-4725-A326-D146DC9A5F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C1F5CB-7136-4BF4-8C17-2C5046EE7A3C}"/>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102252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9BD43-926C-448A-987C-1A28FDDBB1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712E0E-B2D3-4296-8485-F582C4DC6F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AA952D0-5AF2-4DAF-A61E-866885A16A61}"/>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5" name="Footer Placeholder 4">
            <a:extLst>
              <a:ext uri="{FF2B5EF4-FFF2-40B4-BE49-F238E27FC236}">
                <a16:creationId xmlns:a16="http://schemas.microsoft.com/office/drawing/2014/main" id="{AE986548-E503-4847-A482-21DA6A034A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F2AEC7-B9CA-4E12-8330-060F590781E2}"/>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3894363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8DBC3-5D62-4F30-8F78-E5576D4EF2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51E26B-6A16-4DB5-B6B9-21FEABB0F7F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CE4E64-086D-4E0A-9B18-F89070E94B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6BD5017-6321-4191-82F9-BD8C00F680CB}"/>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6" name="Footer Placeholder 5">
            <a:extLst>
              <a:ext uri="{FF2B5EF4-FFF2-40B4-BE49-F238E27FC236}">
                <a16:creationId xmlns:a16="http://schemas.microsoft.com/office/drawing/2014/main" id="{4CE093D9-2A43-4105-851B-BF0E2CA87E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71EE07-9413-4BD5-BD11-753C35A623EC}"/>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17743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DFC9B-6E36-4A1D-9642-FB28EE0CB1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1BAC2BE-8619-48A3-94A6-7071A439D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7FBE5D-24F9-43D6-87E2-4C53680857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58AB6D-D9B9-4598-A325-8C39DA235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89C15A4-28F2-4BBA-BF2B-E6716F487BB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3970D-222F-4DBA-877C-6CA3D7FF3A87}"/>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8" name="Footer Placeholder 7">
            <a:extLst>
              <a:ext uri="{FF2B5EF4-FFF2-40B4-BE49-F238E27FC236}">
                <a16:creationId xmlns:a16="http://schemas.microsoft.com/office/drawing/2014/main" id="{BCC7AECE-94B8-48D1-AEF2-3E10731C80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84F18B-6E9C-47BD-9D64-ABD3C96371EC}"/>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1798912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EAF64-EC72-43CA-B40F-9DD35A0074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3D114C-D590-4DE5-A5A3-B2FC3A3B6678}"/>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4" name="Footer Placeholder 3">
            <a:extLst>
              <a:ext uri="{FF2B5EF4-FFF2-40B4-BE49-F238E27FC236}">
                <a16:creationId xmlns:a16="http://schemas.microsoft.com/office/drawing/2014/main" id="{F010C8A3-E491-46F8-AF87-6954F2F90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D7B207-68EE-41E3-8A7C-03E0BC996749}"/>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4264468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6B9FC3-09CE-4B33-A0FF-807FC86FF831}"/>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3" name="Footer Placeholder 2">
            <a:extLst>
              <a:ext uri="{FF2B5EF4-FFF2-40B4-BE49-F238E27FC236}">
                <a16:creationId xmlns:a16="http://schemas.microsoft.com/office/drawing/2014/main" id="{2B5F8B21-DC45-45C9-8E5B-C3CE5708B5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5629748-8EB1-456D-B64C-456D5C318FB8}"/>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3539572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8BA68-C7DB-4A29-A20F-5BE24456B8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09D029-0373-47B8-87CD-CF58384A6C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192255-C175-4AAD-8A89-1A2666ADC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E040ED-6F4D-4C8A-A544-019D32F6E616}"/>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6" name="Footer Placeholder 5">
            <a:extLst>
              <a:ext uri="{FF2B5EF4-FFF2-40B4-BE49-F238E27FC236}">
                <a16:creationId xmlns:a16="http://schemas.microsoft.com/office/drawing/2014/main" id="{62E658A1-1226-4D31-B1BC-F642C89647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0F9952-6F0D-4C3C-AC86-EC21EFC700F3}"/>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3736845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D7A67-FC55-4C18-BA7D-0898525CF1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E34363-B784-4FA9-91DE-C1A01F3B29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8A5267-80B0-4FC4-9A4A-8FF4438C9F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5D3F091-BE34-4554-9DE5-085139428F04}"/>
              </a:ext>
            </a:extLst>
          </p:cNvPr>
          <p:cNvSpPr>
            <a:spLocks noGrp="1"/>
          </p:cNvSpPr>
          <p:nvPr>
            <p:ph type="dt" sz="half" idx="10"/>
          </p:nvPr>
        </p:nvSpPr>
        <p:spPr/>
        <p:txBody>
          <a:bodyPr/>
          <a:lstStyle/>
          <a:p>
            <a:fld id="{076B8516-777C-4CED-92CD-4038BBE03C06}" type="datetimeFigureOut">
              <a:rPr lang="en-US" smtClean="0"/>
              <a:t>9/23/2025</a:t>
            </a:fld>
            <a:endParaRPr lang="en-US"/>
          </a:p>
        </p:txBody>
      </p:sp>
      <p:sp>
        <p:nvSpPr>
          <p:cNvPr id="6" name="Footer Placeholder 5">
            <a:extLst>
              <a:ext uri="{FF2B5EF4-FFF2-40B4-BE49-F238E27FC236}">
                <a16:creationId xmlns:a16="http://schemas.microsoft.com/office/drawing/2014/main" id="{9E96A5B1-DAE6-4F4D-8012-E227CE6135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FB2B42-3EE7-452C-8FA8-23A8659D5175}"/>
              </a:ext>
            </a:extLst>
          </p:cNvPr>
          <p:cNvSpPr>
            <a:spLocks noGrp="1"/>
          </p:cNvSpPr>
          <p:nvPr>
            <p:ph type="sldNum" sz="quarter" idx="12"/>
          </p:nvPr>
        </p:nvSpPr>
        <p:spPr/>
        <p:txBody>
          <a:bodyPr/>
          <a:lstStyle/>
          <a:p>
            <a:fld id="{3676E3AF-3E15-48E4-AEA9-614DAA37039C}" type="slidenum">
              <a:rPr lang="en-US" smtClean="0"/>
              <a:t>‹#›</a:t>
            </a:fld>
            <a:endParaRPr lang="en-US"/>
          </a:p>
        </p:txBody>
      </p:sp>
    </p:spTree>
    <p:extLst>
      <p:ext uri="{BB962C8B-B14F-4D97-AF65-F5344CB8AC3E}">
        <p14:creationId xmlns:p14="http://schemas.microsoft.com/office/powerpoint/2010/main" val="4004003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3C71"/>
            </a:gs>
            <a:gs pos="100000">
              <a:srgbClr val="00203E"/>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B5980A-CB27-490D-BE59-0E87396EFC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C08069-F40D-4BDF-8E2B-2ADECF9558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BF4676-BC13-4E54-88CB-A700B7C0B0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6B8516-777C-4CED-92CD-4038BBE03C06}" type="datetimeFigureOut">
              <a:rPr lang="en-US" smtClean="0"/>
              <a:t>9/23/2025</a:t>
            </a:fld>
            <a:endParaRPr lang="en-US"/>
          </a:p>
        </p:txBody>
      </p:sp>
      <p:sp>
        <p:nvSpPr>
          <p:cNvPr id="5" name="Footer Placeholder 4">
            <a:extLst>
              <a:ext uri="{FF2B5EF4-FFF2-40B4-BE49-F238E27FC236}">
                <a16:creationId xmlns:a16="http://schemas.microsoft.com/office/drawing/2014/main" id="{2F404618-64BE-44C9-A4EA-8AF5B68B79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8C0537-55F8-4B44-BA67-49E7A7026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6E3AF-3E15-48E4-AEA9-614DAA37039C}" type="slidenum">
              <a:rPr lang="en-US" smtClean="0"/>
              <a:t>‹#›</a:t>
            </a:fld>
            <a:endParaRPr lang="en-US"/>
          </a:p>
        </p:txBody>
      </p:sp>
    </p:spTree>
    <p:extLst>
      <p:ext uri="{BB962C8B-B14F-4D97-AF65-F5344CB8AC3E}">
        <p14:creationId xmlns:p14="http://schemas.microsoft.com/office/powerpoint/2010/main" val="38829807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763041"/>
            <a:ext cx="2465294" cy="912916"/>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214442" y="2151727"/>
            <a:ext cx="5763116" cy="2554545"/>
          </a:xfrm>
          <a:prstGeom prst="rect">
            <a:avLst/>
          </a:prstGeom>
          <a:noFill/>
        </p:spPr>
        <p:txBody>
          <a:bodyPr wrap="none" rtlCol="0">
            <a:spAutoFit/>
          </a:bodyPr>
          <a:lstStyle/>
          <a:p>
            <a:pPr algn="ctr"/>
            <a:r>
              <a:rPr lang="en-US" sz="8000" b="1" dirty="0">
                <a:solidFill>
                  <a:schemeClr val="bg1"/>
                </a:solidFill>
                <a:latin typeface="Century Gothic" panose="020B0502020202020204" pitchFamily="34" charset="0"/>
              </a:rPr>
              <a:t>TASB Policy</a:t>
            </a:r>
          </a:p>
          <a:p>
            <a:pPr algn="ctr"/>
            <a:r>
              <a:rPr lang="en-US" sz="8000" b="1" dirty="0">
                <a:solidFill>
                  <a:schemeClr val="bg1"/>
                </a:solidFill>
                <a:latin typeface="Century Gothic" panose="020B0502020202020204" pitchFamily="34" charset="0"/>
              </a:rPr>
              <a:t>Updates</a:t>
            </a:r>
          </a:p>
        </p:txBody>
      </p:sp>
    </p:spTree>
    <p:extLst>
      <p:ext uri="{BB962C8B-B14F-4D97-AF65-F5344CB8AC3E}">
        <p14:creationId xmlns:p14="http://schemas.microsoft.com/office/powerpoint/2010/main" val="712305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2" name="Title 1">
            <a:extLst>
              <a:ext uri="{FF2B5EF4-FFF2-40B4-BE49-F238E27FC236}">
                <a16:creationId xmlns:a16="http://schemas.microsoft.com/office/drawing/2014/main" id="{94371BD0-7DA2-6513-E41B-47A5C1AAB951}"/>
              </a:ext>
            </a:extLst>
          </p:cNvPr>
          <p:cNvSpPr txBox="1">
            <a:spLocks/>
          </p:cNvSpPr>
          <p:nvPr/>
        </p:nvSpPr>
        <p:spPr>
          <a:xfrm>
            <a:off x="2929196" y="379122"/>
            <a:ext cx="633360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TASB Updates</a:t>
            </a:r>
          </a:p>
        </p:txBody>
      </p:sp>
      <p:sp>
        <p:nvSpPr>
          <p:cNvPr id="3" name="Rectangle 2">
            <a:extLst>
              <a:ext uri="{FF2B5EF4-FFF2-40B4-BE49-F238E27FC236}">
                <a16:creationId xmlns:a16="http://schemas.microsoft.com/office/drawing/2014/main" id="{1926068E-8A9B-0B46-AF7F-C316C8C55242}"/>
              </a:ext>
            </a:extLst>
          </p:cNvPr>
          <p:cNvSpPr/>
          <p:nvPr/>
        </p:nvSpPr>
        <p:spPr>
          <a:xfrm>
            <a:off x="2237501" y="992999"/>
            <a:ext cx="7716997"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06AFA9A-DCCF-F3CA-42A1-200EB464DD59}"/>
              </a:ext>
            </a:extLst>
          </p:cNvPr>
          <p:cNvSpPr txBox="1"/>
          <p:nvPr/>
        </p:nvSpPr>
        <p:spPr>
          <a:xfrm>
            <a:off x="627529" y="1425388"/>
            <a:ext cx="10954871" cy="2923877"/>
          </a:xfrm>
          <a:prstGeom prst="rect">
            <a:avLst/>
          </a:prstGeom>
          <a:noFill/>
        </p:spPr>
        <p:txBody>
          <a:bodyPr wrap="square" rtlCol="0">
            <a:spAutoFit/>
          </a:bodyPr>
          <a:lstStyle/>
          <a:p>
            <a:pPr marL="285750" indent="-285750">
              <a:buFont typeface="Arial" panose="020B0604020202020204" pitchFamily="34" charset="0"/>
              <a:buChar char="•"/>
            </a:pPr>
            <a:r>
              <a:rPr lang="en-US" sz="3200" dirty="0"/>
              <a:t>Adopted policies August 26, 2025</a:t>
            </a:r>
          </a:p>
          <a:p>
            <a:pPr marL="285750" indent="-285750">
              <a:buFont typeface="Arial" panose="020B0604020202020204" pitchFamily="34" charset="0"/>
              <a:buChar char="•"/>
            </a:pPr>
            <a:r>
              <a:rPr lang="en-US" sz="3200" dirty="0"/>
              <a:t>Sent to TASB for implementation August 27, 2025</a:t>
            </a:r>
          </a:p>
          <a:p>
            <a:pPr marL="285750" indent="-285750">
              <a:buFont typeface="Arial" panose="020B0604020202020204" pitchFamily="34" charset="0"/>
              <a:buChar char="•"/>
            </a:pPr>
            <a:r>
              <a:rPr lang="en-US" sz="3200" dirty="0"/>
              <a:t>TASB began working on implementation and noted missed updates</a:t>
            </a:r>
          </a:p>
          <a:p>
            <a:pPr marL="742950" lvl="1" indent="-285750">
              <a:buFont typeface="Arial" panose="020B0604020202020204" pitchFamily="34" charset="0"/>
              <a:buChar char="•"/>
            </a:pPr>
            <a:r>
              <a:rPr lang="en-US" sz="2800" dirty="0"/>
              <a:t>11 policies were updated over the last year</a:t>
            </a:r>
          </a:p>
          <a:p>
            <a:pPr marL="742950" lvl="1" indent="-285750">
              <a:buFont typeface="Arial" panose="020B0604020202020204" pitchFamily="34" charset="0"/>
              <a:buChar char="•"/>
            </a:pPr>
            <a:r>
              <a:rPr lang="en-US" sz="2800" dirty="0"/>
              <a:t>4 policies were added over the last year</a:t>
            </a:r>
          </a:p>
        </p:txBody>
      </p:sp>
    </p:spTree>
    <p:extLst>
      <p:ext uri="{BB962C8B-B14F-4D97-AF65-F5344CB8AC3E}">
        <p14:creationId xmlns:p14="http://schemas.microsoft.com/office/powerpoint/2010/main" val="407522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3" name="TextBox 2">
            <a:extLst>
              <a:ext uri="{FF2B5EF4-FFF2-40B4-BE49-F238E27FC236}">
                <a16:creationId xmlns:a16="http://schemas.microsoft.com/office/drawing/2014/main" id="{21C8E929-6FF5-BD46-388F-CFDE6E3B1024}"/>
              </a:ext>
            </a:extLst>
          </p:cNvPr>
          <p:cNvSpPr txBox="1"/>
          <p:nvPr/>
        </p:nvSpPr>
        <p:spPr>
          <a:xfrm>
            <a:off x="486335" y="1198277"/>
            <a:ext cx="11391900" cy="4585871"/>
          </a:xfrm>
          <a:prstGeom prst="rect">
            <a:avLst/>
          </a:prstGeom>
          <a:noFill/>
        </p:spPr>
        <p:txBody>
          <a:bodyPr wrap="square">
            <a:spAutoFit/>
          </a:bodyPr>
          <a:lstStyle/>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Internal Organization: Board Officers and Officials Policy (BCA Local)</a:t>
            </a:r>
            <a:endParaRPr lang="en-US" sz="2400" b="1" dirty="0">
              <a:solidFill>
                <a:srgbClr val="003C71"/>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This new recommended local policy addresses the selection of board officers and provides information about the duties and responsibilities of the officers. Language in this policy is applicable to community colleges that use the term "Board Chair.“</a:t>
            </a:r>
            <a:br>
              <a:rPr lang="en-US" sz="2000" dirty="0">
                <a:effectLst/>
                <a:ea typeface="Times New Roman" panose="02020603050405020304" pitchFamily="18" charset="0"/>
                <a:cs typeface="Aptos" panose="020B0004020202020204" pitchFamily="34" charset="0"/>
              </a:rPr>
            </a:br>
            <a:endParaRPr lang="en-US" sz="2000" dirty="0">
              <a:effectLs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Internal Organization: Board Committees Policy (BCB Local)</a:t>
            </a:r>
            <a:endParaRPr lang="en-US" sz="2400" b="1" dirty="0">
              <a:solidFill>
                <a:srgbClr val="003C71"/>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This new recommended local policy addresses the formation and authority of board committees, which are committees composed exclusively of members of the board and make non-binding recommendations in an area of specified responsibility.</a:t>
            </a:r>
            <a:br>
              <a:rPr lang="en-US" sz="2000" dirty="0">
                <a:effectLst/>
                <a:ea typeface="Times New Roman" panose="02020603050405020304" pitchFamily="18" charset="0"/>
                <a:cs typeface="Aptos" panose="020B0004020202020204" pitchFamily="34" charset="0"/>
              </a:rPr>
            </a:br>
            <a:endParaRPr lang="en-US" sz="2000" dirty="0">
              <a:effectLst/>
              <a:ea typeface="Aptos" panose="020B0004020202020204" pitchFamily="34" charset="0"/>
              <a:cs typeface="Aptos" panose="020B0004020202020204" pitchFamily="34" charset="0"/>
            </a:endParaRPr>
          </a:p>
          <a:p>
            <a:pPr marL="342900" marR="0" lvl="0" indent="-342900">
              <a:spcBef>
                <a:spcPts val="0"/>
              </a:spcBef>
              <a:spcAft>
                <a:spcPts val="0"/>
              </a:spcAft>
              <a:buFont typeface="Symbol" panose="05050102010706020507" pitchFamily="18" charset="2"/>
              <a:buChar char=""/>
            </a:pPr>
            <a:r>
              <a:rPr lang="en-US" sz="2400" b="1" dirty="0">
                <a:solidFill>
                  <a:srgbClr val="003C71"/>
                </a:solidFill>
                <a:effectLst/>
                <a:ea typeface="Times New Roman" panose="02020603050405020304" pitchFamily="18" charset="0"/>
                <a:cs typeface="Aptos" panose="020B0004020202020204" pitchFamily="34" charset="0"/>
              </a:rPr>
              <a:t>Board Internal Organization: Advisory Committees Policy (BCE Local)</a:t>
            </a:r>
            <a:endParaRPr lang="en-US" sz="2400" b="1" dirty="0">
              <a:solidFill>
                <a:srgbClr val="003C71"/>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r>
              <a:rPr lang="en-US" sz="2000" dirty="0">
                <a:effectLst/>
                <a:ea typeface="Times New Roman" panose="02020603050405020304" pitchFamily="18" charset="0"/>
                <a:cs typeface="Aptos" panose="020B0004020202020204" pitchFamily="34" charset="0"/>
              </a:rPr>
              <a:t>This new recommended local policy addresses the formation and authority of advisory committees, which are mainly composed of college district staff, students, or community members and make non-binding recommendations to the board within an area of specified responsibility.</a:t>
            </a:r>
            <a:endParaRPr lang="en-US" sz="2000" dirty="0">
              <a:effectLst/>
              <a:ea typeface="Aptos" panose="020B0004020202020204" pitchFamily="34" charset="0"/>
              <a:cs typeface="Aptos" panose="020B0004020202020204" pitchFamily="34" charset="0"/>
            </a:endParaRPr>
          </a:p>
        </p:txBody>
      </p:sp>
      <p:sp>
        <p:nvSpPr>
          <p:cNvPr id="6" name="Title 1">
            <a:extLst>
              <a:ext uri="{FF2B5EF4-FFF2-40B4-BE49-F238E27FC236}">
                <a16:creationId xmlns:a16="http://schemas.microsoft.com/office/drawing/2014/main" id="{62989200-1110-CB70-2418-2095E086BC52}"/>
              </a:ext>
            </a:extLst>
          </p:cNvPr>
          <p:cNvSpPr txBox="1">
            <a:spLocks/>
          </p:cNvSpPr>
          <p:nvPr/>
        </p:nvSpPr>
        <p:spPr>
          <a:xfrm>
            <a:off x="2929196" y="379122"/>
            <a:ext cx="633360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Related to Board Activities</a:t>
            </a:r>
          </a:p>
        </p:txBody>
      </p:sp>
      <p:sp>
        <p:nvSpPr>
          <p:cNvPr id="7" name="Rectangle 6">
            <a:extLst>
              <a:ext uri="{FF2B5EF4-FFF2-40B4-BE49-F238E27FC236}">
                <a16:creationId xmlns:a16="http://schemas.microsoft.com/office/drawing/2014/main" id="{A1F3560A-634A-E923-5254-8DF8CB6FBFD8}"/>
              </a:ext>
            </a:extLst>
          </p:cNvPr>
          <p:cNvSpPr/>
          <p:nvPr/>
        </p:nvSpPr>
        <p:spPr>
          <a:xfrm>
            <a:off x="2237501" y="992999"/>
            <a:ext cx="7716997"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0080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4DE760F-DA42-40BC-8740-B727609EAA3A}"/>
              </a:ext>
            </a:extLst>
          </p:cNvPr>
          <p:cNvSpPr/>
          <p:nvPr/>
        </p:nvSpPr>
        <p:spPr>
          <a:xfrm>
            <a:off x="0" y="5878286"/>
            <a:ext cx="12192000" cy="979714"/>
          </a:xfrm>
          <a:prstGeom prst="rect">
            <a:avLst/>
          </a:prstGeom>
          <a:gradFill>
            <a:gsLst>
              <a:gs pos="0">
                <a:srgbClr val="003C71"/>
              </a:gs>
              <a:gs pos="100000">
                <a:srgbClr val="00203E"/>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B1FC540-0844-4E4B-A557-D0292217AC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547" y="6021207"/>
            <a:ext cx="3914792" cy="599734"/>
          </a:xfrm>
          <a:prstGeom prst="rect">
            <a:avLst/>
          </a:prstGeom>
        </p:spPr>
      </p:pic>
      <p:sp>
        <p:nvSpPr>
          <p:cNvPr id="2" name="Title 1">
            <a:extLst>
              <a:ext uri="{FF2B5EF4-FFF2-40B4-BE49-F238E27FC236}">
                <a16:creationId xmlns:a16="http://schemas.microsoft.com/office/drawing/2014/main" id="{94371BD0-7DA2-6513-E41B-47A5C1AAB951}"/>
              </a:ext>
            </a:extLst>
          </p:cNvPr>
          <p:cNvSpPr txBox="1">
            <a:spLocks/>
          </p:cNvSpPr>
          <p:nvPr/>
        </p:nvSpPr>
        <p:spPr>
          <a:xfrm>
            <a:off x="2929196" y="379122"/>
            <a:ext cx="6333607" cy="664917"/>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3600" b="1" i="0" u="none" strike="noStrike" kern="1200" cap="none" spc="0" normalizeH="0" baseline="0" noProof="0" dirty="0">
                <a:ln>
                  <a:noFill/>
                </a:ln>
                <a:solidFill>
                  <a:srgbClr val="003366"/>
                </a:solidFill>
                <a:effectLst/>
                <a:uLnTx/>
                <a:uFillTx/>
                <a:latin typeface="Century Gothic" panose="020B0502020202020204" pitchFamily="34" charset="0"/>
                <a:ea typeface="+mj-ea"/>
                <a:cs typeface="+mj-cs"/>
              </a:rPr>
              <a:t>Moving Forward</a:t>
            </a:r>
          </a:p>
        </p:txBody>
      </p:sp>
      <p:sp>
        <p:nvSpPr>
          <p:cNvPr id="3" name="Rectangle 2">
            <a:extLst>
              <a:ext uri="{FF2B5EF4-FFF2-40B4-BE49-F238E27FC236}">
                <a16:creationId xmlns:a16="http://schemas.microsoft.com/office/drawing/2014/main" id="{1926068E-8A9B-0B46-AF7F-C316C8C55242}"/>
              </a:ext>
            </a:extLst>
          </p:cNvPr>
          <p:cNvSpPr/>
          <p:nvPr/>
        </p:nvSpPr>
        <p:spPr>
          <a:xfrm>
            <a:off x="2237501" y="992999"/>
            <a:ext cx="7716997" cy="90158"/>
          </a:xfrm>
          <a:prstGeom prst="rect">
            <a:avLst/>
          </a:prstGeom>
          <a:solidFill>
            <a:srgbClr val="FF660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06AFA9A-DCCF-F3CA-42A1-200EB464DD59}"/>
              </a:ext>
            </a:extLst>
          </p:cNvPr>
          <p:cNvSpPr txBox="1"/>
          <p:nvPr/>
        </p:nvSpPr>
        <p:spPr>
          <a:xfrm>
            <a:off x="627529" y="1425388"/>
            <a:ext cx="10954871"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t>TASB provides updates two – three times per year</a:t>
            </a:r>
          </a:p>
          <a:p>
            <a:pPr marL="285750" indent="-285750">
              <a:buFont typeface="Arial" panose="020B0604020202020204" pitchFamily="34" charset="0"/>
              <a:buChar char="•"/>
            </a:pPr>
            <a:r>
              <a:rPr lang="en-US" sz="2800" dirty="0"/>
              <a:t>Explanations of updates from TASB</a:t>
            </a:r>
          </a:p>
          <a:p>
            <a:pPr marL="285750" indent="-285750">
              <a:buFont typeface="Arial" panose="020B0604020202020204" pitchFamily="34" charset="0"/>
              <a:buChar char="•"/>
            </a:pPr>
            <a:r>
              <a:rPr lang="en-US" sz="2800" dirty="0"/>
              <a:t>Any suggested edits from the Leadership Team, in consultation with respective departments</a:t>
            </a:r>
          </a:p>
          <a:p>
            <a:pPr marL="742950" lvl="1" indent="-285750">
              <a:buFont typeface="Arial" panose="020B0604020202020204" pitchFamily="34" charset="0"/>
              <a:buChar char="•"/>
            </a:pPr>
            <a:endParaRPr lang="en-US" sz="2800" dirty="0"/>
          </a:p>
        </p:txBody>
      </p:sp>
    </p:spTree>
    <p:extLst>
      <p:ext uri="{BB962C8B-B14F-4D97-AF65-F5344CB8AC3E}">
        <p14:creationId xmlns:p14="http://schemas.microsoft.com/office/powerpoint/2010/main" val="182004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7DE78D-FE79-4F31-8775-B7D8A8CDD7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624" y="5852673"/>
            <a:ext cx="2223247" cy="823284"/>
          </a:xfrm>
          <a:prstGeom prst="rect">
            <a:avLst/>
          </a:prstGeom>
        </p:spPr>
      </p:pic>
      <p:sp>
        <p:nvSpPr>
          <p:cNvPr id="2" name="TextBox 1">
            <a:extLst>
              <a:ext uri="{FF2B5EF4-FFF2-40B4-BE49-F238E27FC236}">
                <a16:creationId xmlns:a16="http://schemas.microsoft.com/office/drawing/2014/main" id="{5F2BC8EC-D450-5738-141A-4A57CE731656}"/>
              </a:ext>
            </a:extLst>
          </p:cNvPr>
          <p:cNvSpPr txBox="1"/>
          <p:nvPr/>
        </p:nvSpPr>
        <p:spPr>
          <a:xfrm>
            <a:off x="3571111" y="2767280"/>
            <a:ext cx="5049780" cy="1323439"/>
          </a:xfrm>
          <a:prstGeom prst="rect">
            <a:avLst/>
          </a:prstGeom>
          <a:noFill/>
        </p:spPr>
        <p:txBody>
          <a:bodyPr wrap="none" rtlCol="0">
            <a:spAutoFit/>
          </a:bodyPr>
          <a:lstStyle/>
          <a:p>
            <a:pPr algn="ctr"/>
            <a:r>
              <a:rPr lang="en-US" sz="8000" b="1" dirty="0">
                <a:solidFill>
                  <a:schemeClr val="bg1"/>
                </a:solidFill>
                <a:latin typeface="Century Gothic" panose="020B0502020202020204" pitchFamily="34" charset="0"/>
              </a:rPr>
              <a:t>Questions</a:t>
            </a:r>
          </a:p>
        </p:txBody>
      </p:sp>
    </p:spTree>
    <p:extLst>
      <p:ext uri="{BB962C8B-B14F-4D97-AF65-F5344CB8AC3E}">
        <p14:creationId xmlns:p14="http://schemas.microsoft.com/office/powerpoint/2010/main" val="688856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TotalTime>
  <Words>233</Words>
  <Application>Microsoft Office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Aptos</vt:lpstr>
      <vt:lpstr>Arial</vt:lpstr>
      <vt:lpstr>Calibri</vt:lpstr>
      <vt:lpstr>Calibri Light</vt:lpstr>
      <vt:lpstr>Century Gothic</vt:lpstr>
      <vt:lpstr>Courier New</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Perez</dc:creator>
  <cp:lastModifiedBy>Laura E. Wichman</cp:lastModifiedBy>
  <cp:revision>10</cp:revision>
  <dcterms:created xsi:type="dcterms:W3CDTF">2025-09-17T19:44:19Z</dcterms:created>
  <dcterms:modified xsi:type="dcterms:W3CDTF">2025-09-23T21:33:12Z</dcterms:modified>
</cp:coreProperties>
</file>